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6"/>
  </p:handoutMasterIdLst>
  <p:sldIdLst>
    <p:sldId id="256" r:id="rId3"/>
    <p:sldId id="257" r:id="rId5"/>
    <p:sldId id="259" r:id="rId6"/>
    <p:sldId id="260" r:id="rId7"/>
    <p:sldId id="262"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Lst>
  <p:sldSz cx="9144000" cy="6858000"/>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31"/>
        <p:guide pos="215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258068"/>
          </a:xfrm>
          <a:prstGeom prst="rect">
            <a:avLst/>
          </a:prstGeom>
        </p:spPr>
        <p:txBody>
          <a:bodyPr vert="horz" lIns="91440" tIns="45720" rIns="91440" bIns="45720" rtlCol="0"/>
          <a:lstStyle>
            <a:lvl1pPr algn="l">
              <a:defRPr sz="675"/>
            </a:lvl1pPr>
          </a:lstStyle>
          <a:p>
            <a:endParaRPr lang="zh-CN" altLang="en-US"/>
          </a:p>
        </p:txBody>
      </p:sp>
      <p:sp>
        <p:nvSpPr>
          <p:cNvPr id="3" name="日期占位符 2"/>
          <p:cNvSpPr>
            <a:spLocks noGrp="1"/>
          </p:cNvSpPr>
          <p:nvPr>
            <p:ph type="dt" sz="quarter" idx="1"/>
          </p:nvPr>
        </p:nvSpPr>
        <p:spPr>
          <a:xfrm>
            <a:off x="6905979" y="0"/>
            <a:ext cx="5283200" cy="25806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4885432"/>
            <a:ext cx="5283200" cy="258068"/>
          </a:xfrm>
          <a:prstGeom prst="rect">
            <a:avLst/>
          </a:prstGeom>
        </p:spPr>
        <p:txBody>
          <a:bodyPr vert="horz" lIns="91440" tIns="45720" rIns="91440" bIns="45720" rtlCol="0" anchor="b"/>
          <a:lstStyle>
            <a:lvl1pPr algn="l">
              <a:defRPr sz="675"/>
            </a:lvl1pPr>
          </a:lstStyle>
          <a:p>
            <a:endParaRPr lang="zh-CN" altLang="en-US"/>
          </a:p>
        </p:txBody>
      </p:sp>
      <p:sp>
        <p:nvSpPr>
          <p:cNvPr id="5" name="灯片编号占位符 4"/>
          <p:cNvSpPr>
            <a:spLocks noGrp="1"/>
          </p:cNvSpPr>
          <p:nvPr>
            <p:ph type="sldNum" sz="quarter" idx="3"/>
          </p:nvPr>
        </p:nvSpPr>
        <p:spPr>
          <a:xfrm>
            <a:off x="6905979" y="4885432"/>
            <a:ext cx="5283200" cy="258068"/>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a:r>
              <a:t>BLAS库中矩阵相乘函数dgemm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a:r>
              <a:rPr lang="en-US"/>
              <a:t>MKL:  </a:t>
            </a:r>
            <a:r>
              <a:t>Intel® Math Kernel Library</a:t>
            </a:r>
          </a:p>
          <a:p/>
          <a:p>
            <a:r>
              <a:t>英特尔Cilk 语言。英特尔C++ 编译器的新功能 Cilk 语言扩展技术（以下简称 “Cilk 技术”）为 C/C++ 语言增加了细粒度任务支持，使其为新的和现有的软件增加并行性来充分发掘多处理器能力变得更加容易。</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a:r>
              <a:t>Senior Vice President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a:r>
              <a:t>Xeon Phi 3100系列, 5100系列, 7100系列.</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2" name=""/>
        <p:cNvGrpSpPr/>
        <p:nvPr/>
      </p:nvGrpSpPr>
      <p:grpSpPr>
        <a:xfrm>
          <a:off x="0" y="0"/>
          <a:ext cx="0" cy="0"/>
          <a:chOff x="0" y="0"/>
          <a:chExt cx="0" cy="0"/>
        </a:xfrm>
      </p:grpSpPr>
      <p:sp>
        <p:nvSpPr>
          <p:cNvPr id="1" name="Notes Placeholder"/>
          <p:cNvSpPr>
            <a:spLocks noGrp="1"/>
          </p:cNvSpPr>
          <p:nvPr>
            <p:ph type="body" idx="1"/>
          </p:nvPr>
        </p:nvSpPr>
        <p:spPr/>
        <p:txBody>
          <a:bodyPr>
            <a:norm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1.wmf"/><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4.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2.png"/><Relationship Id="rId3" Type="http://schemas.openxmlformats.org/officeDocument/2006/relationships/image" Target="../media/image1.wmf"/><Relationship Id="rId2" Type="http://schemas.openxmlformats.org/officeDocument/2006/relationships/oleObject" Target="../embeddings/oleObject5.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7" name="对象 6"/>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8" name="" r:id="rId2" imgW="9144000" imgH="6867525" progId="Paint.Picture">
                  <p:embed/>
                </p:oleObj>
              </mc:Choice>
              <mc:Fallback>
                <p:oleObj name="" r:id="rId2" imgW="9144000" imgH="6867525" progId="Paint.Picture">
                  <p:embed/>
                  <p:pic>
                    <p:nvPicPr>
                      <p:cNvPr id="0" name="图片 7"/>
                      <p:cNvPicPr/>
                      <p:nvPr/>
                    </p:nvPicPr>
                    <p:blipFill>
                      <a:blip r:embed="rId3"/>
                      <a:stretch>
                        <a:fillRect/>
                      </a:stretch>
                    </p:blipFill>
                    <p:spPr>
                      <a:xfrm>
                        <a:off x="-3175" y="-6985"/>
                        <a:ext cx="9150985" cy="6872605"/>
                      </a:xfrm>
                      <a:prstGeom prst="rect">
                        <a:avLst/>
                      </a:prstGeom>
                    </p:spPr>
                  </p:pic>
                </p:oleObj>
              </mc:Fallback>
            </mc:AlternateContent>
          </a:graphicData>
        </a:graphic>
      </p:graphicFrame>
      <p:sp>
        <p:nvSpPr>
          <p:cNvPr id="17" name="bk object 17"/>
          <p:cNvSpPr/>
          <p:nvPr/>
        </p:nvSpPr>
        <p:spPr>
          <a:xfrm>
            <a:off x="226313" y="1080516"/>
            <a:ext cx="3416046" cy="141732"/>
          </a:xfrm>
          <a:prstGeom prst="rect">
            <a:avLst/>
          </a:prstGeom>
          <a:blipFill>
            <a:blip r:embed="rId4" cstate="print"/>
            <a:stretch>
              <a:fillRect/>
            </a:stretch>
          </a:blipFill>
        </p:spPr>
        <p:txBody>
          <a:bodyPr wrap="square" lIns="0" tIns="0" rIns="0" bIns="0" rtlCol="0"/>
          <a:lstStyle/>
          <a:p/>
        </p:txBody>
      </p:sp>
      <p:sp>
        <p:nvSpPr>
          <p:cNvPr id="18" name="bk object 18"/>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20" name="bk object 20"/>
          <p:cNvSpPr/>
          <p:nvPr/>
        </p:nvSpPr>
        <p:spPr>
          <a:xfrm>
            <a:off x="5039105" y="199644"/>
            <a:ext cx="850391" cy="1226819"/>
          </a:xfrm>
          <a:prstGeom prst="rect">
            <a:avLst/>
          </a:prstGeom>
          <a:blipFill>
            <a:blip r:embed="rId5" cstate="print"/>
            <a:stretch>
              <a:fillRect/>
            </a:stretch>
          </a:blipFill>
        </p:spPr>
        <p:txBody>
          <a:bodyPr wrap="square" lIns="0" tIns="0" rIns="0" bIns="0" rtlCol="0"/>
          <a:lstStyle/>
          <a:p/>
        </p:txBody>
      </p:sp>
      <p:sp>
        <p:nvSpPr>
          <p:cNvPr id="2" name="Holder 2"/>
          <p:cNvSpPr>
            <a:spLocks noGrp="1"/>
          </p:cNvSpPr>
          <p:nvPr>
            <p:ph type="ctrTitle"/>
          </p:nvPr>
        </p:nvSpPr>
        <p:spPr>
          <a:xfrm>
            <a:off x="685800" y="2125980"/>
            <a:ext cx="7772400" cy="1440179"/>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3840480"/>
            <a:ext cx="6400799"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915670" y="6614795"/>
            <a:ext cx="758825" cy="168910"/>
          </a:xfrm>
        </p:spPr>
        <p:txBody>
          <a:bodyPr lIns="0" tIns="0" rIns="0" bIns="0"/>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6" name="Holder 6"/>
          <p:cNvSpPr>
            <a:spLocks noGrp="1"/>
          </p:cNvSpPr>
          <p:nvPr>
            <p:ph type="sldNum" sz="quarter" idx="7"/>
          </p:nvPr>
        </p:nvSpPr>
        <p:spPr/>
        <p:txBody>
          <a:bodyPr lIns="0" tIns="0" rIns="0" bIns="0"/>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7" name="对象 6"/>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8" name="" r:id="rId2" imgW="9144000" imgH="6867525" progId="Paint.Picture">
                  <p:embed/>
                </p:oleObj>
              </mc:Choice>
              <mc:Fallback>
                <p:oleObj name="" r:id="rId2" imgW="9144000" imgH="6867525" progId="Paint.Picture">
                  <p:embed/>
                  <p:pic>
                    <p:nvPicPr>
                      <p:cNvPr id="0" name="图片 7"/>
                      <p:cNvPicPr/>
                      <p:nvPr/>
                    </p:nvPicPr>
                    <p:blipFill>
                      <a:blip r:embed="rId3"/>
                      <a:stretch>
                        <a:fillRect/>
                      </a:stretch>
                    </p:blipFill>
                    <p:spPr>
                      <a:xfrm>
                        <a:off x="-3175" y="-6985"/>
                        <a:ext cx="9150985" cy="6872605"/>
                      </a:xfrm>
                      <a:prstGeom prst="rect">
                        <a:avLst/>
                      </a:prstGeom>
                    </p:spPr>
                  </p:pic>
                </p:oleObj>
              </mc:Fallback>
            </mc:AlternateContent>
          </a:graphicData>
        </a:graphic>
      </p:graphicFrame>
      <p:sp>
        <p:nvSpPr>
          <p:cNvPr id="2" name="Holder 2"/>
          <p:cNvSpPr>
            <a:spLocks noGrp="1"/>
          </p:cNvSpPr>
          <p:nvPr>
            <p:ph type="title"/>
          </p:nvPr>
        </p:nvSpPr>
        <p:spPr/>
        <p:txBody>
          <a:bodyPr lIns="0" tIns="0" rIns="0" bIns="0"/>
          <a:lstStyle>
            <a:lvl1pPr>
              <a:defRPr sz="4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sz="28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915670" y="6614795"/>
            <a:ext cx="758825" cy="168910"/>
          </a:xfrm>
        </p:spPr>
        <p:txBody>
          <a:bodyPr lIns="0" tIns="0" rIns="0" bIns="0"/>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6" name="Holder 6"/>
          <p:cNvSpPr>
            <a:spLocks noGrp="1"/>
          </p:cNvSpPr>
          <p:nvPr>
            <p:ph type="sldNum" sz="quarter" idx="7"/>
          </p:nvPr>
        </p:nvSpPr>
        <p:spPr/>
        <p:txBody>
          <a:bodyPr lIns="0" tIns="0" rIns="0" bIns="0"/>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graphicFrame>
        <p:nvGraphicFramePr>
          <p:cNvPr id="8" name="对象 7"/>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9" name="" r:id="rId2" imgW="9144000" imgH="6867525" progId="Paint.Picture">
                  <p:embed/>
                </p:oleObj>
              </mc:Choice>
              <mc:Fallback>
                <p:oleObj name="" r:id="rId2" imgW="9144000" imgH="6867525" progId="Paint.Picture">
                  <p:embed/>
                  <p:pic>
                    <p:nvPicPr>
                      <p:cNvPr id="0" name="图片 8"/>
                      <p:cNvPicPr/>
                      <p:nvPr/>
                    </p:nvPicPr>
                    <p:blipFill>
                      <a:blip r:embed="rId3"/>
                      <a:stretch>
                        <a:fillRect/>
                      </a:stretch>
                    </p:blipFill>
                    <p:spPr>
                      <a:xfrm>
                        <a:off x="-3175" y="-6985"/>
                        <a:ext cx="9150985" cy="6872605"/>
                      </a:xfrm>
                      <a:prstGeom prst="rect">
                        <a:avLst/>
                      </a:prstGeom>
                    </p:spPr>
                  </p:pic>
                </p:oleObj>
              </mc:Fallback>
            </mc:AlternateContent>
          </a:graphicData>
        </a:graphic>
      </p:graphicFrame>
      <p:sp>
        <p:nvSpPr>
          <p:cNvPr id="17" name="bk object 17"/>
          <p:cNvSpPr/>
          <p:nvPr/>
        </p:nvSpPr>
        <p:spPr>
          <a:xfrm>
            <a:off x="226313" y="1080516"/>
            <a:ext cx="3416046" cy="141732"/>
          </a:xfrm>
          <a:prstGeom prst="rect">
            <a:avLst/>
          </a:prstGeom>
          <a:blipFill>
            <a:blip r:embed="rId4" cstate="print"/>
            <a:stretch>
              <a:fillRect/>
            </a:stretch>
          </a:blipFill>
        </p:spPr>
        <p:txBody>
          <a:bodyPr wrap="square" lIns="0" tIns="0" rIns="0" bIns="0" rtlCol="0"/>
          <a:lstStyle/>
          <a:p/>
        </p:txBody>
      </p:sp>
      <p:sp>
        <p:nvSpPr>
          <p:cNvPr id="18" name="bk object 18"/>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2" name="Holder 2"/>
          <p:cNvSpPr>
            <a:spLocks noGrp="1"/>
          </p:cNvSpPr>
          <p:nvPr>
            <p:ph type="title"/>
          </p:nvPr>
        </p:nvSpPr>
        <p:spPr/>
        <p:txBody>
          <a:bodyPr lIns="0" tIns="0" rIns="0" bIns="0"/>
          <a:lstStyle>
            <a:lvl1pPr>
              <a:defRPr sz="4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sz="half" idx="2"/>
          </p:nvPr>
        </p:nvSpPr>
        <p:spPr>
          <a:xfrm>
            <a:off x="330200" y="1934464"/>
            <a:ext cx="2785110" cy="3751579"/>
          </a:xfrm>
          <a:prstGeom prst="rect">
            <a:avLst/>
          </a:prstGeom>
        </p:spPr>
        <p:txBody>
          <a:bodyPr wrap="square" lIns="0" tIns="0" rIns="0" bIns="0">
            <a:spAutoFit/>
          </a:bodyPr>
          <a:lstStyle>
            <a:lvl1pPr>
              <a:defRPr sz="2400" b="0" i="0">
                <a:solidFill>
                  <a:schemeClr val="tx1"/>
                </a:solidFill>
                <a:latin typeface="Calibri" panose="020F0502020204030204"/>
                <a:cs typeface="Calibri" panose="020F0502020204030204"/>
              </a:defRPr>
            </a:lvl1pPr>
          </a:lstStyle>
          <a:p/>
        </p:txBody>
      </p:sp>
      <p:sp>
        <p:nvSpPr>
          <p:cNvPr id="4" name="Holder 4"/>
          <p:cNvSpPr>
            <a:spLocks noGrp="1"/>
          </p:cNvSpPr>
          <p:nvPr>
            <p:ph sz="half" idx="3"/>
          </p:nvPr>
        </p:nvSpPr>
        <p:spPr>
          <a:xfrm>
            <a:off x="4709159"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a:xfrm>
            <a:off x="915670" y="6614795"/>
            <a:ext cx="758825" cy="168910"/>
          </a:xfrm>
        </p:spPr>
        <p:txBody>
          <a:bodyPr lIns="0" tIns="0" rIns="0" bIns="0"/>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7" name="Holder 7"/>
          <p:cNvSpPr>
            <a:spLocks noGrp="1"/>
          </p:cNvSpPr>
          <p:nvPr>
            <p:ph type="sldNum" sz="quarter" idx="7"/>
          </p:nvPr>
        </p:nvSpPr>
        <p:spPr/>
        <p:txBody>
          <a:bodyPr lIns="0" tIns="0" rIns="0" bIns="0"/>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6" name="对象 5"/>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7" name="" r:id="rId2" imgW="9144000" imgH="6867525" progId="Paint.Picture">
                  <p:embed/>
                </p:oleObj>
              </mc:Choice>
              <mc:Fallback>
                <p:oleObj name="" r:id="rId2" imgW="9144000" imgH="6867525" progId="Paint.Picture">
                  <p:embed/>
                  <p:pic>
                    <p:nvPicPr>
                      <p:cNvPr id="0" name="图片 6"/>
                      <p:cNvPicPr/>
                      <p:nvPr/>
                    </p:nvPicPr>
                    <p:blipFill>
                      <a:blip r:embed="rId3"/>
                      <a:stretch>
                        <a:fillRect/>
                      </a:stretch>
                    </p:blipFill>
                    <p:spPr>
                      <a:xfrm>
                        <a:off x="-3175" y="-6985"/>
                        <a:ext cx="9150985" cy="6872605"/>
                      </a:xfrm>
                      <a:prstGeom prst="rect">
                        <a:avLst/>
                      </a:prstGeom>
                    </p:spPr>
                  </p:pic>
                </p:oleObj>
              </mc:Fallback>
            </mc:AlternateContent>
          </a:graphicData>
        </a:graphic>
      </p:graphicFrame>
      <p:sp>
        <p:nvSpPr>
          <p:cNvPr id="17" name="bk object 17"/>
          <p:cNvSpPr/>
          <p:nvPr/>
        </p:nvSpPr>
        <p:spPr>
          <a:xfrm>
            <a:off x="226313" y="1080516"/>
            <a:ext cx="3416046" cy="141732"/>
          </a:xfrm>
          <a:prstGeom prst="rect">
            <a:avLst/>
          </a:prstGeom>
          <a:blipFill>
            <a:blip r:embed="rId4" cstate="print"/>
            <a:stretch>
              <a:fillRect/>
            </a:stretch>
          </a:blipFill>
        </p:spPr>
        <p:txBody>
          <a:bodyPr wrap="square" lIns="0" tIns="0" rIns="0" bIns="0" rtlCol="0"/>
          <a:lstStyle/>
          <a:p/>
        </p:txBody>
      </p:sp>
      <p:sp>
        <p:nvSpPr>
          <p:cNvPr id="18" name="bk object 18"/>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2" name="Holder 2"/>
          <p:cNvSpPr>
            <a:spLocks noGrp="1"/>
          </p:cNvSpPr>
          <p:nvPr>
            <p:ph type="title"/>
          </p:nvPr>
        </p:nvSpPr>
        <p:spPr/>
        <p:txBody>
          <a:bodyPr lIns="0" tIns="0" rIns="0" bIns="0"/>
          <a:lstStyle>
            <a:lvl1pPr>
              <a:defRPr sz="4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a:xfrm>
            <a:off x="915670" y="6614795"/>
            <a:ext cx="758825" cy="168910"/>
          </a:xfrm>
        </p:spPr>
        <p:txBody>
          <a:bodyPr lIns="0" tIns="0" rIns="0" bIns="0"/>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5" name="Holder 5"/>
          <p:cNvSpPr>
            <a:spLocks noGrp="1"/>
          </p:cNvSpPr>
          <p:nvPr>
            <p:ph type="sldNum" sz="quarter" idx="7"/>
          </p:nvPr>
        </p:nvSpPr>
        <p:spPr/>
        <p:txBody>
          <a:bodyPr lIns="0" tIns="0" rIns="0" bIns="0"/>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graphicFrame>
        <p:nvGraphicFramePr>
          <p:cNvPr id="7" name="对象 6"/>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8" name="" r:id="rId2" imgW="9144000" imgH="6867525" progId="Paint.Picture">
                  <p:embed/>
                </p:oleObj>
              </mc:Choice>
              <mc:Fallback>
                <p:oleObj name="" r:id="rId2" imgW="9144000" imgH="6867525" progId="Paint.Picture">
                  <p:embed/>
                  <p:pic>
                    <p:nvPicPr>
                      <p:cNvPr id="0" name="图片 7"/>
                      <p:cNvPicPr/>
                      <p:nvPr/>
                    </p:nvPicPr>
                    <p:blipFill>
                      <a:blip r:embed="rId3"/>
                      <a:stretch>
                        <a:fillRect/>
                      </a:stretch>
                    </p:blipFill>
                    <p:spPr>
                      <a:xfrm>
                        <a:off x="-3175" y="-6985"/>
                        <a:ext cx="9150985" cy="6872605"/>
                      </a:xfrm>
                      <a:prstGeom prst="rect">
                        <a:avLst/>
                      </a:prstGeom>
                    </p:spPr>
                  </p:pic>
                </p:oleObj>
              </mc:Fallback>
            </mc:AlternateContent>
          </a:graphicData>
        </a:graphic>
      </p:graphicFrame>
      <p:sp>
        <p:nvSpPr>
          <p:cNvPr id="17" name="bk object 17"/>
          <p:cNvSpPr/>
          <p:nvPr/>
        </p:nvSpPr>
        <p:spPr>
          <a:xfrm>
            <a:off x="226313" y="1080516"/>
            <a:ext cx="3416046" cy="141732"/>
          </a:xfrm>
          <a:prstGeom prst="rect">
            <a:avLst/>
          </a:prstGeom>
          <a:blipFill>
            <a:blip r:embed="rId4" cstate="print"/>
            <a:stretch>
              <a:fillRect/>
            </a:stretch>
          </a:blipFill>
        </p:spPr>
        <p:txBody>
          <a:bodyPr wrap="square" lIns="0" tIns="0" rIns="0" bIns="0" rtlCol="0"/>
          <a:lstStyle/>
          <a:p/>
        </p:txBody>
      </p:sp>
      <p:sp>
        <p:nvSpPr>
          <p:cNvPr id="18" name="bk object 18"/>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a:xfrm>
            <a:off x="915670" y="6614795"/>
            <a:ext cx="758825" cy="168910"/>
          </a:xfrm>
        </p:spPr>
        <p:txBody>
          <a:bodyPr lIns="0" tIns="0" rIns="0" bIns="0"/>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4" name="Holder 4"/>
          <p:cNvSpPr>
            <a:spLocks noGrp="1"/>
          </p:cNvSpPr>
          <p:nvPr>
            <p:ph type="sldNum" sz="quarter" idx="7"/>
          </p:nvPr>
        </p:nvSpPr>
        <p:spPr/>
        <p:txBody>
          <a:bodyPr lIns="0" tIns="0" rIns="0" bIns="0"/>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vmlDrawing" Target="../drawings/vmlDrawing6.vml"/><Relationship Id="rId7" Type="http://schemas.openxmlformats.org/officeDocument/2006/relationships/image" Target="../media/image1.wmf"/><Relationship Id="rId6" Type="http://schemas.openxmlformats.org/officeDocument/2006/relationships/oleObject" Target="../embeddings/oleObject6.bin"/><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对象 6"/>
          <p:cNvGraphicFramePr/>
          <p:nvPr userDrawn="1"/>
        </p:nvGraphicFramePr>
        <p:xfrm>
          <a:off x="-3175" y="-6985"/>
          <a:ext cx="9150985" cy="6872605"/>
        </p:xfrm>
        <a:graphic>
          <a:graphicData uri="http://schemas.openxmlformats.org/presentationml/2006/ole">
            <mc:AlternateContent xmlns:mc="http://schemas.openxmlformats.org/markup-compatibility/2006">
              <mc:Choice xmlns:v="urn:schemas-microsoft-com:vml" Requires="v">
                <p:oleObj spid="_x0000_s8" name="" r:id="rId6" imgW="9144000" imgH="6867525" progId="Paint.Picture">
                  <p:embed/>
                </p:oleObj>
              </mc:Choice>
              <mc:Fallback>
                <p:oleObj name="" r:id="rId6" imgW="9144000" imgH="6867525" progId="Paint.Picture">
                  <p:embed/>
                  <p:pic>
                    <p:nvPicPr>
                      <p:cNvPr id="0" name="图片 7"/>
                      <p:cNvPicPr/>
                      <p:nvPr/>
                    </p:nvPicPr>
                    <p:blipFill>
                      <a:blip r:embed="rId7"/>
                      <a:stretch>
                        <a:fillRect/>
                      </a:stretch>
                    </p:blipFill>
                    <p:spPr>
                      <a:xfrm>
                        <a:off x="-3175" y="-6985"/>
                        <a:ext cx="9150985" cy="6872605"/>
                      </a:xfrm>
                      <a:prstGeom prst="rect">
                        <a:avLst/>
                      </a:prstGeom>
                    </p:spPr>
                  </p:pic>
                </p:oleObj>
              </mc:Fallback>
            </mc:AlternateContent>
          </a:graphicData>
        </a:graphic>
      </p:graphicFrame>
      <p:sp>
        <p:nvSpPr>
          <p:cNvPr id="2" name="Holder 2"/>
          <p:cNvSpPr>
            <a:spLocks noGrp="1"/>
          </p:cNvSpPr>
          <p:nvPr>
            <p:ph type="title"/>
          </p:nvPr>
        </p:nvSpPr>
        <p:spPr>
          <a:xfrm>
            <a:off x="170179" y="405951"/>
            <a:ext cx="8803640" cy="645160"/>
          </a:xfrm>
          <a:prstGeom prst="rect">
            <a:avLst/>
          </a:prstGeom>
        </p:spPr>
        <p:txBody>
          <a:bodyPr wrap="square" lIns="0" tIns="0" rIns="0" bIns="0">
            <a:spAutoFit/>
          </a:bodyPr>
          <a:lstStyle>
            <a:lvl1pPr>
              <a:defRPr sz="4000" b="1" i="0">
                <a:solidFill>
                  <a:schemeClr val="tx1"/>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321563" y="2648969"/>
            <a:ext cx="8500872" cy="1679575"/>
          </a:xfrm>
          <a:prstGeom prst="rect">
            <a:avLst/>
          </a:prstGeom>
        </p:spPr>
        <p:txBody>
          <a:bodyPr wrap="square" lIns="0" tIns="0" rIns="0" bIns="0">
            <a:spAutoFit/>
          </a:bodyPr>
          <a:lstStyle>
            <a:lvl1pPr>
              <a:defRPr sz="2800" b="0" i="0">
                <a:solidFill>
                  <a:schemeClr val="tx1"/>
                </a:solidFill>
                <a:latin typeface="宋体" panose="02010600030101010101" pitchFamily="2" charset="-122"/>
                <a:cs typeface="宋体" panose="02010600030101010101" pitchFamily="2" charset="-122"/>
              </a:defRPr>
            </a:lvl1pPr>
          </a:lstStyle>
          <a:p/>
        </p:txBody>
      </p:sp>
      <p:sp>
        <p:nvSpPr>
          <p:cNvPr id="4" name="Holder 4"/>
          <p:cNvSpPr>
            <a:spLocks noGrp="1"/>
          </p:cNvSpPr>
          <p:nvPr>
            <p:ph type="ftr" sz="quarter" idx="5"/>
          </p:nvPr>
        </p:nvSpPr>
        <p:spPr>
          <a:xfrm>
            <a:off x="3108960" y="6377940"/>
            <a:ext cx="2926079"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915670" y="6614795"/>
            <a:ext cx="758825" cy="168910"/>
          </a:xfrm>
          <a:prstGeom prst="rect">
            <a:avLst/>
          </a:prstGeom>
        </p:spPr>
        <p:txBody>
          <a:bodyPr wrap="square" lIns="0" tIns="0" rIns="0" bIns="0">
            <a:spAutoFit/>
          </a:bodyPr>
          <a:lstStyle>
            <a:lvl1pPr>
              <a:defRPr sz="1100" b="0" i="0">
                <a:solidFill>
                  <a:srgbClr val="848588"/>
                </a:solidFill>
                <a:latin typeface="Calibri" panose="020F0502020204030204"/>
                <a:cs typeface="Calibri" panose="020F0502020204030204"/>
              </a:defRPr>
            </a:lvl1pPr>
          </a:lstStyle>
          <a:p>
            <a:pPr marL="12700">
              <a:lnSpc>
                <a:spcPct val="100000"/>
              </a:lnSpc>
            </a:pPr>
            <a:r>
              <a:rPr spc="-10" dirty="0"/>
              <a:t>2017-10-16</a:t>
            </a:r>
            <a:endParaRPr spc="-10" dirty="0"/>
          </a:p>
        </p:txBody>
      </p:sp>
      <p:sp>
        <p:nvSpPr>
          <p:cNvPr id="6" name="Holder 6"/>
          <p:cNvSpPr>
            <a:spLocks noGrp="1"/>
          </p:cNvSpPr>
          <p:nvPr>
            <p:ph type="sldNum" sz="quarter" idx="7"/>
          </p:nvPr>
        </p:nvSpPr>
        <p:spPr>
          <a:xfrm>
            <a:off x="8238997" y="6614985"/>
            <a:ext cx="295909" cy="208915"/>
          </a:xfrm>
          <a:prstGeom prst="rect">
            <a:avLst/>
          </a:prstGeom>
        </p:spPr>
        <p:txBody>
          <a:bodyPr wrap="square" lIns="0" tIns="0" rIns="0" bIns="0">
            <a:spAutoFit/>
          </a:bodyPr>
          <a:lstStyle>
            <a:lvl1pPr>
              <a:defRPr sz="1100" b="0" i="0">
                <a:solidFill>
                  <a:srgbClr val="848588"/>
                </a:solidFill>
                <a:latin typeface="Calibri" panose="020F0502020204030204"/>
                <a:cs typeface="Calibri" panose="020F0502020204030204"/>
              </a:defRPr>
            </a:lvl1pPr>
          </a:lstStyle>
          <a:p>
            <a:pPr marL="128270">
              <a:lnSpc>
                <a:spcPct val="100000"/>
              </a:lnSpc>
            </a:pPr>
            <a:fld id="{81D60167-4931-47E6-BA6A-407CBD079E47}" type="slidenum">
              <a:rPr spc="-10" dirty="0"/>
            </a:fld>
            <a:endParaRPr spc="-1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51.jpeg"/><Relationship Id="rId4" Type="http://schemas.openxmlformats.org/officeDocument/2006/relationships/image" Target="../media/image3.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2" Type="http://schemas.openxmlformats.org/officeDocument/2006/relationships/notesSlide" Target="../notesSlides/notesSlide11.xml"/><Relationship Id="rId11" Type="http://schemas.openxmlformats.org/officeDocument/2006/relationships/slideLayout" Target="../slideLayouts/slideLayout2.xml"/><Relationship Id="rId10" Type="http://schemas.openxmlformats.org/officeDocument/2006/relationships/image" Target="../media/image6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image" Target="../media/image6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3.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0" Type="http://schemas.openxmlformats.org/officeDocument/2006/relationships/notesSlide" Target="../notesSlides/notesSlide13.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jpeg"/><Relationship Id="rId2" Type="http://schemas.openxmlformats.org/officeDocument/2006/relationships/image" Target="../media/image3.png"/><Relationship Id="rId1" Type="http://schemas.openxmlformats.org/officeDocument/2006/relationships/image" Target="../media/image6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5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3.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88.jpeg"/><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92.png"/><Relationship Id="rId2" Type="http://schemas.openxmlformats.org/officeDocument/2006/relationships/image" Target="../media/image25.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2.xml"/><Relationship Id="rId7" Type="http://schemas.openxmlformats.org/officeDocument/2006/relationships/image" Target="../media/image99.png"/><Relationship Id="rId6" Type="http://schemas.openxmlformats.org/officeDocument/2006/relationships/image" Target="../media/image98.jpeg"/><Relationship Id="rId5" Type="http://schemas.openxmlformats.org/officeDocument/2006/relationships/image" Target="../media/image3.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1.png"/><Relationship Id="rId3" Type="http://schemas.openxmlformats.org/officeDocument/2006/relationships/image" Target="../media/image96.png"/><Relationship Id="rId2" Type="http://schemas.openxmlformats.org/officeDocument/2006/relationships/image" Target="../media/image100.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109.jpeg"/><Relationship Id="rId8" Type="http://schemas.openxmlformats.org/officeDocument/2006/relationships/image" Target="../media/image108.jpeg"/><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9.png"/><Relationship Id="rId2" Type="http://schemas.openxmlformats.org/officeDocument/2006/relationships/image" Target="../media/image103.png"/><Relationship Id="rId18" Type="http://schemas.openxmlformats.org/officeDocument/2006/relationships/notesSlide" Target="../notesSlides/notesSlide26.xml"/><Relationship Id="rId17" Type="http://schemas.openxmlformats.org/officeDocument/2006/relationships/slideLayout" Target="../slideLayouts/slideLayout3.xml"/><Relationship Id="rId16" Type="http://schemas.openxmlformats.org/officeDocument/2006/relationships/image" Target="../media/image116.png"/><Relationship Id="rId15" Type="http://schemas.openxmlformats.org/officeDocument/2006/relationships/image" Target="../media/image115.png"/><Relationship Id="rId14" Type="http://schemas.openxmlformats.org/officeDocument/2006/relationships/image" Target="../media/image114.png"/><Relationship Id="rId13" Type="http://schemas.openxmlformats.org/officeDocument/2006/relationships/image" Target="../media/image113.png"/><Relationship Id="rId12" Type="http://schemas.openxmlformats.org/officeDocument/2006/relationships/image" Target="../media/image112.png"/><Relationship Id="rId11" Type="http://schemas.openxmlformats.org/officeDocument/2006/relationships/image" Target="../media/image111.png"/><Relationship Id="rId10" Type="http://schemas.openxmlformats.org/officeDocument/2006/relationships/image" Target="../media/image110.png"/><Relationship Id="rId1" Type="http://schemas.openxmlformats.org/officeDocument/2006/relationships/image" Target="../media/image102.png"/></Relationships>
</file>

<file path=ppt/slides/_rels/slide27.xml.rels><?xml version="1.0" encoding="UTF-8" standalone="yes"?>
<Relationships xmlns="http://schemas.openxmlformats.org/package/2006/relationships"><Relationship Id="rId9" Type="http://schemas.openxmlformats.org/officeDocument/2006/relationships/image" Target="../media/image122.png"/><Relationship Id="rId8" Type="http://schemas.openxmlformats.org/officeDocument/2006/relationships/image" Target="../media/image121.png"/><Relationship Id="rId7" Type="http://schemas.openxmlformats.org/officeDocument/2006/relationships/image" Target="../media/image120.png"/><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55.png"/><Relationship Id="rId3" Type="http://schemas.openxmlformats.org/officeDocument/2006/relationships/image" Target="../media/image19.png"/><Relationship Id="rId2" Type="http://schemas.openxmlformats.org/officeDocument/2006/relationships/image" Target="../media/image117.png"/><Relationship Id="rId11" Type="http://schemas.openxmlformats.org/officeDocument/2006/relationships/notesSlide" Target="../notesSlides/notesSlide27.xml"/><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2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24.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25.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26.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128.png"/><Relationship Id="rId3" Type="http://schemas.openxmlformats.org/officeDocument/2006/relationships/image" Target="../media/image19.png"/><Relationship Id="rId2" Type="http://schemas.openxmlformats.org/officeDocument/2006/relationships/image" Target="../media/image127.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3.png"/><Relationship Id="rId3" Type="http://schemas.openxmlformats.org/officeDocument/2006/relationships/image" Target="../media/image129.png"/><Relationship Id="rId2" Type="http://schemas.openxmlformats.org/officeDocument/2006/relationships/image" Target="../media/image25.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4.xml"/><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3.png"/><Relationship Id="rId2" Type="http://schemas.openxmlformats.org/officeDocument/2006/relationships/image" Target="../media/image132.png"/><Relationship Id="rId1" Type="http://schemas.openxmlformats.org/officeDocument/2006/relationships/image" Target="../media/image131.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37.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38.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4.xml"/><Relationship Id="rId3" Type="http://schemas.openxmlformats.org/officeDocument/2006/relationships/image" Target="../media/image139.png"/><Relationship Id="rId2" Type="http://schemas.openxmlformats.org/officeDocument/2006/relationships/image" Target="../media/image3.png"/><Relationship Id="rId1" Type="http://schemas.openxmlformats.org/officeDocument/2006/relationships/image" Target="../media/image137.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32.png"/><Relationship Id="rId2" Type="http://schemas.openxmlformats.org/officeDocument/2006/relationships/image" Target="../media/image140.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2.xml"/><Relationship Id="rId7" Type="http://schemas.openxmlformats.org/officeDocument/2006/relationships/image" Target="../media/image133.png"/><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3.png"/><Relationship Id="rId3" Type="http://schemas.openxmlformats.org/officeDocument/2006/relationships/image" Target="../media/image132.png"/><Relationship Id="rId2" Type="http://schemas.openxmlformats.org/officeDocument/2006/relationships/image" Target="../media/image141.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44.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46.png"/><Relationship Id="rId4" Type="http://schemas.openxmlformats.org/officeDocument/2006/relationships/image" Target="../media/image3.png"/><Relationship Id="rId3"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3.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3.png"/><Relationship Id="rId4" Type="http://schemas.openxmlformats.org/officeDocument/2006/relationships/image" Target="../media/image150.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4.xml"/><Relationship Id="rId4" Type="http://schemas.openxmlformats.org/officeDocument/2006/relationships/image" Target="../media/image153.png"/><Relationship Id="rId3" Type="http://schemas.openxmlformats.org/officeDocument/2006/relationships/image" Target="../media/image3.png"/><Relationship Id="rId2" Type="http://schemas.openxmlformats.org/officeDocument/2006/relationships/image" Target="../media/image152.png"/><Relationship Id="rId1" Type="http://schemas.openxmlformats.org/officeDocument/2006/relationships/image" Target="../media/image15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image" Target="../media/image22.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4.xml"/><Relationship Id="rId4" Type="http://schemas.openxmlformats.org/officeDocument/2006/relationships/image" Target="../media/image155.png"/><Relationship Id="rId3" Type="http://schemas.openxmlformats.org/officeDocument/2006/relationships/image" Target="../media/image3.png"/><Relationship Id="rId2" Type="http://schemas.openxmlformats.org/officeDocument/2006/relationships/image" Target="../media/image154.png"/><Relationship Id="rId1" Type="http://schemas.openxmlformats.org/officeDocument/2006/relationships/image" Target="../media/image151.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4.xml"/><Relationship Id="rId4" Type="http://schemas.openxmlformats.org/officeDocument/2006/relationships/image" Target="../media/image158.png"/><Relationship Id="rId3" Type="http://schemas.openxmlformats.org/officeDocument/2006/relationships/image" Target="../media/image3.png"/><Relationship Id="rId2" Type="http://schemas.openxmlformats.org/officeDocument/2006/relationships/image" Target="../media/image157.png"/><Relationship Id="rId1" Type="http://schemas.openxmlformats.org/officeDocument/2006/relationships/image" Target="../media/image156.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4.xml"/><Relationship Id="rId4" Type="http://schemas.openxmlformats.org/officeDocument/2006/relationships/image" Target="../media/image160.png"/><Relationship Id="rId3" Type="http://schemas.openxmlformats.org/officeDocument/2006/relationships/image" Target="../media/image3.png"/><Relationship Id="rId2" Type="http://schemas.openxmlformats.org/officeDocument/2006/relationships/image" Target="../media/image159.png"/><Relationship Id="rId1" Type="http://schemas.openxmlformats.org/officeDocument/2006/relationships/image" Target="../media/image156.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3.png"/><Relationship Id="rId4" Type="http://schemas.openxmlformats.org/officeDocument/2006/relationships/image" Target="../media/image161.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62.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64.jpeg"/><Relationship Id="rId3" Type="http://schemas.openxmlformats.org/officeDocument/2006/relationships/image" Target="../media/image3.png"/><Relationship Id="rId2" Type="http://schemas.openxmlformats.org/officeDocument/2006/relationships/image" Target="../media/image163.png"/><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65.png"/><Relationship Id="rId2" Type="http://schemas.openxmlformats.org/officeDocument/2006/relationships/image" Target="../media/image25.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66.pn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69.png"/><Relationship Id="rId3" Type="http://schemas.openxmlformats.org/officeDocument/2006/relationships/image" Target="../media/image3.png"/><Relationship Id="rId2" Type="http://schemas.openxmlformats.org/officeDocument/2006/relationships/image" Target="../media/image168.png"/><Relationship Id="rId1" Type="http://schemas.openxmlformats.org/officeDocument/2006/relationships/image" Target="../media/image167.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3.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slideLayout" Target="../slideLayouts/slideLayout3.xml"/><Relationship Id="rId7" Type="http://schemas.openxmlformats.org/officeDocument/2006/relationships/image" Target="../media/image175.png"/><Relationship Id="rId6" Type="http://schemas.openxmlformats.org/officeDocument/2006/relationships/image" Target="../media/image174.png"/><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67.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76.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79.jpeg"/><Relationship Id="rId3" Type="http://schemas.openxmlformats.org/officeDocument/2006/relationships/image" Target="../media/image3.png"/><Relationship Id="rId2" Type="http://schemas.openxmlformats.org/officeDocument/2006/relationships/image" Target="../media/image178.png"/><Relationship Id="rId1" Type="http://schemas.openxmlformats.org/officeDocument/2006/relationships/image" Target="../media/image177.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63.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81.jpeg"/><Relationship Id="rId3" Type="http://schemas.openxmlformats.org/officeDocument/2006/relationships/image" Target="../media/image3.png"/><Relationship Id="rId2" Type="http://schemas.openxmlformats.org/officeDocument/2006/relationships/image" Target="../media/image180.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182.png"/><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184.png"/><Relationship Id="rId1" Type="http://schemas.openxmlformats.org/officeDocument/2006/relationships/image" Target="../media/image183.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186.jpeg"/><Relationship Id="rId1" Type="http://schemas.openxmlformats.org/officeDocument/2006/relationships/image" Target="../media/image185.png"/></Relationships>
</file>

<file path=ppt/slides/_rels/slide67.xml.rels><?xml version="1.0" encoding="UTF-8" standalone="yes"?>
<Relationships xmlns="http://schemas.openxmlformats.org/package/2006/relationships"><Relationship Id="rId9" Type="http://schemas.openxmlformats.org/officeDocument/2006/relationships/image" Target="../media/image133.png"/><Relationship Id="rId8" Type="http://schemas.openxmlformats.org/officeDocument/2006/relationships/image" Target="../media/image193.png"/><Relationship Id="rId7" Type="http://schemas.openxmlformats.org/officeDocument/2006/relationships/image" Target="../media/image192.png"/><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3.png"/><Relationship Id="rId11" Type="http://schemas.openxmlformats.org/officeDocument/2006/relationships/notesSlide" Target="../notesSlides/notesSlide67.xml"/><Relationship Id="rId10" Type="http://schemas.openxmlformats.org/officeDocument/2006/relationships/slideLayout" Target="../slideLayouts/slideLayout3.xml"/><Relationship Id="rId1" Type="http://schemas.openxmlformats.org/officeDocument/2006/relationships/image" Target="../media/image187.png"/></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3.png"/><Relationship Id="rId4" Type="http://schemas.openxmlformats.org/officeDocument/2006/relationships/image" Target="../media/image195.png"/><Relationship Id="rId3" Type="http://schemas.openxmlformats.org/officeDocument/2006/relationships/image" Target="../media/image194.png"/><Relationship Id="rId2" Type="http://schemas.openxmlformats.org/officeDocument/2006/relationships/image" Target="../media/image25.png"/><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3.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png"/><Relationship Id="rId3" Type="http://schemas.openxmlformats.org/officeDocument/2006/relationships/image" Target="../media/image30.png"/><Relationship Id="rId2" Type="http://schemas.openxmlformats.org/officeDocument/2006/relationships/image" Target="../media/image29.png"/><Relationship Id="rId18" Type="http://schemas.openxmlformats.org/officeDocument/2006/relationships/notesSlide" Target="../notesSlides/notesSlide7.xml"/><Relationship Id="rId17" Type="http://schemas.openxmlformats.org/officeDocument/2006/relationships/slideLayout" Target="../slideLayouts/slideLayout2.xml"/><Relationship Id="rId16" Type="http://schemas.openxmlformats.org/officeDocument/2006/relationships/image" Target="../media/image42.png"/><Relationship Id="rId15" Type="http://schemas.openxmlformats.org/officeDocument/2006/relationships/image" Target="../media/image41.png"/><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3.xml"/><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image" Target="../media/image198.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3.xml"/><Relationship Id="rId2" Type="http://schemas.openxmlformats.org/officeDocument/2006/relationships/image" Target="../media/image133.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4.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5.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201.png"/><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4.png"/><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7.xml"/><Relationship Id="rId5" Type="http://schemas.openxmlformats.org/officeDocument/2006/relationships/slideLayout" Target="../slideLayouts/slideLayout2.xml"/><Relationship Id="rId4" Type="http://schemas.openxmlformats.org/officeDocument/2006/relationships/image" Target="../media/image133.png"/><Relationship Id="rId3" Type="http://schemas.openxmlformats.org/officeDocument/2006/relationships/image" Target="../media/image3.png"/><Relationship Id="rId2" Type="http://schemas.openxmlformats.org/officeDocument/2006/relationships/image" Target="../media/image205.png"/><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78.xml"/><Relationship Id="rId5" Type="http://schemas.openxmlformats.org/officeDocument/2006/relationships/slideLayout" Target="../slideLayouts/slideLayout3.xml"/><Relationship Id="rId4" Type="http://schemas.openxmlformats.org/officeDocument/2006/relationships/image" Target="../media/image208.png"/><Relationship Id="rId3" Type="http://schemas.openxmlformats.org/officeDocument/2006/relationships/image" Target="../media/image207.png"/><Relationship Id="rId2" Type="http://schemas.openxmlformats.org/officeDocument/2006/relationships/image" Target="../media/image19.png"/><Relationship Id="rId1" Type="http://schemas.openxmlformats.org/officeDocument/2006/relationships/image" Target="../media/image206.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5.xml"/><Relationship Id="rId2" Type="http://schemas.openxmlformats.org/officeDocument/2006/relationships/image" Target="../media/image3.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44.jpeg"/><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image" Target="../media/image209.png"/></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81.xml"/><Relationship Id="rId6"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214.jpeg"/><Relationship Id="rId3" Type="http://schemas.openxmlformats.org/officeDocument/2006/relationships/image" Target="../media/image19.png"/><Relationship Id="rId2" Type="http://schemas.openxmlformats.org/officeDocument/2006/relationships/image" Target="../media/image213.png"/><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216.png"/><Relationship Id="rId1" Type="http://schemas.openxmlformats.org/officeDocument/2006/relationships/image" Target="../media/image215.png"/></Relationships>
</file>

<file path=ppt/slides/_rels/slide83.xml.rels><?xml version="1.0" encoding="UTF-8" standalone="yes"?>
<Relationships xmlns="http://schemas.openxmlformats.org/package/2006/relationships"><Relationship Id="rId9" Type="http://schemas.openxmlformats.org/officeDocument/2006/relationships/notesSlide" Target="../notesSlides/notesSlide83.xml"/><Relationship Id="rId8" Type="http://schemas.openxmlformats.org/officeDocument/2006/relationships/slideLayout" Target="../slideLayouts/slideLayout2.xml"/><Relationship Id="rId7" Type="http://schemas.openxmlformats.org/officeDocument/2006/relationships/image" Target="../media/image19.png"/><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9" Type="http://schemas.openxmlformats.org/officeDocument/2006/relationships/notesSlide" Target="../notesSlides/notesSlide85.xml"/><Relationship Id="rId8" Type="http://schemas.openxmlformats.org/officeDocument/2006/relationships/slideLayout" Target="../slideLayouts/slideLayout2.xml"/><Relationship Id="rId7" Type="http://schemas.openxmlformats.org/officeDocument/2006/relationships/image" Target="../media/image228.png"/><Relationship Id="rId6" Type="http://schemas.openxmlformats.org/officeDocument/2006/relationships/image" Target="../media/image55.png"/><Relationship Id="rId5" Type="http://schemas.openxmlformats.org/officeDocument/2006/relationships/image" Target="../media/image227.png"/><Relationship Id="rId4" Type="http://schemas.openxmlformats.org/officeDocument/2006/relationships/image" Target="../media/image226.png"/><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2.xml"/><Relationship Id="rId4" Type="http://schemas.openxmlformats.org/officeDocument/2006/relationships/image" Target="../media/image230.png"/><Relationship Id="rId3" Type="http://schemas.openxmlformats.org/officeDocument/2006/relationships/image" Target="../media/image19.png"/><Relationship Id="rId2" Type="http://schemas.openxmlformats.org/officeDocument/2006/relationships/image" Target="../media/image229.png"/><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87.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3.pn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4.png"/><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7" Type="http://schemas.openxmlformats.org/officeDocument/2006/relationships/notesSlide" Target="../notesSlides/notesSlide89.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6.png"/><Relationship Id="rId3" Type="http://schemas.openxmlformats.org/officeDocument/2006/relationships/image" Target="../media/image232.png"/><Relationship Id="rId2" Type="http://schemas.openxmlformats.org/officeDocument/2006/relationships/image" Target="../media/image235.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47.jpeg"/><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image" Target="../media/image45.png"/></Relationships>
</file>

<file path=ppt/slides/_rels/slide90.xml.rels><?xml version="1.0" encoding="UTF-8" standalone="yes"?>
<Relationships xmlns="http://schemas.openxmlformats.org/package/2006/relationships"><Relationship Id="rId9" Type="http://schemas.openxmlformats.org/officeDocument/2006/relationships/notesSlide" Target="../notesSlides/notesSlide90.xml"/><Relationship Id="rId8" Type="http://schemas.openxmlformats.org/officeDocument/2006/relationships/slideLayout" Target="../slideLayouts/slideLayout2.xml"/><Relationship Id="rId7" Type="http://schemas.openxmlformats.org/officeDocument/2006/relationships/image" Target="../media/image240.png"/><Relationship Id="rId6" Type="http://schemas.openxmlformats.org/officeDocument/2006/relationships/image" Target="../media/image19.png"/><Relationship Id="rId5" Type="http://schemas.openxmlformats.org/officeDocument/2006/relationships/image" Target="../media/image239.png"/><Relationship Id="rId4" Type="http://schemas.openxmlformats.org/officeDocument/2006/relationships/image" Target="../media/image238.png"/><Relationship Id="rId3" Type="http://schemas.openxmlformats.org/officeDocument/2006/relationships/image" Target="../media/image232.png"/><Relationship Id="rId2" Type="http://schemas.openxmlformats.org/officeDocument/2006/relationships/image" Target="../media/image237.png"/><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9" Type="http://schemas.openxmlformats.org/officeDocument/2006/relationships/notesSlide" Target="../notesSlides/notesSlide91.xml"/><Relationship Id="rId8" Type="http://schemas.openxmlformats.org/officeDocument/2006/relationships/slideLayout" Target="../slideLayouts/slideLayout2.xml"/><Relationship Id="rId7" Type="http://schemas.openxmlformats.org/officeDocument/2006/relationships/image" Target="../media/image242.png"/><Relationship Id="rId6" Type="http://schemas.openxmlformats.org/officeDocument/2006/relationships/image" Target="../media/image19.png"/><Relationship Id="rId5" Type="http://schemas.openxmlformats.org/officeDocument/2006/relationships/image" Target="../media/image239.png"/><Relationship Id="rId4" Type="http://schemas.openxmlformats.org/officeDocument/2006/relationships/image" Target="../media/image241.png"/><Relationship Id="rId3" Type="http://schemas.openxmlformats.org/officeDocument/2006/relationships/image" Target="../media/image232.png"/><Relationship Id="rId2" Type="http://schemas.openxmlformats.org/officeDocument/2006/relationships/image" Target="../media/image237.png"/><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5.xml"/><Relationship Id="rId4" Type="http://schemas.openxmlformats.org/officeDocument/2006/relationships/image" Target="../media/image246.jpeg"/><Relationship Id="rId3" Type="http://schemas.openxmlformats.org/officeDocument/2006/relationships/image" Target="../media/image245.jpeg"/><Relationship Id="rId2" Type="http://schemas.openxmlformats.org/officeDocument/2006/relationships/image" Target="../media/image244.png"/><Relationship Id="rId1" Type="http://schemas.openxmlformats.org/officeDocument/2006/relationships/image" Target="../media/image24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560564" y="2792729"/>
            <a:ext cx="927353" cy="1338072"/>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4351782" y="3557778"/>
            <a:ext cx="547115" cy="786384"/>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1177925" y="2684780"/>
            <a:ext cx="7004050" cy="782955"/>
          </a:xfrm>
          <a:prstGeom prst="rect">
            <a:avLst/>
          </a:prstGeom>
        </p:spPr>
        <p:txBody>
          <a:bodyPr vert="horz" wrap="square" lIns="0" tIns="0" rIns="0" bIns="0" rtlCol="0">
            <a:spAutoFit/>
          </a:bodyPr>
          <a:lstStyle/>
          <a:p>
            <a:pPr marL="12700">
              <a:lnSpc>
                <a:spcPct val="100000"/>
              </a:lnSpc>
            </a:pPr>
            <a:r>
              <a:rPr sz="4800" b="1" spc="-5" dirty="0">
                <a:solidFill>
                  <a:srgbClr val="FFFFFF"/>
                </a:solidFill>
                <a:latin typeface="微软雅黑" panose="020B0503020204020204" charset="-122"/>
                <a:cs typeface="微软雅黑" panose="020B0503020204020204" charset="-122"/>
              </a:rPr>
              <a:t>MI</a:t>
            </a:r>
            <a:r>
              <a:rPr sz="4800" b="1" spc="5" dirty="0">
                <a:solidFill>
                  <a:srgbClr val="FFFFFF"/>
                </a:solidFill>
                <a:latin typeface="微软雅黑" panose="020B0503020204020204" charset="-122"/>
                <a:cs typeface="微软雅黑" panose="020B0503020204020204" charset="-122"/>
              </a:rPr>
              <a:t>C</a:t>
            </a:r>
            <a:r>
              <a:rPr sz="4800" b="1" dirty="0">
                <a:solidFill>
                  <a:srgbClr val="FFFFFF"/>
                </a:solidFill>
                <a:latin typeface="微软雅黑" panose="020B0503020204020204" charset="-122"/>
                <a:cs typeface="微软雅黑" panose="020B0503020204020204" charset="-122"/>
              </a:rPr>
              <a:t>异构编程及应用技术</a:t>
            </a:r>
            <a:endParaRPr sz="4800">
              <a:latin typeface="微软雅黑" panose="020B0503020204020204" charset="-122"/>
              <a:cs typeface="微软雅黑" panose="020B0503020204020204" charset="-122"/>
            </a:endParaRPr>
          </a:p>
        </p:txBody>
      </p:sp>
      <p:sp>
        <p:nvSpPr>
          <p:cNvPr id="10" name="object 10"/>
          <p:cNvSpPr/>
          <p:nvPr/>
        </p:nvSpPr>
        <p:spPr>
          <a:xfrm>
            <a:off x="323532" y="332676"/>
            <a:ext cx="2520315" cy="503237"/>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753362"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029461" y="146304"/>
            <a:ext cx="4084320"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4389882" y="199644"/>
            <a:ext cx="3461766" cy="1226819"/>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7127747" y="199644"/>
            <a:ext cx="850392" cy="1226819"/>
          </a:xfrm>
          <a:prstGeom prst="rect">
            <a:avLst/>
          </a:prstGeom>
          <a:blipFill>
            <a:blip r:embed="rId4"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0" dirty="0">
                <a:latin typeface="Calibri" panose="020F0502020204030204"/>
                <a:cs typeface="Calibri" panose="020F0502020204030204"/>
              </a:rPr>
              <a:t>MK</a:t>
            </a:r>
            <a:r>
              <a:rPr sz="4400" spc="-15" dirty="0">
                <a:latin typeface="Calibri" panose="020F0502020204030204"/>
                <a:cs typeface="Calibri" panose="020F0502020204030204"/>
              </a:rPr>
              <a:t>L</a:t>
            </a:r>
            <a:r>
              <a:rPr sz="4400" spc="-45" dirty="0">
                <a:latin typeface="宋体" panose="02010600030101010101" pitchFamily="2" charset="-122"/>
                <a:cs typeface="宋体" panose="02010600030101010101" pitchFamily="2" charset="-122"/>
              </a:rPr>
              <a:t>库</a:t>
            </a:r>
            <a:r>
              <a:rPr sz="4400" spc="-35" dirty="0">
                <a:latin typeface="宋体" panose="02010600030101010101" pitchFamily="2" charset="-122"/>
                <a:cs typeface="宋体" panose="02010600030101010101" pitchFamily="2" charset="-122"/>
              </a:rPr>
              <a:t>实</a:t>
            </a:r>
            <a:r>
              <a:rPr sz="4400" spc="-45" dirty="0">
                <a:latin typeface="宋体" panose="02010600030101010101" pitchFamily="2" charset="-122"/>
                <a:cs typeface="宋体" panose="02010600030101010101" pitchFamily="2" charset="-122"/>
              </a:rPr>
              <a:t>测</a:t>
            </a:r>
            <a:r>
              <a:rPr sz="4400" spc="-20" dirty="0">
                <a:latin typeface="宋体" panose="02010600030101010101" pitchFamily="2" charset="-122"/>
                <a:cs typeface="宋体" panose="02010600030101010101" pitchFamily="2" charset="-122"/>
              </a:rPr>
              <a:t>性</a:t>
            </a:r>
            <a:r>
              <a:rPr sz="4400" spc="-45" dirty="0">
                <a:latin typeface="宋体" panose="02010600030101010101" pitchFamily="2" charset="-122"/>
                <a:cs typeface="宋体" panose="02010600030101010101" pitchFamily="2" charset="-122"/>
              </a:rPr>
              <a:t>能</a:t>
            </a:r>
            <a:r>
              <a:rPr sz="4400" spc="-15" dirty="0">
                <a:latin typeface="宋体" panose="02010600030101010101" pitchFamily="2" charset="-122"/>
                <a:cs typeface="宋体" panose="02010600030101010101" pitchFamily="2" charset="-122"/>
              </a:rPr>
              <a:t>：</a:t>
            </a: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35" dirty="0">
                <a:latin typeface="Calibri" panose="020F0502020204030204"/>
                <a:cs typeface="Calibri" panose="020F0502020204030204"/>
              </a:rPr>
              <a:t> </a:t>
            </a:r>
            <a:r>
              <a:rPr sz="4400" spc="-40" dirty="0">
                <a:latin typeface="Calibri" panose="020F0502020204030204"/>
                <a:cs typeface="Calibri" panose="020F0502020204030204"/>
              </a:rPr>
              <a:t>V</a:t>
            </a:r>
            <a:r>
              <a:rPr sz="4400" spc="-25" dirty="0">
                <a:latin typeface="Calibri" panose="020F0502020204030204"/>
                <a:cs typeface="Calibri" panose="020F0502020204030204"/>
              </a:rPr>
              <a:t>S</a:t>
            </a:r>
            <a:r>
              <a:rPr sz="4400" dirty="0">
                <a:latin typeface="Calibri" panose="020F0502020204030204"/>
                <a:cs typeface="Calibri" panose="020F0502020204030204"/>
              </a:rPr>
              <a:t> </a:t>
            </a:r>
            <a:r>
              <a:rPr sz="4400" spc="-35" dirty="0">
                <a:latin typeface="Calibri" panose="020F0502020204030204"/>
                <a:cs typeface="Calibri" panose="020F0502020204030204"/>
              </a:rPr>
              <a:t>CPU</a:t>
            </a:r>
            <a:endParaRPr sz="4400">
              <a:latin typeface="Calibri" panose="020F0502020204030204"/>
              <a:cs typeface="Calibri" panose="020F0502020204030204"/>
            </a:endParaRPr>
          </a:p>
        </p:txBody>
      </p:sp>
      <p:sp>
        <p:nvSpPr>
          <p:cNvPr id="7" name="object 7"/>
          <p:cNvSpPr/>
          <p:nvPr/>
        </p:nvSpPr>
        <p:spPr>
          <a:xfrm>
            <a:off x="285724" y="1357325"/>
            <a:ext cx="8282051" cy="4271645"/>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9" name="object 9"/>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30480" y="244602"/>
            <a:ext cx="1997202" cy="1117092"/>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367789" y="244602"/>
            <a:ext cx="815340" cy="1117092"/>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523238" y="244602"/>
            <a:ext cx="1614677" cy="1117092"/>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478023" y="244602"/>
            <a:ext cx="774953" cy="1117092"/>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2593085" y="244602"/>
            <a:ext cx="1671065" cy="1117092"/>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3604259" y="244602"/>
            <a:ext cx="815339" cy="1117092"/>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3759708" y="244602"/>
            <a:ext cx="2272284" cy="1117092"/>
          </a:xfrm>
          <a:prstGeom prst="rect">
            <a:avLst/>
          </a:prstGeom>
          <a:blipFill>
            <a:blip r:embed="rId7" cstate="print"/>
            <a:stretch>
              <a:fillRect/>
            </a:stretch>
          </a:blipFill>
        </p:spPr>
        <p:txBody>
          <a:bodyPr wrap="square" lIns="0" tIns="0" rIns="0" bIns="0" rtlCol="0"/>
          <a:lstStyle/>
          <a:p/>
        </p:txBody>
      </p:sp>
      <p:sp>
        <p:nvSpPr>
          <p:cNvPr id="11" name="object 11"/>
          <p:cNvSpPr/>
          <p:nvPr/>
        </p:nvSpPr>
        <p:spPr>
          <a:xfrm>
            <a:off x="5372100" y="196595"/>
            <a:ext cx="2695955" cy="1117091"/>
          </a:xfrm>
          <a:prstGeom prst="rect">
            <a:avLst/>
          </a:prstGeom>
          <a:blipFill>
            <a:blip r:embed="rId8" cstate="print"/>
            <a:stretch>
              <a:fillRect/>
            </a:stretch>
          </a:blipFill>
        </p:spPr>
        <p:txBody>
          <a:bodyPr wrap="square" lIns="0" tIns="0" rIns="0" bIns="0" rtlCol="0"/>
          <a:lstStyle/>
          <a:p/>
        </p:txBody>
      </p:sp>
      <p:sp>
        <p:nvSpPr>
          <p:cNvPr id="12" name="object 12"/>
          <p:cNvSpPr/>
          <p:nvPr/>
        </p:nvSpPr>
        <p:spPr>
          <a:xfrm>
            <a:off x="7408164" y="244602"/>
            <a:ext cx="774953" cy="1117092"/>
          </a:xfrm>
          <a:prstGeom prst="rect">
            <a:avLst/>
          </a:prstGeom>
          <a:blipFill>
            <a:blip r:embed="rId5" cstate="print"/>
            <a:stretch>
              <a:fillRect/>
            </a:stretch>
          </a:blipFill>
        </p:spPr>
        <p:txBody>
          <a:bodyPr wrap="square" lIns="0" tIns="0" rIns="0" bIns="0" rtlCol="0"/>
          <a:lstStyle/>
          <a:p/>
        </p:txBody>
      </p:sp>
      <p:sp>
        <p:nvSpPr>
          <p:cNvPr id="13" name="object 13"/>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dirty="0">
                <a:latin typeface="Calibri" panose="020F0502020204030204"/>
                <a:cs typeface="Calibri" panose="020F0502020204030204"/>
              </a:rPr>
              <a:t>Inspu</a:t>
            </a:r>
            <a:r>
              <a:rPr spc="-5" dirty="0">
                <a:latin typeface="Calibri" panose="020F0502020204030204"/>
                <a:cs typeface="Calibri" panose="020F0502020204030204"/>
              </a:rPr>
              <a:t>r-</a:t>
            </a:r>
            <a:r>
              <a:rPr spc="-15" dirty="0">
                <a:latin typeface="Calibri" panose="020F0502020204030204"/>
                <a:cs typeface="Calibri" panose="020F0502020204030204"/>
              </a:rPr>
              <a:t>I</a:t>
            </a:r>
            <a:r>
              <a:rPr spc="-60" dirty="0">
                <a:latin typeface="Calibri" panose="020F0502020204030204"/>
                <a:cs typeface="Calibri" panose="020F0502020204030204"/>
              </a:rPr>
              <a:t>n</a:t>
            </a:r>
            <a:r>
              <a:rPr spc="-70" dirty="0">
                <a:latin typeface="Calibri" panose="020F0502020204030204"/>
                <a:cs typeface="Calibri" panose="020F0502020204030204"/>
              </a:rPr>
              <a:t>t</a:t>
            </a:r>
            <a:r>
              <a:rPr spc="-5" dirty="0">
                <a:latin typeface="Calibri" panose="020F0502020204030204"/>
                <a:cs typeface="Calibri" panose="020F0502020204030204"/>
              </a:rPr>
              <a:t>e</a:t>
            </a:r>
            <a:r>
              <a:rPr dirty="0">
                <a:latin typeface="Calibri" panose="020F0502020204030204"/>
                <a:cs typeface="Calibri" panose="020F0502020204030204"/>
              </a:rPr>
              <a:t>l</a:t>
            </a:r>
            <a:r>
              <a:rPr spc="5" dirty="0">
                <a:latin typeface="Calibri" panose="020F0502020204030204"/>
                <a:cs typeface="Calibri" panose="020F0502020204030204"/>
              </a:rPr>
              <a:t> </a:t>
            </a:r>
            <a:r>
              <a:rPr spc="-20" dirty="0">
                <a:latin typeface="Calibri" panose="020F0502020204030204"/>
                <a:cs typeface="Calibri" panose="020F0502020204030204"/>
              </a:rPr>
              <a:t>Joi</a:t>
            </a:r>
            <a:r>
              <a:rPr spc="-60" dirty="0">
                <a:latin typeface="Calibri" panose="020F0502020204030204"/>
                <a:cs typeface="Calibri" panose="020F0502020204030204"/>
              </a:rPr>
              <a:t>n</a:t>
            </a:r>
            <a:r>
              <a:rPr spc="-20" dirty="0">
                <a:latin typeface="Calibri" panose="020F0502020204030204"/>
                <a:cs typeface="Calibri" panose="020F0502020204030204"/>
              </a:rPr>
              <a:t>t</a:t>
            </a:r>
            <a:r>
              <a:rPr spc="-5" dirty="0">
                <a:latin typeface="Calibri" panose="020F0502020204030204"/>
                <a:cs typeface="Calibri" panose="020F0502020204030204"/>
              </a:rPr>
              <a:t>-</a:t>
            </a:r>
            <a:r>
              <a:rPr spc="-20" dirty="0">
                <a:latin typeface="Calibri" panose="020F0502020204030204"/>
                <a:cs typeface="Calibri" panose="020F0502020204030204"/>
              </a:rPr>
              <a:t>lab</a:t>
            </a:r>
            <a:r>
              <a:rPr spc="-5" dirty="0">
                <a:latin typeface="Calibri" panose="020F0502020204030204"/>
                <a:cs typeface="Calibri" panose="020F0502020204030204"/>
              </a:rPr>
              <a:t> </a:t>
            </a:r>
            <a:r>
              <a:rPr dirty="0">
                <a:latin typeface="Calibri" panose="020F0502020204030204"/>
                <a:cs typeface="Calibri" panose="020F0502020204030204"/>
              </a:rPr>
              <a:t>MIC</a:t>
            </a:r>
            <a:r>
              <a:rPr spc="-40" dirty="0">
                <a:latin typeface="宋体" panose="02010600030101010101" pitchFamily="2" charset="-122"/>
                <a:cs typeface="宋体" panose="02010600030101010101" pitchFamily="2" charset="-122"/>
              </a:rPr>
              <a:t>应用性能</a:t>
            </a:r>
            <a:endParaRPr spc="-40" dirty="0">
              <a:latin typeface="宋体" panose="02010600030101010101" pitchFamily="2" charset="-122"/>
              <a:cs typeface="宋体" panose="02010600030101010101" pitchFamily="2" charset="-122"/>
            </a:endParaRPr>
          </a:p>
        </p:txBody>
      </p:sp>
      <p:sp>
        <p:nvSpPr>
          <p:cNvPr id="14" name="object 14"/>
          <p:cNvSpPr txBox="1"/>
          <p:nvPr/>
        </p:nvSpPr>
        <p:spPr>
          <a:xfrm>
            <a:off x="1770633" y="5942707"/>
            <a:ext cx="6699884" cy="596900"/>
          </a:xfrm>
          <a:prstGeom prst="rect">
            <a:avLst/>
          </a:prstGeom>
        </p:spPr>
        <p:txBody>
          <a:bodyPr vert="horz" wrap="square" lIns="0" tIns="0" rIns="0" bIns="0" rtlCol="0">
            <a:spAutoFit/>
          </a:bodyPr>
          <a:lstStyle/>
          <a:p>
            <a:pPr marL="12700">
              <a:lnSpc>
                <a:spcPct val="100000"/>
              </a:lnSpc>
            </a:pPr>
            <a:r>
              <a:rPr sz="2000" b="1" spc="-15" dirty="0">
                <a:solidFill>
                  <a:srgbClr val="FF0000"/>
                </a:solidFill>
                <a:latin typeface="Arial" panose="020B0604020202020204"/>
                <a:cs typeface="Arial" panose="020B0604020202020204"/>
              </a:rPr>
              <a:t>MIC</a:t>
            </a:r>
            <a:r>
              <a:rPr sz="2000" b="1" spc="-10" dirty="0">
                <a:solidFill>
                  <a:srgbClr val="FF0000"/>
                </a:solidFill>
                <a:latin typeface="Arial" panose="020B0604020202020204"/>
                <a:cs typeface="Arial" panose="020B0604020202020204"/>
              </a:rPr>
              <a:t> </a:t>
            </a:r>
            <a:r>
              <a:rPr sz="2000" b="1" spc="-15" dirty="0">
                <a:solidFill>
                  <a:srgbClr val="FF0000"/>
                </a:solidFill>
                <a:latin typeface="Arial" panose="020B0604020202020204"/>
                <a:cs typeface="Arial" panose="020B0604020202020204"/>
              </a:rPr>
              <a:t>=</a:t>
            </a:r>
            <a:r>
              <a:rPr sz="2000" b="1" spc="-10" dirty="0">
                <a:solidFill>
                  <a:srgbClr val="FF0000"/>
                </a:solidFill>
                <a:latin typeface="Arial" panose="020B0604020202020204"/>
                <a:cs typeface="Arial" panose="020B0604020202020204"/>
              </a:rPr>
              <a:t> (1.5x</a:t>
            </a:r>
            <a:r>
              <a:rPr sz="2000" b="1" spc="-15" dirty="0">
                <a:solidFill>
                  <a:srgbClr val="FF0000"/>
                </a:solidFill>
                <a:latin typeface="宋体" panose="02010600030101010101" pitchFamily="2" charset="-122"/>
                <a:cs typeface="宋体" panose="02010600030101010101" pitchFamily="2" charset="-122"/>
              </a:rPr>
              <a:t>～</a:t>
            </a:r>
            <a:r>
              <a:rPr sz="2000" b="1" spc="-10" dirty="0">
                <a:solidFill>
                  <a:srgbClr val="FF0000"/>
                </a:solidFill>
                <a:latin typeface="Arial" panose="020B0604020202020204"/>
                <a:cs typeface="Arial" panose="020B0604020202020204"/>
              </a:rPr>
              <a:t>5.25x)</a:t>
            </a:r>
            <a:r>
              <a:rPr sz="2000" b="1" spc="-5" dirty="0">
                <a:solidFill>
                  <a:srgbClr val="FF0000"/>
                </a:solidFill>
                <a:latin typeface="Arial" panose="020B0604020202020204"/>
                <a:cs typeface="Arial" panose="020B0604020202020204"/>
              </a:rPr>
              <a:t> </a:t>
            </a:r>
            <a:r>
              <a:rPr sz="2000" b="1" spc="-15" dirty="0">
                <a:solidFill>
                  <a:srgbClr val="FF0000"/>
                </a:solidFill>
                <a:latin typeface="Arial" panose="020B0604020202020204"/>
                <a:cs typeface="Arial" panose="020B0604020202020204"/>
              </a:rPr>
              <a:t>16</a:t>
            </a:r>
            <a:r>
              <a:rPr sz="2000" b="1" spc="-10" dirty="0">
                <a:solidFill>
                  <a:srgbClr val="FF0000"/>
                </a:solidFill>
                <a:latin typeface="Arial" panose="020B0604020202020204"/>
                <a:cs typeface="Arial" panose="020B0604020202020204"/>
              </a:rPr>
              <a:t> </a:t>
            </a:r>
            <a:r>
              <a:rPr sz="2000" b="1" spc="-15" dirty="0">
                <a:solidFill>
                  <a:srgbClr val="FF0000"/>
                </a:solidFill>
                <a:latin typeface="Arial" panose="020B0604020202020204"/>
                <a:cs typeface="Arial" panose="020B0604020202020204"/>
              </a:rPr>
              <a:t>cores</a:t>
            </a:r>
            <a:r>
              <a:rPr sz="2000" b="1" spc="-5" dirty="0">
                <a:solidFill>
                  <a:srgbClr val="FF0000"/>
                </a:solidFill>
                <a:latin typeface="Arial" panose="020B0604020202020204"/>
                <a:cs typeface="Arial" panose="020B0604020202020204"/>
              </a:rPr>
              <a:t> </a:t>
            </a:r>
            <a:r>
              <a:rPr sz="2000" b="1" spc="-15" dirty="0">
                <a:solidFill>
                  <a:srgbClr val="FF0000"/>
                </a:solidFill>
                <a:latin typeface="Arial" panose="020B0604020202020204"/>
                <a:cs typeface="Arial" panose="020B0604020202020204"/>
              </a:rPr>
              <a:t>CPU</a:t>
            </a:r>
            <a:endParaRPr sz="2000">
              <a:latin typeface="Arial" panose="020B0604020202020204"/>
              <a:cs typeface="Arial" panose="020B0604020202020204"/>
            </a:endParaRPr>
          </a:p>
          <a:p>
            <a:pPr marL="1479550">
              <a:lnSpc>
                <a:spcPct val="100000"/>
              </a:lnSpc>
            </a:pPr>
            <a:r>
              <a:rPr sz="2000" b="1" spc="-20" dirty="0">
                <a:solidFill>
                  <a:srgbClr val="FF0000"/>
                </a:solidFill>
                <a:latin typeface="宋体" panose="02010600030101010101" pitchFamily="2" charset="-122"/>
                <a:cs typeface="宋体" panose="02010600030101010101" pitchFamily="2" charset="-122"/>
              </a:rPr>
              <a:t>数据</a:t>
            </a:r>
            <a:r>
              <a:rPr sz="2000" b="1" spc="-10" dirty="0">
                <a:solidFill>
                  <a:srgbClr val="FF0000"/>
                </a:solidFill>
                <a:latin typeface="宋体" panose="02010600030101010101" pitchFamily="2" charset="-122"/>
                <a:cs typeface="宋体" panose="02010600030101010101" pitchFamily="2" charset="-122"/>
              </a:rPr>
              <a:t>来自</a:t>
            </a:r>
            <a:r>
              <a:rPr sz="2000" b="1" spc="-10" dirty="0">
                <a:solidFill>
                  <a:srgbClr val="FF0000"/>
                </a:solidFill>
                <a:latin typeface="Arial" panose="020B0604020202020204"/>
                <a:cs typeface="Arial" panose="020B0604020202020204"/>
              </a:rPr>
              <a:t>Inspur-Intel</a:t>
            </a:r>
            <a:r>
              <a:rPr sz="2000" b="1" spc="-20" dirty="0">
                <a:solidFill>
                  <a:srgbClr val="FF0000"/>
                </a:solidFill>
                <a:latin typeface="宋体" panose="02010600030101010101" pitchFamily="2" charset="-122"/>
                <a:cs typeface="宋体" panose="02010600030101010101" pitchFamily="2" charset="-122"/>
              </a:rPr>
              <a:t>中</a:t>
            </a:r>
            <a:r>
              <a:rPr sz="2000" b="1" spc="-10" dirty="0">
                <a:solidFill>
                  <a:srgbClr val="FF0000"/>
                </a:solidFill>
                <a:latin typeface="宋体" panose="02010600030101010101" pitchFamily="2" charset="-122"/>
                <a:cs typeface="宋体" panose="02010600030101010101" pitchFamily="2" charset="-122"/>
              </a:rPr>
              <a:t>国并</a:t>
            </a:r>
            <a:r>
              <a:rPr sz="2000" b="1" spc="-5" dirty="0">
                <a:solidFill>
                  <a:srgbClr val="FF0000"/>
                </a:solidFill>
                <a:latin typeface="宋体" panose="02010600030101010101" pitchFamily="2" charset="-122"/>
                <a:cs typeface="宋体" panose="02010600030101010101" pitchFamily="2" charset="-122"/>
              </a:rPr>
              <a:t>行</a:t>
            </a:r>
            <a:r>
              <a:rPr sz="2000" b="1" spc="-10" dirty="0">
                <a:solidFill>
                  <a:srgbClr val="FF0000"/>
                </a:solidFill>
                <a:latin typeface="宋体" panose="02010600030101010101" pitchFamily="2" charset="-122"/>
                <a:cs typeface="宋体" panose="02010600030101010101" pitchFamily="2" charset="-122"/>
              </a:rPr>
              <a:t>计</a:t>
            </a:r>
            <a:r>
              <a:rPr sz="2000" b="1" spc="-5" dirty="0">
                <a:solidFill>
                  <a:srgbClr val="FF0000"/>
                </a:solidFill>
                <a:latin typeface="宋体" panose="02010600030101010101" pitchFamily="2" charset="-122"/>
                <a:cs typeface="宋体" panose="02010600030101010101" pitchFamily="2" charset="-122"/>
              </a:rPr>
              <a:t>算</a:t>
            </a:r>
            <a:r>
              <a:rPr sz="2000" b="1" spc="-10" dirty="0">
                <a:solidFill>
                  <a:srgbClr val="FF0000"/>
                </a:solidFill>
                <a:latin typeface="宋体" panose="02010600030101010101" pitchFamily="2" charset="-122"/>
                <a:cs typeface="宋体" panose="02010600030101010101" pitchFamily="2" charset="-122"/>
              </a:rPr>
              <a:t>联</a:t>
            </a:r>
            <a:r>
              <a:rPr sz="2000" b="1" spc="-5" dirty="0">
                <a:solidFill>
                  <a:srgbClr val="FF0000"/>
                </a:solidFill>
                <a:latin typeface="宋体" panose="02010600030101010101" pitchFamily="2" charset="-122"/>
                <a:cs typeface="宋体" panose="02010600030101010101" pitchFamily="2" charset="-122"/>
              </a:rPr>
              <a:t>合</a:t>
            </a:r>
            <a:r>
              <a:rPr sz="2000" b="1" spc="-10" dirty="0">
                <a:solidFill>
                  <a:srgbClr val="FF0000"/>
                </a:solidFill>
                <a:latin typeface="宋体" panose="02010600030101010101" pitchFamily="2" charset="-122"/>
                <a:cs typeface="宋体" panose="02010600030101010101" pitchFamily="2" charset="-122"/>
              </a:rPr>
              <a:t>实验</a:t>
            </a:r>
            <a:r>
              <a:rPr sz="2000" b="1" spc="-20" dirty="0">
                <a:solidFill>
                  <a:srgbClr val="FF0000"/>
                </a:solidFill>
                <a:latin typeface="宋体" panose="02010600030101010101" pitchFamily="2" charset="-122"/>
                <a:cs typeface="宋体" panose="02010600030101010101" pitchFamily="2" charset="-122"/>
              </a:rPr>
              <a:t>室</a:t>
            </a:r>
            <a:endParaRPr sz="2000">
              <a:latin typeface="宋体" panose="02010600030101010101" pitchFamily="2" charset="-122"/>
              <a:cs typeface="宋体" panose="02010600030101010101" pitchFamily="2" charset="-122"/>
            </a:endParaRPr>
          </a:p>
        </p:txBody>
      </p:sp>
      <p:sp>
        <p:nvSpPr>
          <p:cNvPr id="15" name="object 15"/>
          <p:cNvSpPr/>
          <p:nvPr/>
        </p:nvSpPr>
        <p:spPr>
          <a:xfrm>
            <a:off x="1854707" y="2253995"/>
            <a:ext cx="5076444" cy="1704593"/>
          </a:xfrm>
          <a:prstGeom prst="rect">
            <a:avLst/>
          </a:prstGeom>
          <a:blipFill>
            <a:blip r:embed="rId9" cstate="print"/>
            <a:stretch>
              <a:fillRect/>
            </a:stretch>
          </a:blipFill>
        </p:spPr>
        <p:txBody>
          <a:bodyPr wrap="square" lIns="0" tIns="0" rIns="0" bIns="0" rtlCol="0"/>
          <a:lstStyle/>
          <a:p/>
        </p:txBody>
      </p:sp>
      <p:sp>
        <p:nvSpPr>
          <p:cNvPr id="16" name="object 16"/>
          <p:cNvSpPr/>
          <p:nvPr/>
        </p:nvSpPr>
        <p:spPr>
          <a:xfrm>
            <a:off x="1837944" y="3935476"/>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17" name="object 17"/>
          <p:cNvSpPr/>
          <p:nvPr/>
        </p:nvSpPr>
        <p:spPr>
          <a:xfrm>
            <a:off x="1837944" y="3684270"/>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18" name="object 18"/>
          <p:cNvSpPr/>
          <p:nvPr/>
        </p:nvSpPr>
        <p:spPr>
          <a:xfrm>
            <a:off x="1837944" y="3433571"/>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19" name="object 19"/>
          <p:cNvSpPr/>
          <p:nvPr/>
        </p:nvSpPr>
        <p:spPr>
          <a:xfrm>
            <a:off x="1837944" y="3182873"/>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20" name="object 20"/>
          <p:cNvSpPr/>
          <p:nvPr/>
        </p:nvSpPr>
        <p:spPr>
          <a:xfrm>
            <a:off x="1837944" y="2931414"/>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21" name="object 21"/>
          <p:cNvSpPr/>
          <p:nvPr/>
        </p:nvSpPr>
        <p:spPr>
          <a:xfrm>
            <a:off x="1837944" y="2680716"/>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22" name="object 22"/>
          <p:cNvSpPr/>
          <p:nvPr/>
        </p:nvSpPr>
        <p:spPr>
          <a:xfrm>
            <a:off x="1837944" y="2430017"/>
            <a:ext cx="40005" cy="0"/>
          </a:xfrm>
          <a:custGeom>
            <a:avLst/>
            <a:gdLst/>
            <a:ahLst/>
            <a:cxnLst/>
            <a:rect l="l" t="t" r="r" b="b"/>
            <a:pathLst>
              <a:path w="40005">
                <a:moveTo>
                  <a:pt x="40005" y="0"/>
                </a:moveTo>
                <a:lnTo>
                  <a:pt x="0" y="0"/>
                </a:lnTo>
              </a:path>
            </a:pathLst>
          </a:custGeom>
          <a:ln w="9525">
            <a:solidFill>
              <a:srgbClr val="858585"/>
            </a:solidFill>
          </a:ln>
        </p:spPr>
        <p:txBody>
          <a:bodyPr wrap="square" lIns="0" tIns="0" rIns="0" bIns="0" rtlCol="0"/>
          <a:lstStyle/>
          <a:p/>
        </p:txBody>
      </p:sp>
      <p:sp>
        <p:nvSpPr>
          <p:cNvPr id="23" name="object 23"/>
          <p:cNvSpPr txBox="1"/>
          <p:nvPr/>
        </p:nvSpPr>
        <p:spPr>
          <a:xfrm>
            <a:off x="1682495" y="3369373"/>
            <a:ext cx="90170" cy="65468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2</a:t>
            </a:r>
            <a:endParaRPr sz="1000">
              <a:latin typeface="Calibri" panose="020F0502020204030204"/>
              <a:cs typeface="Calibri" panose="020F0502020204030204"/>
            </a:endParaRPr>
          </a:p>
          <a:p>
            <a:pPr marL="12700">
              <a:lnSpc>
                <a:spcPct val="100000"/>
              </a:lnSpc>
              <a:spcBef>
                <a:spcPts val="775"/>
              </a:spcBef>
            </a:pPr>
            <a:r>
              <a:rPr sz="1000" dirty="0">
                <a:latin typeface="Calibri" panose="020F0502020204030204"/>
                <a:cs typeface="Calibri" panose="020F0502020204030204"/>
              </a:rPr>
              <a:t>1</a:t>
            </a:r>
            <a:endParaRPr sz="1000">
              <a:latin typeface="Calibri" panose="020F0502020204030204"/>
              <a:cs typeface="Calibri" panose="020F0502020204030204"/>
            </a:endParaRPr>
          </a:p>
          <a:p>
            <a:pPr marL="12700">
              <a:lnSpc>
                <a:spcPct val="100000"/>
              </a:lnSpc>
              <a:spcBef>
                <a:spcPts val="775"/>
              </a:spcBef>
            </a:pPr>
            <a:r>
              <a:rPr sz="1000" dirty="0">
                <a:latin typeface="Calibri" panose="020F0502020204030204"/>
                <a:cs typeface="Calibri" panose="020F0502020204030204"/>
              </a:rPr>
              <a:t>0</a:t>
            </a:r>
            <a:endParaRPr sz="1000">
              <a:latin typeface="Calibri" panose="020F0502020204030204"/>
              <a:cs typeface="Calibri" panose="020F0502020204030204"/>
            </a:endParaRPr>
          </a:p>
        </p:txBody>
      </p:sp>
      <p:sp>
        <p:nvSpPr>
          <p:cNvPr id="24" name="object 24"/>
          <p:cNvSpPr txBox="1"/>
          <p:nvPr/>
        </p:nvSpPr>
        <p:spPr>
          <a:xfrm>
            <a:off x="1682495" y="311842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a:t>
            </a:r>
            <a:endParaRPr sz="1000">
              <a:latin typeface="Calibri" panose="020F0502020204030204"/>
              <a:cs typeface="Calibri" panose="020F0502020204030204"/>
            </a:endParaRPr>
          </a:p>
        </p:txBody>
      </p:sp>
      <p:sp>
        <p:nvSpPr>
          <p:cNvPr id="25" name="object 25"/>
          <p:cNvSpPr txBox="1"/>
          <p:nvPr/>
        </p:nvSpPr>
        <p:spPr>
          <a:xfrm>
            <a:off x="1682495" y="2365819"/>
            <a:ext cx="90170" cy="65468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6</a:t>
            </a:r>
            <a:endParaRPr sz="1000">
              <a:latin typeface="Calibri" panose="020F0502020204030204"/>
              <a:cs typeface="Calibri" panose="020F0502020204030204"/>
            </a:endParaRPr>
          </a:p>
          <a:p>
            <a:pPr marL="12700">
              <a:lnSpc>
                <a:spcPct val="100000"/>
              </a:lnSpc>
              <a:spcBef>
                <a:spcPts val="775"/>
              </a:spcBef>
            </a:pPr>
            <a:r>
              <a:rPr sz="1000" dirty="0">
                <a:latin typeface="Calibri" panose="020F0502020204030204"/>
                <a:cs typeface="Calibri" panose="020F0502020204030204"/>
              </a:rPr>
              <a:t>5</a:t>
            </a:r>
            <a:endParaRPr sz="1000">
              <a:latin typeface="Calibri" panose="020F0502020204030204"/>
              <a:cs typeface="Calibri" panose="020F0502020204030204"/>
            </a:endParaRPr>
          </a:p>
          <a:p>
            <a:pPr marL="12700">
              <a:lnSpc>
                <a:spcPct val="100000"/>
              </a:lnSpc>
              <a:spcBef>
                <a:spcPts val="770"/>
              </a:spcBef>
            </a:pPr>
            <a:r>
              <a:rPr sz="1000" dirty="0">
                <a:latin typeface="Calibri" panose="020F0502020204030204"/>
                <a:cs typeface="Calibri" panose="020F0502020204030204"/>
              </a:rPr>
              <a:t>4</a:t>
            </a:r>
            <a:endParaRPr sz="1000">
              <a:latin typeface="Calibri" panose="020F0502020204030204"/>
              <a:cs typeface="Calibri" panose="020F0502020204030204"/>
            </a:endParaRPr>
          </a:p>
        </p:txBody>
      </p:sp>
      <p:sp>
        <p:nvSpPr>
          <p:cNvPr id="26" name="object 26"/>
          <p:cNvSpPr/>
          <p:nvPr/>
        </p:nvSpPr>
        <p:spPr>
          <a:xfrm>
            <a:off x="1877567"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27" name="object 27"/>
          <p:cNvSpPr/>
          <p:nvPr/>
        </p:nvSpPr>
        <p:spPr>
          <a:xfrm>
            <a:off x="2414777"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28" name="object 28"/>
          <p:cNvSpPr/>
          <p:nvPr/>
        </p:nvSpPr>
        <p:spPr>
          <a:xfrm>
            <a:off x="2951226"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29" name="object 29"/>
          <p:cNvSpPr/>
          <p:nvPr/>
        </p:nvSpPr>
        <p:spPr>
          <a:xfrm>
            <a:off x="3487673"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0" name="object 30"/>
          <p:cNvSpPr/>
          <p:nvPr/>
        </p:nvSpPr>
        <p:spPr>
          <a:xfrm>
            <a:off x="4024121"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1" name="object 31"/>
          <p:cNvSpPr/>
          <p:nvPr/>
        </p:nvSpPr>
        <p:spPr>
          <a:xfrm>
            <a:off x="4560570"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2" name="object 32"/>
          <p:cNvSpPr/>
          <p:nvPr/>
        </p:nvSpPr>
        <p:spPr>
          <a:xfrm>
            <a:off x="5097017"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3" name="object 33"/>
          <p:cNvSpPr/>
          <p:nvPr/>
        </p:nvSpPr>
        <p:spPr>
          <a:xfrm>
            <a:off x="5633465"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4" name="object 34"/>
          <p:cNvSpPr/>
          <p:nvPr/>
        </p:nvSpPr>
        <p:spPr>
          <a:xfrm>
            <a:off x="6169914"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5" name="object 35"/>
          <p:cNvSpPr/>
          <p:nvPr/>
        </p:nvSpPr>
        <p:spPr>
          <a:xfrm>
            <a:off x="6706361" y="3935729"/>
            <a:ext cx="0" cy="57150"/>
          </a:xfrm>
          <a:custGeom>
            <a:avLst/>
            <a:gdLst/>
            <a:ahLst/>
            <a:cxnLst/>
            <a:rect l="l" t="t" r="r" b="b"/>
            <a:pathLst>
              <a:path h="57150">
                <a:moveTo>
                  <a:pt x="0" y="0"/>
                </a:moveTo>
                <a:lnTo>
                  <a:pt x="0" y="56769"/>
                </a:lnTo>
              </a:path>
            </a:pathLst>
          </a:custGeom>
          <a:ln w="9525">
            <a:solidFill>
              <a:srgbClr val="858585"/>
            </a:solidFill>
          </a:ln>
        </p:spPr>
        <p:txBody>
          <a:bodyPr wrap="square" lIns="0" tIns="0" rIns="0" bIns="0" rtlCol="0"/>
          <a:lstStyle/>
          <a:p/>
        </p:txBody>
      </p:sp>
      <p:sp>
        <p:nvSpPr>
          <p:cNvPr id="36" name="object 36"/>
          <p:cNvSpPr/>
          <p:nvPr/>
        </p:nvSpPr>
        <p:spPr>
          <a:xfrm>
            <a:off x="1577594" y="4080383"/>
            <a:ext cx="4365371" cy="1258316"/>
          </a:xfrm>
          <a:prstGeom prst="rect">
            <a:avLst/>
          </a:prstGeom>
          <a:blipFill>
            <a:blip r:embed="rId10" cstate="print"/>
            <a:stretch>
              <a:fillRect/>
            </a:stretch>
          </a:blipFill>
        </p:spPr>
        <p:txBody>
          <a:bodyPr wrap="square" lIns="0" tIns="0" rIns="0" bIns="0" rtlCol="0"/>
          <a:lstStyle/>
          <a:p/>
        </p:txBody>
      </p:sp>
      <p:sp>
        <p:nvSpPr>
          <p:cNvPr id="37" name="object 37"/>
          <p:cNvSpPr txBox="1"/>
          <p:nvPr/>
        </p:nvSpPr>
        <p:spPr>
          <a:xfrm>
            <a:off x="2143760" y="3392360"/>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1</a:t>
            </a:r>
            <a:endParaRPr sz="1400">
              <a:latin typeface="Calibri" panose="020F0502020204030204"/>
              <a:cs typeface="Calibri" panose="020F0502020204030204"/>
            </a:endParaRPr>
          </a:p>
        </p:txBody>
      </p:sp>
      <p:sp>
        <p:nvSpPr>
          <p:cNvPr id="38" name="object 38"/>
          <p:cNvSpPr txBox="1"/>
          <p:nvPr/>
        </p:nvSpPr>
        <p:spPr>
          <a:xfrm>
            <a:off x="2567432" y="3161474"/>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1.92</a:t>
            </a:r>
            <a:endParaRPr sz="1400">
              <a:latin typeface="Calibri" panose="020F0502020204030204"/>
              <a:cs typeface="Calibri" panose="020F0502020204030204"/>
            </a:endParaRPr>
          </a:p>
        </p:txBody>
      </p:sp>
      <p:sp>
        <p:nvSpPr>
          <p:cNvPr id="39" name="object 39"/>
          <p:cNvSpPr txBox="1"/>
          <p:nvPr/>
        </p:nvSpPr>
        <p:spPr>
          <a:xfrm>
            <a:off x="3103879" y="3023298"/>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2.47</a:t>
            </a:r>
            <a:endParaRPr sz="1400">
              <a:latin typeface="Calibri" panose="020F0502020204030204"/>
              <a:cs typeface="Calibri" panose="020F0502020204030204"/>
            </a:endParaRPr>
          </a:p>
        </p:txBody>
      </p:sp>
      <p:sp>
        <p:nvSpPr>
          <p:cNvPr id="40" name="object 40"/>
          <p:cNvSpPr txBox="1"/>
          <p:nvPr/>
        </p:nvSpPr>
        <p:spPr>
          <a:xfrm>
            <a:off x="3640328" y="2325814"/>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5.25</a:t>
            </a:r>
            <a:endParaRPr sz="1400">
              <a:latin typeface="Calibri" panose="020F0502020204030204"/>
              <a:cs typeface="Calibri" panose="020F0502020204030204"/>
            </a:endParaRPr>
          </a:p>
        </p:txBody>
      </p:sp>
      <p:sp>
        <p:nvSpPr>
          <p:cNvPr id="41" name="object 41"/>
          <p:cNvSpPr txBox="1"/>
          <p:nvPr/>
        </p:nvSpPr>
        <p:spPr>
          <a:xfrm>
            <a:off x="4177029" y="3204146"/>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1.75</a:t>
            </a:r>
            <a:endParaRPr sz="1400">
              <a:latin typeface="Calibri" panose="020F0502020204030204"/>
              <a:cs typeface="Calibri" panose="020F0502020204030204"/>
            </a:endParaRPr>
          </a:p>
        </p:txBody>
      </p:sp>
      <p:sp>
        <p:nvSpPr>
          <p:cNvPr id="42" name="object 42"/>
          <p:cNvSpPr txBox="1"/>
          <p:nvPr/>
        </p:nvSpPr>
        <p:spPr>
          <a:xfrm>
            <a:off x="4713478" y="2810192"/>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3.32</a:t>
            </a:r>
            <a:endParaRPr sz="1400">
              <a:latin typeface="Calibri" panose="020F0502020204030204"/>
              <a:cs typeface="Calibri" panose="020F0502020204030204"/>
            </a:endParaRPr>
          </a:p>
        </p:txBody>
      </p:sp>
      <p:sp>
        <p:nvSpPr>
          <p:cNvPr id="43" name="object 43"/>
          <p:cNvSpPr txBox="1"/>
          <p:nvPr/>
        </p:nvSpPr>
        <p:spPr>
          <a:xfrm>
            <a:off x="5362702" y="3141408"/>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2</a:t>
            </a:r>
            <a:endParaRPr sz="1400">
              <a:latin typeface="Calibri" panose="020F0502020204030204"/>
              <a:cs typeface="Calibri" panose="020F0502020204030204"/>
            </a:endParaRPr>
          </a:p>
        </p:txBody>
      </p:sp>
      <p:sp>
        <p:nvSpPr>
          <p:cNvPr id="44" name="object 44"/>
          <p:cNvSpPr txBox="1"/>
          <p:nvPr/>
        </p:nvSpPr>
        <p:spPr>
          <a:xfrm>
            <a:off x="5786628" y="2383472"/>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5.02</a:t>
            </a:r>
            <a:endParaRPr sz="1400">
              <a:latin typeface="Calibri" panose="020F0502020204030204"/>
              <a:cs typeface="Calibri" panose="020F0502020204030204"/>
            </a:endParaRPr>
          </a:p>
        </p:txBody>
      </p:sp>
      <p:sp>
        <p:nvSpPr>
          <p:cNvPr id="45" name="object 45"/>
          <p:cNvSpPr txBox="1"/>
          <p:nvPr/>
        </p:nvSpPr>
        <p:spPr>
          <a:xfrm>
            <a:off x="1581658" y="1893633"/>
            <a:ext cx="795655" cy="153035"/>
          </a:xfrm>
          <a:prstGeom prst="rect">
            <a:avLst/>
          </a:prstGeom>
        </p:spPr>
        <p:txBody>
          <a:bodyPr vert="horz" wrap="square" lIns="0" tIns="0" rIns="0" bIns="0" rtlCol="0">
            <a:spAutoFit/>
          </a:bodyPr>
          <a:lstStyle/>
          <a:p>
            <a:pPr marL="12700">
              <a:lnSpc>
                <a:spcPct val="100000"/>
              </a:lnSpc>
            </a:pPr>
            <a:r>
              <a:rPr sz="1000" b="1" dirty="0">
                <a:latin typeface="Calibri" panose="020F0502020204030204"/>
                <a:cs typeface="Calibri" panose="020F0502020204030204"/>
              </a:rPr>
              <a:t>sp</a:t>
            </a:r>
            <a:r>
              <a:rPr sz="1000" b="1" spc="-5" dirty="0">
                <a:latin typeface="Calibri" panose="020F0502020204030204"/>
                <a:cs typeface="Calibri" panose="020F0502020204030204"/>
              </a:rPr>
              <a:t>ee</a:t>
            </a:r>
            <a:r>
              <a:rPr sz="1000" b="1" dirty="0">
                <a:latin typeface="Calibri" panose="020F0502020204030204"/>
                <a:cs typeface="Calibri" panose="020F0502020204030204"/>
              </a:rPr>
              <a:t>d</a:t>
            </a:r>
            <a:r>
              <a:rPr sz="1000" b="1" spc="-5" dirty="0">
                <a:latin typeface="Calibri" panose="020F0502020204030204"/>
                <a:cs typeface="Calibri" panose="020F0502020204030204"/>
              </a:rPr>
              <a:t>-</a:t>
            </a:r>
            <a:r>
              <a:rPr sz="1000" b="1" dirty="0">
                <a:latin typeface="Calibri" panose="020F0502020204030204"/>
                <a:cs typeface="Calibri" panose="020F0502020204030204"/>
              </a:rPr>
              <a:t>up</a:t>
            </a:r>
            <a:r>
              <a:rPr sz="1000" b="1" spc="-15" dirty="0">
                <a:latin typeface="Calibri" panose="020F0502020204030204"/>
                <a:cs typeface="Calibri" panose="020F0502020204030204"/>
              </a:rPr>
              <a:t> </a:t>
            </a:r>
            <a:r>
              <a:rPr sz="1000" b="1" spc="-5" dirty="0">
                <a:latin typeface="Calibri" panose="020F0502020204030204"/>
                <a:cs typeface="Calibri" panose="020F0502020204030204"/>
              </a:rPr>
              <a:t>ra</a:t>
            </a:r>
            <a:r>
              <a:rPr sz="1000" b="1" dirty="0">
                <a:latin typeface="Calibri" panose="020F0502020204030204"/>
                <a:cs typeface="Calibri" panose="020F0502020204030204"/>
              </a:rPr>
              <a:t>tio</a:t>
            </a:r>
            <a:endParaRPr sz="1000">
              <a:latin typeface="Calibri" panose="020F0502020204030204"/>
              <a:cs typeface="Calibri" panose="020F0502020204030204"/>
            </a:endParaRPr>
          </a:p>
        </p:txBody>
      </p:sp>
      <p:sp>
        <p:nvSpPr>
          <p:cNvPr id="46" name="object 46"/>
          <p:cNvSpPr txBox="1"/>
          <p:nvPr/>
        </p:nvSpPr>
        <p:spPr>
          <a:xfrm>
            <a:off x="2427732" y="1525777"/>
            <a:ext cx="2205355" cy="254000"/>
          </a:xfrm>
          <a:prstGeom prst="rect">
            <a:avLst/>
          </a:prstGeom>
        </p:spPr>
        <p:txBody>
          <a:bodyPr vert="horz" wrap="square" lIns="0" tIns="0" rIns="0" bIns="0" rtlCol="0">
            <a:spAutoFit/>
          </a:bodyPr>
          <a:lstStyle/>
          <a:p>
            <a:pPr marL="12700">
              <a:lnSpc>
                <a:spcPct val="100000"/>
              </a:lnSpc>
            </a:pPr>
            <a:r>
              <a:rPr sz="1800" b="1" spc="-10" dirty="0">
                <a:latin typeface="Calibri" panose="020F0502020204030204"/>
                <a:cs typeface="Calibri" panose="020F0502020204030204"/>
              </a:rPr>
              <a:t>MIC </a:t>
            </a:r>
            <a:r>
              <a:rPr sz="1800" b="1" spc="-15" dirty="0">
                <a:latin typeface="Calibri" panose="020F0502020204030204"/>
                <a:cs typeface="Calibri" panose="020F0502020204030204"/>
              </a:rPr>
              <a:t>Ap</a:t>
            </a:r>
            <a:r>
              <a:rPr sz="1800" b="1" spc="-20" dirty="0">
                <a:latin typeface="Calibri" panose="020F0502020204030204"/>
                <a:cs typeface="Calibri" panose="020F0502020204030204"/>
              </a:rPr>
              <a:t>p</a:t>
            </a:r>
            <a:r>
              <a:rPr sz="1800" b="1" spc="-10" dirty="0">
                <a:latin typeface="Calibri" panose="020F0502020204030204"/>
                <a:cs typeface="Calibri" panose="020F0502020204030204"/>
              </a:rPr>
              <a:t>s</a:t>
            </a:r>
            <a:r>
              <a:rPr sz="1800" b="1" dirty="0">
                <a:latin typeface="Calibri" panose="020F0502020204030204"/>
                <a:cs typeface="Calibri" panose="020F0502020204030204"/>
              </a:rPr>
              <a:t> </a:t>
            </a:r>
            <a:r>
              <a:rPr sz="1800" b="1" spc="-30" dirty="0">
                <a:latin typeface="Calibri" panose="020F0502020204030204"/>
                <a:cs typeface="Calibri" panose="020F0502020204030204"/>
              </a:rPr>
              <a:t>P</a:t>
            </a:r>
            <a:r>
              <a:rPr sz="1800" b="1" spc="-5" dirty="0">
                <a:latin typeface="Calibri" panose="020F0502020204030204"/>
                <a:cs typeface="Calibri" panose="020F0502020204030204"/>
              </a:rPr>
              <a:t>er</a:t>
            </a:r>
            <a:r>
              <a:rPr sz="1800" b="1" spc="-30" dirty="0">
                <a:latin typeface="Calibri" panose="020F0502020204030204"/>
                <a:cs typeface="Calibri" panose="020F0502020204030204"/>
              </a:rPr>
              <a:t>f</a:t>
            </a:r>
            <a:r>
              <a:rPr sz="1800" b="1" dirty="0">
                <a:latin typeface="Calibri" panose="020F0502020204030204"/>
                <a:cs typeface="Calibri" panose="020F0502020204030204"/>
              </a:rPr>
              <a:t>ormance</a:t>
            </a:r>
            <a:endParaRPr sz="1800">
              <a:latin typeface="Calibri" panose="020F0502020204030204"/>
              <a:cs typeface="Calibri" panose="020F0502020204030204"/>
            </a:endParaRPr>
          </a:p>
        </p:txBody>
      </p:sp>
      <p:sp>
        <p:nvSpPr>
          <p:cNvPr id="47" name="object 47"/>
          <p:cNvSpPr/>
          <p:nvPr/>
        </p:nvSpPr>
        <p:spPr>
          <a:xfrm>
            <a:off x="1362328" y="2007713"/>
            <a:ext cx="69850" cy="69850"/>
          </a:xfrm>
          <a:custGeom>
            <a:avLst/>
            <a:gdLst/>
            <a:ahLst/>
            <a:cxnLst/>
            <a:rect l="l" t="t" r="r" b="b"/>
            <a:pathLst>
              <a:path w="69850" h="69850">
                <a:moveTo>
                  <a:pt x="0" y="69752"/>
                </a:moveTo>
                <a:lnTo>
                  <a:pt x="69752" y="69752"/>
                </a:lnTo>
                <a:lnTo>
                  <a:pt x="69752" y="0"/>
                </a:lnTo>
                <a:lnTo>
                  <a:pt x="0" y="0"/>
                </a:lnTo>
                <a:lnTo>
                  <a:pt x="0" y="69752"/>
                </a:lnTo>
                <a:close/>
              </a:path>
            </a:pathLst>
          </a:custGeom>
          <a:solidFill>
            <a:srgbClr val="4F81BC"/>
          </a:solidFill>
        </p:spPr>
        <p:txBody>
          <a:bodyPr wrap="square" lIns="0" tIns="0" rIns="0" bIns="0" rtlCol="0"/>
          <a:lstStyle/>
          <a:p/>
        </p:txBody>
      </p:sp>
      <p:sp>
        <p:nvSpPr>
          <p:cNvPr id="48" name="object 4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49" name="object 49"/>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408203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3358134"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性能</a:t>
            </a:r>
            <a:r>
              <a:rPr sz="4400" spc="-30" dirty="0">
                <a:latin typeface="宋体" panose="02010600030101010101" pitchFamily="2" charset="-122"/>
                <a:cs typeface="宋体" panose="02010600030101010101" pitchFamily="2" charset="-122"/>
              </a:rPr>
              <a:t>功</a:t>
            </a:r>
            <a:r>
              <a:rPr sz="4400" spc="-45" dirty="0">
                <a:latin typeface="宋体" panose="02010600030101010101" pitchFamily="2" charset="-122"/>
                <a:cs typeface="宋体" panose="02010600030101010101" pitchFamily="2" charset="-122"/>
              </a:rPr>
              <a:t>耗</a:t>
            </a:r>
            <a:r>
              <a:rPr sz="4400" spc="-30" dirty="0">
                <a:latin typeface="宋体" panose="02010600030101010101" pitchFamily="2" charset="-122"/>
                <a:cs typeface="宋体" panose="02010600030101010101" pitchFamily="2" charset="-122"/>
              </a:rPr>
              <a:t>比</a:t>
            </a:r>
            <a:r>
              <a:rPr sz="4400" spc="-45" dirty="0">
                <a:latin typeface="宋体" panose="02010600030101010101" pitchFamily="2" charset="-122"/>
                <a:cs typeface="宋体" panose="02010600030101010101" pitchFamily="2" charset="-122"/>
              </a:rPr>
              <a:t>高</a:t>
            </a:r>
            <a:endParaRPr sz="4400">
              <a:latin typeface="宋体" panose="02010600030101010101" pitchFamily="2" charset="-122"/>
              <a:cs typeface="宋体" panose="02010600030101010101" pitchFamily="2" charset="-122"/>
            </a:endParaRPr>
          </a:p>
        </p:txBody>
      </p:sp>
      <p:sp>
        <p:nvSpPr>
          <p:cNvPr id="5" name="object 5"/>
          <p:cNvSpPr/>
          <p:nvPr/>
        </p:nvSpPr>
        <p:spPr>
          <a:xfrm>
            <a:off x="1128712" y="1683537"/>
            <a:ext cx="6886575" cy="4171950"/>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dt" sz="half" idx="6"/>
          </p:nvPr>
        </p:nvSpPr>
        <p:spPr>
          <a:xfrm>
            <a:off x="975741" y="6449885"/>
            <a:ext cx="558800" cy="167640"/>
          </a:xfrm>
          <a:prstGeom prst="rect">
            <a:avLst/>
          </a:prstGeom>
        </p:spPr>
        <p:txBody>
          <a:bodyPr vert="horz" wrap="square" lIns="0" tIns="0" rIns="0" bIns="0" rtlCol="0">
            <a:spAutoFit/>
          </a:bodyPr>
          <a:lstStyle/>
          <a:p>
            <a:pPr marL="12700">
              <a:lnSpc>
                <a:spcPct val="100000"/>
              </a:lnSpc>
            </a:pPr>
            <a:endParaRPr spc="-10" dirty="0"/>
          </a:p>
        </p:txBody>
      </p:sp>
      <p:sp>
        <p:nvSpPr>
          <p:cNvPr id="7" name="object 7"/>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184175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117853" y="146304"/>
            <a:ext cx="1844039"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237994" y="146304"/>
            <a:ext cx="1844039"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358134"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0" dirty="0">
                <a:latin typeface="宋体" panose="02010600030101010101" pitchFamily="2" charset="-122"/>
                <a:cs typeface="宋体" panose="02010600030101010101" pitchFamily="2" charset="-122"/>
              </a:rPr>
              <a:t>软件</a:t>
            </a:r>
            <a:r>
              <a:rPr sz="4400" spc="-35" dirty="0">
                <a:latin typeface="宋体" panose="02010600030101010101" pitchFamily="2" charset="-122"/>
                <a:cs typeface="宋体" panose="02010600030101010101" pitchFamily="2" charset="-122"/>
              </a:rPr>
              <a:t>编程高效</a:t>
            </a:r>
            <a:endParaRPr sz="4400">
              <a:latin typeface="宋体" panose="02010600030101010101" pitchFamily="2" charset="-122"/>
              <a:cs typeface="宋体" panose="02010600030101010101" pitchFamily="2" charset="-122"/>
            </a:endParaRPr>
          </a:p>
        </p:txBody>
      </p:sp>
      <p:sp>
        <p:nvSpPr>
          <p:cNvPr id="9" name="object 9"/>
          <p:cNvSpPr/>
          <p:nvPr/>
        </p:nvSpPr>
        <p:spPr>
          <a:xfrm>
            <a:off x="1822704" y="1793494"/>
            <a:ext cx="782320" cy="3703320"/>
          </a:xfrm>
          <a:custGeom>
            <a:avLst/>
            <a:gdLst/>
            <a:ahLst/>
            <a:cxnLst/>
            <a:rect l="l" t="t" r="r" b="b"/>
            <a:pathLst>
              <a:path w="782319" h="3703320">
                <a:moveTo>
                  <a:pt x="15239" y="0"/>
                </a:moveTo>
                <a:lnTo>
                  <a:pt x="160942" y="157996"/>
                </a:lnTo>
                <a:lnTo>
                  <a:pt x="291308" y="324568"/>
                </a:lnTo>
                <a:lnTo>
                  <a:pt x="406337" y="498763"/>
                </a:lnTo>
                <a:lnTo>
                  <a:pt x="506028" y="679627"/>
                </a:lnTo>
                <a:lnTo>
                  <a:pt x="590383" y="866209"/>
                </a:lnTo>
                <a:lnTo>
                  <a:pt x="659400" y="1057555"/>
                </a:lnTo>
                <a:lnTo>
                  <a:pt x="713080" y="1252711"/>
                </a:lnTo>
                <a:lnTo>
                  <a:pt x="751423" y="1450726"/>
                </a:lnTo>
                <a:lnTo>
                  <a:pt x="774429" y="1650645"/>
                </a:lnTo>
                <a:lnTo>
                  <a:pt x="782097" y="1851517"/>
                </a:lnTo>
                <a:lnTo>
                  <a:pt x="774429" y="2052387"/>
                </a:lnTo>
                <a:lnTo>
                  <a:pt x="751423" y="2252304"/>
                </a:lnTo>
                <a:lnTo>
                  <a:pt x="713080" y="2450314"/>
                </a:lnTo>
                <a:lnTo>
                  <a:pt x="659400" y="2645463"/>
                </a:lnTo>
                <a:lnTo>
                  <a:pt x="590383" y="2836800"/>
                </a:lnTo>
                <a:lnTo>
                  <a:pt x="506028" y="3023372"/>
                </a:lnTo>
                <a:lnTo>
                  <a:pt x="406337" y="3204224"/>
                </a:lnTo>
                <a:lnTo>
                  <a:pt x="291308" y="3378405"/>
                </a:lnTo>
                <a:lnTo>
                  <a:pt x="160942" y="3544960"/>
                </a:lnTo>
                <a:lnTo>
                  <a:pt x="15239" y="3702939"/>
                </a:lnTo>
                <a:lnTo>
                  <a:pt x="0" y="3687699"/>
                </a:lnTo>
                <a:lnTo>
                  <a:pt x="144508" y="3531015"/>
                </a:lnTo>
                <a:lnTo>
                  <a:pt x="273805" y="3365825"/>
                </a:lnTo>
                <a:lnTo>
                  <a:pt x="387891" y="3193073"/>
                </a:lnTo>
                <a:lnTo>
                  <a:pt x="486765" y="3013703"/>
                </a:lnTo>
                <a:lnTo>
                  <a:pt x="570428" y="2828663"/>
                </a:lnTo>
                <a:lnTo>
                  <a:pt x="638879" y="2638895"/>
                </a:lnTo>
                <a:lnTo>
                  <a:pt x="692119" y="2445347"/>
                </a:lnTo>
                <a:lnTo>
                  <a:pt x="730148" y="2248963"/>
                </a:lnTo>
                <a:lnTo>
                  <a:pt x="752965" y="2050689"/>
                </a:lnTo>
                <a:lnTo>
                  <a:pt x="760571" y="1851469"/>
                </a:lnTo>
                <a:lnTo>
                  <a:pt x="752965" y="1652249"/>
                </a:lnTo>
                <a:lnTo>
                  <a:pt x="730148" y="1453975"/>
                </a:lnTo>
                <a:lnTo>
                  <a:pt x="692119" y="1257591"/>
                </a:lnTo>
                <a:lnTo>
                  <a:pt x="638879" y="1064043"/>
                </a:lnTo>
                <a:lnTo>
                  <a:pt x="570428" y="874275"/>
                </a:lnTo>
                <a:lnTo>
                  <a:pt x="486765" y="689235"/>
                </a:lnTo>
                <a:lnTo>
                  <a:pt x="387891" y="509865"/>
                </a:lnTo>
                <a:lnTo>
                  <a:pt x="273805" y="337113"/>
                </a:lnTo>
                <a:lnTo>
                  <a:pt x="144508" y="171923"/>
                </a:lnTo>
                <a:lnTo>
                  <a:pt x="0" y="15239"/>
                </a:lnTo>
                <a:lnTo>
                  <a:pt x="15239" y="0"/>
                </a:lnTo>
                <a:close/>
              </a:path>
            </a:pathLst>
          </a:custGeom>
          <a:ln w="25400">
            <a:solidFill>
              <a:srgbClr val="993D3B"/>
            </a:solidFill>
          </a:ln>
        </p:spPr>
        <p:txBody>
          <a:bodyPr wrap="square" lIns="0" tIns="0" rIns="0" bIns="0" rtlCol="0"/>
          <a:lstStyle/>
          <a:p/>
        </p:txBody>
      </p:sp>
      <p:sp>
        <p:nvSpPr>
          <p:cNvPr id="10" name="object 10"/>
          <p:cNvSpPr/>
          <p:nvPr/>
        </p:nvSpPr>
        <p:spPr>
          <a:xfrm>
            <a:off x="2304669" y="2089607"/>
            <a:ext cx="4817745" cy="777875"/>
          </a:xfrm>
          <a:custGeom>
            <a:avLst/>
            <a:gdLst/>
            <a:ahLst/>
            <a:cxnLst/>
            <a:rect l="l" t="t" r="r" b="b"/>
            <a:pathLst>
              <a:path w="4817745" h="777875">
                <a:moveTo>
                  <a:pt x="0" y="777671"/>
                </a:moveTo>
                <a:lnTo>
                  <a:pt x="4817617" y="777671"/>
                </a:lnTo>
                <a:lnTo>
                  <a:pt x="4817617" y="0"/>
                </a:lnTo>
                <a:lnTo>
                  <a:pt x="0" y="0"/>
                </a:lnTo>
                <a:lnTo>
                  <a:pt x="0" y="777671"/>
                </a:lnTo>
                <a:close/>
              </a:path>
            </a:pathLst>
          </a:custGeom>
          <a:solidFill>
            <a:srgbClr val="FFFFFF"/>
          </a:solidFill>
        </p:spPr>
        <p:txBody>
          <a:bodyPr wrap="square" lIns="0" tIns="0" rIns="0" bIns="0" rtlCol="0"/>
          <a:lstStyle/>
          <a:p/>
        </p:txBody>
      </p:sp>
      <p:sp>
        <p:nvSpPr>
          <p:cNvPr id="11" name="object 11"/>
          <p:cNvSpPr/>
          <p:nvPr/>
        </p:nvSpPr>
        <p:spPr>
          <a:xfrm>
            <a:off x="2304669" y="2089607"/>
            <a:ext cx="4817745" cy="777875"/>
          </a:xfrm>
          <a:custGeom>
            <a:avLst/>
            <a:gdLst/>
            <a:ahLst/>
            <a:cxnLst/>
            <a:rect l="l" t="t" r="r" b="b"/>
            <a:pathLst>
              <a:path w="4817745" h="777875">
                <a:moveTo>
                  <a:pt x="0" y="777671"/>
                </a:moveTo>
                <a:lnTo>
                  <a:pt x="4817617" y="777671"/>
                </a:lnTo>
                <a:lnTo>
                  <a:pt x="4817617" y="0"/>
                </a:lnTo>
                <a:lnTo>
                  <a:pt x="0" y="0"/>
                </a:lnTo>
                <a:lnTo>
                  <a:pt x="0" y="777671"/>
                </a:lnTo>
                <a:close/>
              </a:path>
            </a:pathLst>
          </a:custGeom>
          <a:ln w="25399">
            <a:solidFill>
              <a:srgbClr val="AD4745"/>
            </a:solidFill>
          </a:ln>
        </p:spPr>
        <p:txBody>
          <a:bodyPr wrap="square" lIns="0" tIns="0" rIns="0" bIns="0" rtlCol="0"/>
          <a:lstStyle/>
          <a:p/>
        </p:txBody>
      </p:sp>
      <p:sp>
        <p:nvSpPr>
          <p:cNvPr id="12" name="object 12"/>
          <p:cNvSpPr/>
          <p:nvPr/>
        </p:nvSpPr>
        <p:spPr>
          <a:xfrm>
            <a:off x="1818639" y="1992376"/>
            <a:ext cx="972058" cy="972185"/>
          </a:xfrm>
          <a:prstGeom prst="rect">
            <a:avLst/>
          </a:prstGeom>
          <a:blipFill>
            <a:blip r:embed="rId6" cstate="print"/>
            <a:stretch>
              <a:fillRect/>
            </a:stretch>
          </a:blipFill>
        </p:spPr>
        <p:txBody>
          <a:bodyPr wrap="square" lIns="0" tIns="0" rIns="0" bIns="0" rtlCol="0"/>
          <a:lstStyle/>
          <a:p/>
        </p:txBody>
      </p:sp>
      <p:sp>
        <p:nvSpPr>
          <p:cNvPr id="13" name="object 13"/>
          <p:cNvSpPr/>
          <p:nvPr/>
        </p:nvSpPr>
        <p:spPr>
          <a:xfrm>
            <a:off x="1818639" y="1992376"/>
            <a:ext cx="972185" cy="972185"/>
          </a:xfrm>
          <a:custGeom>
            <a:avLst/>
            <a:gdLst/>
            <a:ahLst/>
            <a:cxnLst/>
            <a:rect l="l" t="t" r="r" b="b"/>
            <a:pathLst>
              <a:path w="972185" h="972185">
                <a:moveTo>
                  <a:pt x="0" y="486156"/>
                </a:moveTo>
                <a:lnTo>
                  <a:pt x="1610" y="446286"/>
                </a:lnTo>
                <a:lnTo>
                  <a:pt x="6359" y="407303"/>
                </a:lnTo>
                <a:lnTo>
                  <a:pt x="14122" y="369333"/>
                </a:lnTo>
                <a:lnTo>
                  <a:pt x="24773" y="332500"/>
                </a:lnTo>
                <a:lnTo>
                  <a:pt x="54239" y="262747"/>
                </a:lnTo>
                <a:lnTo>
                  <a:pt x="93760" y="199046"/>
                </a:lnTo>
                <a:lnTo>
                  <a:pt x="142335" y="142398"/>
                </a:lnTo>
                <a:lnTo>
                  <a:pt x="198964" y="93805"/>
                </a:lnTo>
                <a:lnTo>
                  <a:pt x="262647" y="54267"/>
                </a:lnTo>
                <a:lnTo>
                  <a:pt x="332386" y="24786"/>
                </a:lnTo>
                <a:lnTo>
                  <a:pt x="369213" y="14130"/>
                </a:lnTo>
                <a:lnTo>
                  <a:pt x="407180" y="6363"/>
                </a:lnTo>
                <a:lnTo>
                  <a:pt x="446160" y="1611"/>
                </a:lnTo>
                <a:lnTo>
                  <a:pt x="486029" y="0"/>
                </a:lnTo>
                <a:lnTo>
                  <a:pt x="525880" y="1611"/>
                </a:lnTo>
                <a:lnTo>
                  <a:pt x="564847" y="6363"/>
                </a:lnTo>
                <a:lnTo>
                  <a:pt x="602802" y="14130"/>
                </a:lnTo>
                <a:lnTo>
                  <a:pt x="639622" y="24786"/>
                </a:lnTo>
                <a:lnTo>
                  <a:pt x="709354" y="54267"/>
                </a:lnTo>
                <a:lnTo>
                  <a:pt x="773038" y="93805"/>
                </a:lnTo>
                <a:lnTo>
                  <a:pt x="829675" y="142398"/>
                </a:lnTo>
                <a:lnTo>
                  <a:pt x="878260" y="199046"/>
                </a:lnTo>
                <a:lnTo>
                  <a:pt x="917794" y="262747"/>
                </a:lnTo>
                <a:lnTo>
                  <a:pt x="947272" y="332500"/>
                </a:lnTo>
                <a:lnTo>
                  <a:pt x="957928" y="369333"/>
                </a:lnTo>
                <a:lnTo>
                  <a:pt x="965694" y="407303"/>
                </a:lnTo>
                <a:lnTo>
                  <a:pt x="970446" y="446286"/>
                </a:lnTo>
                <a:lnTo>
                  <a:pt x="972058" y="486156"/>
                </a:lnTo>
                <a:lnTo>
                  <a:pt x="970446" y="526007"/>
                </a:lnTo>
                <a:lnTo>
                  <a:pt x="965694" y="564974"/>
                </a:lnTo>
                <a:lnTo>
                  <a:pt x="957928" y="602929"/>
                </a:lnTo>
                <a:lnTo>
                  <a:pt x="947272" y="639749"/>
                </a:lnTo>
                <a:lnTo>
                  <a:pt x="917794" y="709481"/>
                </a:lnTo>
                <a:lnTo>
                  <a:pt x="878260" y="773165"/>
                </a:lnTo>
                <a:lnTo>
                  <a:pt x="829675" y="829802"/>
                </a:lnTo>
                <a:lnTo>
                  <a:pt x="773038" y="878387"/>
                </a:lnTo>
                <a:lnTo>
                  <a:pt x="709354" y="917921"/>
                </a:lnTo>
                <a:lnTo>
                  <a:pt x="639622" y="947399"/>
                </a:lnTo>
                <a:lnTo>
                  <a:pt x="602802" y="958055"/>
                </a:lnTo>
                <a:lnTo>
                  <a:pt x="564847" y="965821"/>
                </a:lnTo>
                <a:lnTo>
                  <a:pt x="525880" y="970573"/>
                </a:lnTo>
                <a:lnTo>
                  <a:pt x="486029" y="972185"/>
                </a:lnTo>
                <a:lnTo>
                  <a:pt x="446160" y="970573"/>
                </a:lnTo>
                <a:lnTo>
                  <a:pt x="407180" y="965821"/>
                </a:lnTo>
                <a:lnTo>
                  <a:pt x="369213" y="958055"/>
                </a:lnTo>
                <a:lnTo>
                  <a:pt x="332386" y="947399"/>
                </a:lnTo>
                <a:lnTo>
                  <a:pt x="262647" y="917921"/>
                </a:lnTo>
                <a:lnTo>
                  <a:pt x="198964" y="878387"/>
                </a:lnTo>
                <a:lnTo>
                  <a:pt x="142335" y="829802"/>
                </a:lnTo>
                <a:lnTo>
                  <a:pt x="93760" y="773165"/>
                </a:lnTo>
                <a:lnTo>
                  <a:pt x="54239" y="709481"/>
                </a:lnTo>
                <a:lnTo>
                  <a:pt x="24773" y="639749"/>
                </a:lnTo>
                <a:lnTo>
                  <a:pt x="14122" y="602929"/>
                </a:lnTo>
                <a:lnTo>
                  <a:pt x="6359" y="564974"/>
                </a:lnTo>
                <a:lnTo>
                  <a:pt x="1610" y="526007"/>
                </a:lnTo>
                <a:lnTo>
                  <a:pt x="0" y="486156"/>
                </a:lnTo>
                <a:close/>
              </a:path>
            </a:pathLst>
          </a:custGeom>
          <a:ln w="25399">
            <a:solidFill>
              <a:srgbClr val="C0504D"/>
            </a:solidFill>
          </a:ln>
        </p:spPr>
        <p:txBody>
          <a:bodyPr wrap="square" lIns="0" tIns="0" rIns="0" bIns="0" rtlCol="0"/>
          <a:lstStyle/>
          <a:p/>
        </p:txBody>
      </p:sp>
      <p:sp>
        <p:nvSpPr>
          <p:cNvPr id="14" name="object 14"/>
          <p:cNvSpPr/>
          <p:nvPr/>
        </p:nvSpPr>
        <p:spPr>
          <a:xfrm>
            <a:off x="2587370" y="3256102"/>
            <a:ext cx="4535170" cy="777875"/>
          </a:xfrm>
          <a:custGeom>
            <a:avLst/>
            <a:gdLst/>
            <a:ahLst/>
            <a:cxnLst/>
            <a:rect l="l" t="t" r="r" b="b"/>
            <a:pathLst>
              <a:path w="4535170" h="777875">
                <a:moveTo>
                  <a:pt x="0" y="777671"/>
                </a:moveTo>
                <a:lnTo>
                  <a:pt x="4534915" y="777671"/>
                </a:lnTo>
                <a:lnTo>
                  <a:pt x="4534915" y="0"/>
                </a:lnTo>
                <a:lnTo>
                  <a:pt x="0" y="0"/>
                </a:lnTo>
                <a:lnTo>
                  <a:pt x="0" y="777671"/>
                </a:lnTo>
                <a:close/>
              </a:path>
            </a:pathLst>
          </a:custGeom>
          <a:solidFill>
            <a:srgbClr val="FFFFFF"/>
          </a:solidFill>
        </p:spPr>
        <p:txBody>
          <a:bodyPr wrap="square" lIns="0" tIns="0" rIns="0" bIns="0" rtlCol="0"/>
          <a:lstStyle/>
          <a:p/>
        </p:txBody>
      </p:sp>
      <p:sp>
        <p:nvSpPr>
          <p:cNvPr id="15" name="object 15"/>
          <p:cNvSpPr/>
          <p:nvPr/>
        </p:nvSpPr>
        <p:spPr>
          <a:xfrm>
            <a:off x="2587370" y="3256102"/>
            <a:ext cx="4535170" cy="777875"/>
          </a:xfrm>
          <a:custGeom>
            <a:avLst/>
            <a:gdLst/>
            <a:ahLst/>
            <a:cxnLst/>
            <a:rect l="l" t="t" r="r" b="b"/>
            <a:pathLst>
              <a:path w="4535170" h="777875">
                <a:moveTo>
                  <a:pt x="0" y="777671"/>
                </a:moveTo>
                <a:lnTo>
                  <a:pt x="4534915" y="777671"/>
                </a:lnTo>
                <a:lnTo>
                  <a:pt x="4534915" y="0"/>
                </a:lnTo>
                <a:lnTo>
                  <a:pt x="0" y="0"/>
                </a:lnTo>
                <a:lnTo>
                  <a:pt x="0" y="777671"/>
                </a:lnTo>
                <a:close/>
              </a:path>
            </a:pathLst>
          </a:custGeom>
          <a:ln w="25400">
            <a:solidFill>
              <a:srgbClr val="AD4745"/>
            </a:solidFill>
          </a:ln>
        </p:spPr>
        <p:txBody>
          <a:bodyPr wrap="square" lIns="0" tIns="0" rIns="0" bIns="0" rtlCol="0"/>
          <a:lstStyle/>
          <a:p/>
        </p:txBody>
      </p:sp>
      <p:sp>
        <p:nvSpPr>
          <p:cNvPr id="16" name="object 16"/>
          <p:cNvSpPr/>
          <p:nvPr/>
        </p:nvSpPr>
        <p:spPr>
          <a:xfrm>
            <a:off x="2101214" y="3158870"/>
            <a:ext cx="972185" cy="972184"/>
          </a:xfrm>
          <a:prstGeom prst="rect">
            <a:avLst/>
          </a:prstGeom>
          <a:blipFill>
            <a:blip r:embed="rId7" cstate="print"/>
            <a:stretch>
              <a:fillRect/>
            </a:stretch>
          </a:blipFill>
        </p:spPr>
        <p:txBody>
          <a:bodyPr wrap="square" lIns="0" tIns="0" rIns="0" bIns="0" rtlCol="0"/>
          <a:lstStyle/>
          <a:p/>
        </p:txBody>
      </p:sp>
      <p:sp>
        <p:nvSpPr>
          <p:cNvPr id="17" name="object 17"/>
          <p:cNvSpPr/>
          <p:nvPr/>
        </p:nvSpPr>
        <p:spPr>
          <a:xfrm>
            <a:off x="2101214" y="3158870"/>
            <a:ext cx="972185" cy="972185"/>
          </a:xfrm>
          <a:custGeom>
            <a:avLst/>
            <a:gdLst/>
            <a:ahLst/>
            <a:cxnLst/>
            <a:rect l="l" t="t" r="r" b="b"/>
            <a:pathLst>
              <a:path w="972185" h="972185">
                <a:moveTo>
                  <a:pt x="0" y="486155"/>
                </a:moveTo>
                <a:lnTo>
                  <a:pt x="1611" y="446286"/>
                </a:lnTo>
                <a:lnTo>
                  <a:pt x="6363" y="407303"/>
                </a:lnTo>
                <a:lnTo>
                  <a:pt x="14130" y="369333"/>
                </a:lnTo>
                <a:lnTo>
                  <a:pt x="24786" y="332500"/>
                </a:lnTo>
                <a:lnTo>
                  <a:pt x="54267" y="262747"/>
                </a:lnTo>
                <a:lnTo>
                  <a:pt x="93805" y="199046"/>
                </a:lnTo>
                <a:lnTo>
                  <a:pt x="142398" y="142398"/>
                </a:lnTo>
                <a:lnTo>
                  <a:pt x="199046" y="93805"/>
                </a:lnTo>
                <a:lnTo>
                  <a:pt x="262747" y="54267"/>
                </a:lnTo>
                <a:lnTo>
                  <a:pt x="332500" y="24786"/>
                </a:lnTo>
                <a:lnTo>
                  <a:pt x="369333" y="14130"/>
                </a:lnTo>
                <a:lnTo>
                  <a:pt x="407303" y="6363"/>
                </a:lnTo>
                <a:lnTo>
                  <a:pt x="446286" y="1611"/>
                </a:lnTo>
                <a:lnTo>
                  <a:pt x="486156" y="0"/>
                </a:lnTo>
                <a:lnTo>
                  <a:pt x="526007" y="1611"/>
                </a:lnTo>
                <a:lnTo>
                  <a:pt x="564974" y="6363"/>
                </a:lnTo>
                <a:lnTo>
                  <a:pt x="602929" y="14130"/>
                </a:lnTo>
                <a:lnTo>
                  <a:pt x="639749" y="24786"/>
                </a:lnTo>
                <a:lnTo>
                  <a:pt x="709481" y="54267"/>
                </a:lnTo>
                <a:lnTo>
                  <a:pt x="773165" y="93805"/>
                </a:lnTo>
                <a:lnTo>
                  <a:pt x="829802" y="142398"/>
                </a:lnTo>
                <a:lnTo>
                  <a:pt x="878387" y="199046"/>
                </a:lnTo>
                <a:lnTo>
                  <a:pt x="917921" y="262747"/>
                </a:lnTo>
                <a:lnTo>
                  <a:pt x="947399" y="332500"/>
                </a:lnTo>
                <a:lnTo>
                  <a:pt x="958055" y="369333"/>
                </a:lnTo>
                <a:lnTo>
                  <a:pt x="965821" y="407303"/>
                </a:lnTo>
                <a:lnTo>
                  <a:pt x="970573" y="446286"/>
                </a:lnTo>
                <a:lnTo>
                  <a:pt x="972185" y="486155"/>
                </a:lnTo>
                <a:lnTo>
                  <a:pt x="970573" y="526007"/>
                </a:lnTo>
                <a:lnTo>
                  <a:pt x="965821" y="564974"/>
                </a:lnTo>
                <a:lnTo>
                  <a:pt x="958055" y="602929"/>
                </a:lnTo>
                <a:lnTo>
                  <a:pt x="947399" y="639749"/>
                </a:lnTo>
                <a:lnTo>
                  <a:pt x="917921" y="709481"/>
                </a:lnTo>
                <a:lnTo>
                  <a:pt x="878387" y="773165"/>
                </a:lnTo>
                <a:lnTo>
                  <a:pt x="829802" y="829802"/>
                </a:lnTo>
                <a:lnTo>
                  <a:pt x="773165" y="878387"/>
                </a:lnTo>
                <a:lnTo>
                  <a:pt x="709481" y="917921"/>
                </a:lnTo>
                <a:lnTo>
                  <a:pt x="639749" y="947399"/>
                </a:lnTo>
                <a:lnTo>
                  <a:pt x="602929" y="958055"/>
                </a:lnTo>
                <a:lnTo>
                  <a:pt x="564974" y="965821"/>
                </a:lnTo>
                <a:lnTo>
                  <a:pt x="526007" y="970573"/>
                </a:lnTo>
                <a:lnTo>
                  <a:pt x="486156" y="972184"/>
                </a:lnTo>
                <a:lnTo>
                  <a:pt x="446286" y="970573"/>
                </a:lnTo>
                <a:lnTo>
                  <a:pt x="407303" y="965821"/>
                </a:lnTo>
                <a:lnTo>
                  <a:pt x="369333" y="958055"/>
                </a:lnTo>
                <a:lnTo>
                  <a:pt x="332500" y="947399"/>
                </a:lnTo>
                <a:lnTo>
                  <a:pt x="262747" y="917921"/>
                </a:lnTo>
                <a:lnTo>
                  <a:pt x="199046" y="878387"/>
                </a:lnTo>
                <a:lnTo>
                  <a:pt x="142398" y="829802"/>
                </a:lnTo>
                <a:lnTo>
                  <a:pt x="93805" y="773165"/>
                </a:lnTo>
                <a:lnTo>
                  <a:pt x="54267" y="709481"/>
                </a:lnTo>
                <a:lnTo>
                  <a:pt x="24786" y="639749"/>
                </a:lnTo>
                <a:lnTo>
                  <a:pt x="14130" y="602929"/>
                </a:lnTo>
                <a:lnTo>
                  <a:pt x="6363" y="564974"/>
                </a:lnTo>
                <a:lnTo>
                  <a:pt x="1611" y="526007"/>
                </a:lnTo>
                <a:lnTo>
                  <a:pt x="0" y="486155"/>
                </a:lnTo>
                <a:close/>
              </a:path>
            </a:pathLst>
          </a:custGeom>
          <a:ln w="25399">
            <a:solidFill>
              <a:srgbClr val="C0504D"/>
            </a:solidFill>
          </a:ln>
        </p:spPr>
        <p:txBody>
          <a:bodyPr wrap="square" lIns="0" tIns="0" rIns="0" bIns="0" rtlCol="0"/>
          <a:lstStyle/>
          <a:p/>
        </p:txBody>
      </p:sp>
      <p:sp>
        <p:nvSpPr>
          <p:cNvPr id="18" name="object 18"/>
          <p:cNvSpPr/>
          <p:nvPr/>
        </p:nvSpPr>
        <p:spPr>
          <a:xfrm>
            <a:off x="2304669" y="4422597"/>
            <a:ext cx="4817745" cy="777875"/>
          </a:xfrm>
          <a:custGeom>
            <a:avLst/>
            <a:gdLst/>
            <a:ahLst/>
            <a:cxnLst/>
            <a:rect l="l" t="t" r="r" b="b"/>
            <a:pathLst>
              <a:path w="4817745" h="777875">
                <a:moveTo>
                  <a:pt x="0" y="777671"/>
                </a:moveTo>
                <a:lnTo>
                  <a:pt x="4817617" y="777671"/>
                </a:lnTo>
                <a:lnTo>
                  <a:pt x="4817617" y="0"/>
                </a:lnTo>
                <a:lnTo>
                  <a:pt x="0" y="0"/>
                </a:lnTo>
                <a:lnTo>
                  <a:pt x="0" y="777671"/>
                </a:lnTo>
                <a:close/>
              </a:path>
            </a:pathLst>
          </a:custGeom>
          <a:solidFill>
            <a:srgbClr val="FFFFFF"/>
          </a:solidFill>
        </p:spPr>
        <p:txBody>
          <a:bodyPr wrap="square" lIns="0" tIns="0" rIns="0" bIns="0" rtlCol="0"/>
          <a:lstStyle/>
          <a:p/>
        </p:txBody>
      </p:sp>
      <p:sp>
        <p:nvSpPr>
          <p:cNvPr id="19" name="object 19"/>
          <p:cNvSpPr/>
          <p:nvPr/>
        </p:nvSpPr>
        <p:spPr>
          <a:xfrm>
            <a:off x="2304669" y="4422597"/>
            <a:ext cx="4817745" cy="777875"/>
          </a:xfrm>
          <a:custGeom>
            <a:avLst/>
            <a:gdLst/>
            <a:ahLst/>
            <a:cxnLst/>
            <a:rect l="l" t="t" r="r" b="b"/>
            <a:pathLst>
              <a:path w="4817745" h="777875">
                <a:moveTo>
                  <a:pt x="0" y="777671"/>
                </a:moveTo>
                <a:lnTo>
                  <a:pt x="4817617" y="777671"/>
                </a:lnTo>
                <a:lnTo>
                  <a:pt x="4817617" y="0"/>
                </a:lnTo>
                <a:lnTo>
                  <a:pt x="0" y="0"/>
                </a:lnTo>
                <a:lnTo>
                  <a:pt x="0" y="777671"/>
                </a:lnTo>
                <a:close/>
              </a:path>
            </a:pathLst>
          </a:custGeom>
          <a:ln w="25399">
            <a:solidFill>
              <a:srgbClr val="AD4745"/>
            </a:solidFill>
          </a:ln>
        </p:spPr>
        <p:txBody>
          <a:bodyPr wrap="square" lIns="0" tIns="0" rIns="0" bIns="0" rtlCol="0"/>
          <a:lstStyle/>
          <a:p/>
        </p:txBody>
      </p:sp>
      <p:sp>
        <p:nvSpPr>
          <p:cNvPr id="20" name="object 20"/>
          <p:cNvSpPr txBox="1"/>
          <p:nvPr/>
        </p:nvSpPr>
        <p:spPr>
          <a:xfrm>
            <a:off x="2909316" y="2236688"/>
            <a:ext cx="2340610" cy="2764790"/>
          </a:xfrm>
          <a:prstGeom prst="rect">
            <a:avLst/>
          </a:prstGeom>
        </p:spPr>
        <p:txBody>
          <a:bodyPr vert="horz" wrap="square" lIns="0" tIns="0" rIns="0" bIns="0" rtlCol="0">
            <a:spAutoFit/>
          </a:bodyPr>
          <a:lstStyle/>
          <a:p>
            <a:pPr marL="295275" indent="-283210">
              <a:lnSpc>
                <a:spcPct val="100000"/>
              </a:lnSpc>
            </a:pPr>
            <a:r>
              <a:rPr sz="3200" spc="-35" dirty="0">
                <a:latin typeface="宋体" panose="02010600030101010101" pitchFamily="2" charset="-122"/>
                <a:cs typeface="宋体" panose="02010600030101010101" pitchFamily="2" charset="-122"/>
              </a:rPr>
              <a:t>快速移植</a:t>
            </a:r>
            <a:endParaRPr sz="3200">
              <a:latin typeface="宋体" panose="02010600030101010101" pitchFamily="2" charset="-122"/>
              <a:cs typeface="宋体" panose="02010600030101010101" pitchFamily="2" charset="-122"/>
            </a:endParaRPr>
          </a:p>
          <a:p>
            <a:pPr>
              <a:lnSpc>
                <a:spcPct val="100000"/>
              </a:lnSpc>
              <a:spcBef>
                <a:spcPts val="55"/>
              </a:spcBef>
            </a:pPr>
            <a:endParaRPr sz="4600">
              <a:latin typeface="Times New Roman" panose="02020603050405020304"/>
              <a:cs typeface="Times New Roman" panose="02020603050405020304"/>
            </a:endParaRPr>
          </a:p>
          <a:p>
            <a:pPr marL="295275">
              <a:lnSpc>
                <a:spcPct val="100000"/>
              </a:lnSpc>
            </a:pPr>
            <a:r>
              <a:rPr sz="3200" spc="-35" dirty="0">
                <a:latin typeface="宋体" panose="02010600030101010101" pitchFamily="2" charset="-122"/>
                <a:cs typeface="宋体" panose="02010600030101010101" pitchFamily="2" charset="-122"/>
              </a:rPr>
              <a:t>代码可复用</a:t>
            </a:r>
            <a:endParaRPr sz="3200">
              <a:latin typeface="宋体" panose="02010600030101010101" pitchFamily="2" charset="-122"/>
              <a:cs typeface="宋体" panose="02010600030101010101" pitchFamily="2" charset="-122"/>
            </a:endParaRPr>
          </a:p>
          <a:p>
            <a:pPr>
              <a:lnSpc>
                <a:spcPct val="100000"/>
              </a:lnSpc>
              <a:spcBef>
                <a:spcPts val="55"/>
              </a:spcBef>
            </a:pPr>
            <a:endParaRPr sz="4600">
              <a:latin typeface="Times New Roman" panose="02020603050405020304"/>
              <a:cs typeface="Times New Roman" panose="02020603050405020304"/>
            </a:endParaRPr>
          </a:p>
          <a:p>
            <a:pPr marL="12700">
              <a:lnSpc>
                <a:spcPts val="3750"/>
              </a:lnSpc>
            </a:pPr>
            <a:r>
              <a:rPr sz="3200" dirty="0">
                <a:latin typeface="宋体" panose="02010600030101010101" pitchFamily="2" charset="-122"/>
                <a:cs typeface="宋体" panose="02010600030101010101" pitchFamily="2" charset="-122"/>
              </a:rPr>
              <a:t>工具链丰富</a:t>
            </a:r>
            <a:endParaRPr sz="3200">
              <a:latin typeface="宋体" panose="02010600030101010101" pitchFamily="2" charset="-122"/>
              <a:cs typeface="宋体" panose="02010600030101010101" pitchFamily="2" charset="-122"/>
            </a:endParaRPr>
          </a:p>
        </p:txBody>
      </p:sp>
      <p:sp>
        <p:nvSpPr>
          <p:cNvPr id="21" name="object 21"/>
          <p:cNvSpPr/>
          <p:nvPr/>
        </p:nvSpPr>
        <p:spPr>
          <a:xfrm>
            <a:off x="1800225" y="4341621"/>
            <a:ext cx="972185" cy="972057"/>
          </a:xfrm>
          <a:prstGeom prst="rect">
            <a:avLst/>
          </a:prstGeom>
          <a:blipFill>
            <a:blip r:embed="rId8" cstate="print"/>
            <a:stretch>
              <a:fillRect/>
            </a:stretch>
          </a:blipFill>
        </p:spPr>
        <p:txBody>
          <a:bodyPr wrap="square" lIns="0" tIns="0" rIns="0" bIns="0" rtlCol="0"/>
          <a:lstStyle/>
          <a:p/>
        </p:txBody>
      </p:sp>
      <p:sp>
        <p:nvSpPr>
          <p:cNvPr id="22" name="object 22"/>
          <p:cNvSpPr/>
          <p:nvPr/>
        </p:nvSpPr>
        <p:spPr>
          <a:xfrm>
            <a:off x="1800225" y="4341621"/>
            <a:ext cx="972185" cy="972185"/>
          </a:xfrm>
          <a:custGeom>
            <a:avLst/>
            <a:gdLst/>
            <a:ahLst/>
            <a:cxnLst/>
            <a:rect l="l" t="t" r="r" b="b"/>
            <a:pathLst>
              <a:path w="972185" h="972185">
                <a:moveTo>
                  <a:pt x="0" y="486028"/>
                </a:moveTo>
                <a:lnTo>
                  <a:pt x="1611" y="446160"/>
                </a:lnTo>
                <a:lnTo>
                  <a:pt x="6363" y="407180"/>
                </a:lnTo>
                <a:lnTo>
                  <a:pt x="14129" y="369213"/>
                </a:lnTo>
                <a:lnTo>
                  <a:pt x="24785" y="332386"/>
                </a:lnTo>
                <a:lnTo>
                  <a:pt x="54263" y="262647"/>
                </a:lnTo>
                <a:lnTo>
                  <a:pt x="93797" y="198964"/>
                </a:lnTo>
                <a:lnTo>
                  <a:pt x="142382" y="142335"/>
                </a:lnTo>
                <a:lnTo>
                  <a:pt x="199019" y="93760"/>
                </a:lnTo>
                <a:lnTo>
                  <a:pt x="262703" y="54239"/>
                </a:lnTo>
                <a:lnTo>
                  <a:pt x="332435" y="24773"/>
                </a:lnTo>
                <a:lnTo>
                  <a:pt x="369255" y="14122"/>
                </a:lnTo>
                <a:lnTo>
                  <a:pt x="407210" y="6359"/>
                </a:lnTo>
                <a:lnTo>
                  <a:pt x="446177" y="1610"/>
                </a:lnTo>
                <a:lnTo>
                  <a:pt x="486029" y="0"/>
                </a:lnTo>
                <a:lnTo>
                  <a:pt x="525898" y="1610"/>
                </a:lnTo>
                <a:lnTo>
                  <a:pt x="564881" y="6359"/>
                </a:lnTo>
                <a:lnTo>
                  <a:pt x="602851" y="14122"/>
                </a:lnTo>
                <a:lnTo>
                  <a:pt x="639684" y="24773"/>
                </a:lnTo>
                <a:lnTo>
                  <a:pt x="709437" y="54239"/>
                </a:lnTo>
                <a:lnTo>
                  <a:pt x="773138" y="93760"/>
                </a:lnTo>
                <a:lnTo>
                  <a:pt x="829786" y="142335"/>
                </a:lnTo>
                <a:lnTo>
                  <a:pt x="878379" y="198964"/>
                </a:lnTo>
                <a:lnTo>
                  <a:pt x="917917" y="262647"/>
                </a:lnTo>
                <a:lnTo>
                  <a:pt x="947398" y="332386"/>
                </a:lnTo>
                <a:lnTo>
                  <a:pt x="958054" y="369213"/>
                </a:lnTo>
                <a:lnTo>
                  <a:pt x="965821" y="407180"/>
                </a:lnTo>
                <a:lnTo>
                  <a:pt x="970573" y="446160"/>
                </a:lnTo>
                <a:lnTo>
                  <a:pt x="972185" y="486028"/>
                </a:lnTo>
                <a:lnTo>
                  <a:pt x="970573" y="525880"/>
                </a:lnTo>
                <a:lnTo>
                  <a:pt x="965821" y="564847"/>
                </a:lnTo>
                <a:lnTo>
                  <a:pt x="958054" y="602802"/>
                </a:lnTo>
                <a:lnTo>
                  <a:pt x="947398" y="639622"/>
                </a:lnTo>
                <a:lnTo>
                  <a:pt x="917917" y="709354"/>
                </a:lnTo>
                <a:lnTo>
                  <a:pt x="878379" y="773038"/>
                </a:lnTo>
                <a:lnTo>
                  <a:pt x="829786" y="829675"/>
                </a:lnTo>
                <a:lnTo>
                  <a:pt x="773138" y="878260"/>
                </a:lnTo>
                <a:lnTo>
                  <a:pt x="709437" y="917794"/>
                </a:lnTo>
                <a:lnTo>
                  <a:pt x="639684" y="947272"/>
                </a:lnTo>
                <a:lnTo>
                  <a:pt x="602851" y="957928"/>
                </a:lnTo>
                <a:lnTo>
                  <a:pt x="564881" y="965694"/>
                </a:lnTo>
                <a:lnTo>
                  <a:pt x="525898" y="970446"/>
                </a:lnTo>
                <a:lnTo>
                  <a:pt x="486029" y="972057"/>
                </a:lnTo>
                <a:lnTo>
                  <a:pt x="446177" y="970446"/>
                </a:lnTo>
                <a:lnTo>
                  <a:pt x="407210" y="965694"/>
                </a:lnTo>
                <a:lnTo>
                  <a:pt x="369255" y="957928"/>
                </a:lnTo>
                <a:lnTo>
                  <a:pt x="332435" y="947272"/>
                </a:lnTo>
                <a:lnTo>
                  <a:pt x="262703" y="917794"/>
                </a:lnTo>
                <a:lnTo>
                  <a:pt x="199019" y="878260"/>
                </a:lnTo>
                <a:lnTo>
                  <a:pt x="142382" y="829675"/>
                </a:lnTo>
                <a:lnTo>
                  <a:pt x="93797" y="773038"/>
                </a:lnTo>
                <a:lnTo>
                  <a:pt x="54263" y="709354"/>
                </a:lnTo>
                <a:lnTo>
                  <a:pt x="24785" y="639622"/>
                </a:lnTo>
                <a:lnTo>
                  <a:pt x="14129" y="602802"/>
                </a:lnTo>
                <a:lnTo>
                  <a:pt x="6363" y="564847"/>
                </a:lnTo>
                <a:lnTo>
                  <a:pt x="1611" y="525880"/>
                </a:lnTo>
                <a:lnTo>
                  <a:pt x="0" y="486028"/>
                </a:lnTo>
                <a:close/>
              </a:path>
            </a:pathLst>
          </a:custGeom>
          <a:ln w="25400">
            <a:solidFill>
              <a:srgbClr val="C0504D"/>
            </a:solidFill>
          </a:ln>
        </p:spPr>
        <p:txBody>
          <a:bodyPr wrap="square" lIns="0" tIns="0" rIns="0" bIns="0" rtlCol="0"/>
          <a:lstStyle/>
          <a:p/>
        </p:txBody>
      </p:sp>
      <p:sp>
        <p:nvSpPr>
          <p:cNvPr id="23" name="object 23"/>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24" name="object 24"/>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408203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3358134"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前期</a:t>
            </a:r>
            <a:r>
              <a:rPr sz="4400" spc="-30" dirty="0">
                <a:latin typeface="宋体" panose="02010600030101010101" pitchFamily="2" charset="-122"/>
                <a:cs typeface="宋体" panose="02010600030101010101" pitchFamily="2" charset="-122"/>
              </a:rPr>
              <a:t>快</a:t>
            </a:r>
            <a:r>
              <a:rPr sz="4400" spc="-45" dirty="0">
                <a:latin typeface="宋体" panose="02010600030101010101" pitchFamily="2" charset="-122"/>
                <a:cs typeface="宋体" panose="02010600030101010101" pitchFamily="2" charset="-122"/>
              </a:rPr>
              <a:t>速</a:t>
            </a:r>
            <a:r>
              <a:rPr sz="4400" spc="-30" dirty="0">
                <a:latin typeface="宋体" panose="02010600030101010101" pitchFamily="2" charset="-122"/>
                <a:cs typeface="宋体" panose="02010600030101010101" pitchFamily="2" charset="-122"/>
              </a:rPr>
              <a:t>移</a:t>
            </a:r>
            <a:r>
              <a:rPr sz="4400" spc="-45" dirty="0">
                <a:latin typeface="宋体" panose="02010600030101010101" pitchFamily="2" charset="-122"/>
                <a:cs typeface="宋体" panose="02010600030101010101" pitchFamily="2" charset="-122"/>
              </a:rPr>
              <a:t>植</a:t>
            </a:r>
            <a:endParaRPr sz="4400">
              <a:latin typeface="宋体" panose="02010600030101010101" pitchFamily="2" charset="-122"/>
              <a:cs typeface="宋体" panose="02010600030101010101" pitchFamily="2" charset="-122"/>
            </a:endParaRPr>
          </a:p>
        </p:txBody>
      </p:sp>
      <p:sp>
        <p:nvSpPr>
          <p:cNvPr id="5" name="object 5"/>
          <p:cNvSpPr txBox="1"/>
          <p:nvPr/>
        </p:nvSpPr>
        <p:spPr>
          <a:xfrm>
            <a:off x="150113" y="1240492"/>
            <a:ext cx="3809365" cy="1494790"/>
          </a:xfrm>
          <a:prstGeom prst="rect">
            <a:avLst/>
          </a:prstGeom>
        </p:spPr>
        <p:txBody>
          <a:bodyPr vert="horz" wrap="square" lIns="0" tIns="0" rIns="0" bIns="0" rtlCol="0">
            <a:spAutoFit/>
          </a:bodyPr>
          <a:lstStyle/>
          <a:p>
            <a:pPr marL="355600" indent="-342900">
              <a:lnSpc>
                <a:spcPct val="100000"/>
              </a:lnSpc>
              <a:buClr>
                <a:srgbClr val="FF0000"/>
              </a:buClr>
              <a:buFont typeface="Arial" panose="020B0604020202020204"/>
              <a:buChar char="•"/>
              <a:tabLst>
                <a:tab pos="355600" algn="l"/>
              </a:tabLst>
            </a:pPr>
            <a:r>
              <a:rPr sz="2200" b="1" dirty="0">
                <a:solidFill>
                  <a:srgbClr val="FF0000"/>
                </a:solidFill>
                <a:latin typeface="Calibri" panose="020F0502020204030204"/>
                <a:cs typeface="Calibri" panose="020F0502020204030204"/>
              </a:rPr>
              <a:t>MIC</a:t>
            </a:r>
            <a:r>
              <a:rPr sz="2200" b="1" spc="-20" dirty="0">
                <a:solidFill>
                  <a:srgbClr val="FF0000"/>
                </a:solidFill>
                <a:latin typeface="宋体" panose="02010600030101010101" pitchFamily="2" charset="-122"/>
                <a:cs typeface="宋体" panose="02010600030101010101" pitchFamily="2" charset="-122"/>
              </a:rPr>
              <a:t>移植：</a:t>
            </a:r>
            <a:r>
              <a:rPr sz="2200" b="1" spc="-5" dirty="0">
                <a:solidFill>
                  <a:srgbClr val="FF0000"/>
                </a:solidFill>
                <a:latin typeface="Calibri" panose="020F0502020204030204"/>
                <a:cs typeface="Calibri" panose="020F0502020204030204"/>
              </a:rPr>
              <a:t>Offload</a:t>
            </a:r>
            <a:r>
              <a:rPr sz="2200" b="1" spc="-20" dirty="0">
                <a:solidFill>
                  <a:srgbClr val="FF0000"/>
                </a:solidFill>
                <a:latin typeface="宋体" panose="02010600030101010101" pitchFamily="2" charset="-122"/>
                <a:cs typeface="宋体" panose="02010600030101010101" pitchFamily="2" charset="-122"/>
              </a:rPr>
              <a:t>模式</a:t>
            </a:r>
            <a:endParaRPr sz="2200">
              <a:latin typeface="宋体" panose="02010600030101010101" pitchFamily="2" charset="-122"/>
              <a:cs typeface="宋体" panose="02010600030101010101" pitchFamily="2" charset="-122"/>
            </a:endParaRPr>
          </a:p>
          <a:p>
            <a:pPr marL="755650" marR="5080" indent="-286385">
              <a:lnSpc>
                <a:spcPts val="2050"/>
              </a:lnSpc>
              <a:spcBef>
                <a:spcPts val="505"/>
              </a:spcBef>
              <a:tabLst>
                <a:tab pos="755650" algn="l"/>
              </a:tabLst>
            </a:pPr>
            <a:r>
              <a:rPr sz="1900" dirty="0">
                <a:solidFill>
                  <a:srgbClr val="FF0000"/>
                </a:solidFill>
                <a:latin typeface="Arial" panose="020B0604020202020204"/>
                <a:cs typeface="Arial" panose="020B0604020202020204"/>
              </a:rPr>
              <a:t>–	</a:t>
            </a:r>
            <a:r>
              <a:rPr sz="1900" dirty="0">
                <a:solidFill>
                  <a:srgbClr val="FF0000"/>
                </a:solidFill>
                <a:latin typeface="宋体" panose="02010600030101010101" pitchFamily="2" charset="-122"/>
                <a:cs typeface="宋体" panose="02010600030101010101" pitchFamily="2" charset="-122"/>
              </a:rPr>
              <a:t>引语方式，类似</a:t>
            </a:r>
            <a:r>
              <a:rPr sz="1900" spc="-5" dirty="0">
                <a:solidFill>
                  <a:srgbClr val="FF0000"/>
                </a:solidFill>
                <a:latin typeface="Calibri" panose="020F0502020204030204"/>
                <a:cs typeface="Calibri" panose="020F0502020204030204"/>
              </a:rPr>
              <a:t>Ope</a:t>
            </a:r>
            <a:r>
              <a:rPr sz="1900" spc="5" dirty="0">
                <a:solidFill>
                  <a:srgbClr val="FF0000"/>
                </a:solidFill>
                <a:latin typeface="Calibri" panose="020F0502020204030204"/>
                <a:cs typeface="Calibri" panose="020F0502020204030204"/>
              </a:rPr>
              <a:t>n</a:t>
            </a:r>
            <a:r>
              <a:rPr sz="1900" dirty="0">
                <a:solidFill>
                  <a:srgbClr val="FF0000"/>
                </a:solidFill>
                <a:latin typeface="Calibri" panose="020F0502020204030204"/>
                <a:cs typeface="Calibri" panose="020F0502020204030204"/>
              </a:rPr>
              <a:t>MP</a:t>
            </a:r>
            <a:r>
              <a:rPr sz="1900" dirty="0">
                <a:solidFill>
                  <a:srgbClr val="FF0000"/>
                </a:solidFill>
                <a:latin typeface="宋体" panose="02010600030101010101" pitchFamily="2" charset="-122"/>
                <a:cs typeface="宋体" panose="02010600030101010101" pitchFamily="2" charset="-122"/>
              </a:rPr>
              <a:t>，不 需要重写代码</a:t>
            </a:r>
            <a:endParaRPr sz="1900">
              <a:latin typeface="宋体" panose="02010600030101010101" pitchFamily="2" charset="-122"/>
              <a:cs typeface="宋体" panose="02010600030101010101" pitchFamily="2" charset="-122"/>
            </a:endParaRPr>
          </a:p>
          <a:p>
            <a:pPr marL="469900">
              <a:lnSpc>
                <a:spcPts val="2165"/>
              </a:lnSpc>
              <a:spcBef>
                <a:spcPts val="195"/>
              </a:spcBef>
              <a:tabLst>
                <a:tab pos="755650" algn="l"/>
              </a:tabLst>
            </a:pPr>
            <a:r>
              <a:rPr sz="1900" dirty="0">
                <a:solidFill>
                  <a:srgbClr val="FF0000"/>
                </a:solidFill>
                <a:latin typeface="Arial" panose="020B0604020202020204"/>
                <a:cs typeface="Arial" panose="020B0604020202020204"/>
              </a:rPr>
              <a:t>–	</a:t>
            </a:r>
            <a:r>
              <a:rPr sz="1900" dirty="0">
                <a:solidFill>
                  <a:srgbClr val="FF0000"/>
                </a:solidFill>
                <a:latin typeface="宋体" panose="02010600030101010101" pitchFamily="2" charset="-122"/>
                <a:cs typeface="宋体" panose="02010600030101010101" pitchFamily="2" charset="-122"/>
              </a:rPr>
              <a:t>沿用原有</a:t>
            </a:r>
            <a:r>
              <a:rPr sz="1900" spc="-5" dirty="0">
                <a:solidFill>
                  <a:srgbClr val="FF0000"/>
                </a:solidFill>
                <a:latin typeface="Calibri" panose="020F0502020204030204"/>
                <a:cs typeface="Calibri" panose="020F0502020204030204"/>
              </a:rPr>
              <a:t>Ope</a:t>
            </a:r>
            <a:r>
              <a:rPr sz="1900" spc="5" dirty="0">
                <a:solidFill>
                  <a:srgbClr val="FF0000"/>
                </a:solidFill>
                <a:latin typeface="Calibri" panose="020F0502020204030204"/>
                <a:cs typeface="Calibri" panose="020F0502020204030204"/>
              </a:rPr>
              <a:t>n</a:t>
            </a:r>
            <a:r>
              <a:rPr sz="1900" dirty="0">
                <a:solidFill>
                  <a:srgbClr val="FF0000"/>
                </a:solidFill>
                <a:latin typeface="Calibri" panose="020F0502020204030204"/>
                <a:cs typeface="Calibri" panose="020F0502020204030204"/>
              </a:rPr>
              <a:t>MP</a:t>
            </a:r>
            <a:r>
              <a:rPr sz="1900" dirty="0">
                <a:solidFill>
                  <a:srgbClr val="FF0000"/>
                </a:solidFill>
                <a:latin typeface="宋体" panose="02010600030101010101" pitchFamily="2" charset="-122"/>
                <a:cs typeface="宋体" panose="02010600030101010101" pitchFamily="2" charset="-122"/>
              </a:rPr>
              <a:t>、</a:t>
            </a:r>
            <a:r>
              <a:rPr sz="1900" spc="-5" dirty="0">
                <a:solidFill>
                  <a:srgbClr val="FF0000"/>
                </a:solidFill>
                <a:latin typeface="Calibri" panose="020F0502020204030204"/>
                <a:cs typeface="Calibri" panose="020F0502020204030204"/>
              </a:rPr>
              <a:t>MP</a:t>
            </a:r>
            <a:r>
              <a:rPr sz="1900" dirty="0">
                <a:solidFill>
                  <a:srgbClr val="FF0000"/>
                </a:solidFill>
                <a:latin typeface="Calibri" panose="020F0502020204030204"/>
                <a:cs typeface="Calibri" panose="020F0502020204030204"/>
              </a:rPr>
              <a:t>I</a:t>
            </a:r>
            <a:r>
              <a:rPr sz="1900" dirty="0">
                <a:solidFill>
                  <a:srgbClr val="FF0000"/>
                </a:solidFill>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755650">
              <a:lnSpc>
                <a:spcPts val="2165"/>
              </a:lnSpc>
            </a:pPr>
            <a:r>
              <a:rPr sz="1900" spc="-5" dirty="0">
                <a:solidFill>
                  <a:srgbClr val="FF0000"/>
                </a:solidFill>
                <a:latin typeface="Calibri" panose="020F0502020204030204"/>
                <a:cs typeface="Calibri" panose="020F0502020204030204"/>
              </a:rPr>
              <a:t>Ope</a:t>
            </a:r>
            <a:r>
              <a:rPr sz="1900" spc="5" dirty="0">
                <a:solidFill>
                  <a:srgbClr val="FF0000"/>
                </a:solidFill>
                <a:latin typeface="Calibri" panose="020F0502020204030204"/>
                <a:cs typeface="Calibri" panose="020F0502020204030204"/>
              </a:rPr>
              <a:t>n</a:t>
            </a:r>
            <a:r>
              <a:rPr sz="1900" spc="-5" dirty="0">
                <a:solidFill>
                  <a:srgbClr val="FF0000"/>
                </a:solidFill>
                <a:latin typeface="Calibri" panose="020F0502020204030204"/>
                <a:cs typeface="Calibri" panose="020F0502020204030204"/>
              </a:rPr>
              <a:t>CL</a:t>
            </a:r>
            <a:r>
              <a:rPr sz="1900" dirty="0">
                <a:solidFill>
                  <a:srgbClr val="FF0000"/>
                </a:solidFill>
                <a:latin typeface="宋体" panose="02010600030101010101" pitchFamily="2" charset="-122"/>
                <a:cs typeface="宋体" panose="02010600030101010101" pitchFamily="2" charset="-122"/>
              </a:rPr>
              <a:t>编程模型</a:t>
            </a:r>
            <a:endParaRPr sz="1900">
              <a:latin typeface="宋体" panose="02010600030101010101" pitchFamily="2" charset="-122"/>
              <a:cs typeface="宋体" panose="02010600030101010101" pitchFamily="2" charset="-122"/>
            </a:endParaRPr>
          </a:p>
        </p:txBody>
      </p:sp>
      <p:sp>
        <p:nvSpPr>
          <p:cNvPr id="6" name="object 6"/>
          <p:cNvSpPr/>
          <p:nvPr/>
        </p:nvSpPr>
        <p:spPr>
          <a:xfrm>
            <a:off x="214287" y="2857461"/>
            <a:ext cx="4572000" cy="3643376"/>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4857750" y="2343150"/>
            <a:ext cx="4286250" cy="2157476"/>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4786376" y="4556277"/>
            <a:ext cx="4357623" cy="2015998"/>
          </a:xfrm>
          <a:prstGeom prst="rect">
            <a:avLst/>
          </a:prstGeom>
          <a:blipFill>
            <a:blip r:embed="rId5" cstate="print"/>
            <a:stretch>
              <a:fillRect/>
            </a:stretch>
          </a:blipFill>
        </p:spPr>
        <p:txBody>
          <a:bodyPr wrap="square" lIns="0" tIns="0" rIns="0" bIns="0" rtlCol="0"/>
          <a:lstStyle/>
          <a:p/>
        </p:txBody>
      </p:sp>
      <p:sp>
        <p:nvSpPr>
          <p:cNvPr id="9" name="object 9"/>
          <p:cNvSpPr txBox="1"/>
          <p:nvPr/>
        </p:nvSpPr>
        <p:spPr>
          <a:xfrm>
            <a:off x="4508246" y="1140837"/>
            <a:ext cx="3865245" cy="1216025"/>
          </a:xfrm>
          <a:prstGeom prst="rect">
            <a:avLst/>
          </a:prstGeom>
        </p:spPr>
        <p:txBody>
          <a:bodyPr vert="horz" wrap="square" lIns="0" tIns="0" rIns="0" bIns="0" rtlCol="0">
            <a:spAutoFit/>
          </a:bodyPr>
          <a:lstStyle/>
          <a:p>
            <a:pPr marL="355600" indent="-342900">
              <a:lnSpc>
                <a:spcPct val="100000"/>
              </a:lnSpc>
              <a:buClr>
                <a:srgbClr val="FF0000"/>
              </a:buClr>
              <a:buFont typeface="Arial" panose="020B0604020202020204"/>
              <a:buChar char="•"/>
              <a:tabLst>
                <a:tab pos="355600" algn="l"/>
              </a:tabLst>
            </a:pPr>
            <a:r>
              <a:rPr sz="2000" b="1" spc="-20" dirty="0">
                <a:solidFill>
                  <a:srgbClr val="FF0000"/>
                </a:solidFill>
                <a:latin typeface="Calibri" panose="020F0502020204030204"/>
                <a:cs typeface="Calibri" panose="020F0502020204030204"/>
              </a:rPr>
              <a:t>GPU</a:t>
            </a:r>
            <a:r>
              <a:rPr sz="2000" b="1" spc="-15" dirty="0">
                <a:solidFill>
                  <a:srgbClr val="FF0000"/>
                </a:solidFill>
                <a:latin typeface="宋体" panose="02010600030101010101" pitchFamily="2" charset="-122"/>
                <a:cs typeface="宋体" panose="02010600030101010101" pitchFamily="2" charset="-122"/>
              </a:rPr>
              <a:t>移植：</a:t>
            </a:r>
            <a:r>
              <a:rPr sz="2000" b="1" spc="-20" dirty="0">
                <a:solidFill>
                  <a:srgbClr val="FF0000"/>
                </a:solidFill>
                <a:latin typeface="Calibri" panose="020F0502020204030204"/>
                <a:cs typeface="Calibri" panose="020F0502020204030204"/>
              </a:rPr>
              <a:t>O</a:t>
            </a:r>
            <a:r>
              <a:rPr sz="2000" b="1" spc="-5" dirty="0">
                <a:solidFill>
                  <a:srgbClr val="FF0000"/>
                </a:solidFill>
                <a:latin typeface="Calibri" panose="020F0502020204030204"/>
                <a:cs typeface="Calibri" panose="020F0502020204030204"/>
              </a:rPr>
              <a:t>f</a:t>
            </a:r>
            <a:r>
              <a:rPr sz="2000" b="1" spc="-15" dirty="0">
                <a:solidFill>
                  <a:srgbClr val="FF0000"/>
                </a:solidFill>
                <a:latin typeface="Calibri" panose="020F0502020204030204"/>
                <a:cs typeface="Calibri" panose="020F0502020204030204"/>
              </a:rPr>
              <a:t>floa</a:t>
            </a:r>
            <a:r>
              <a:rPr sz="2000" b="1" spc="-5" dirty="0">
                <a:solidFill>
                  <a:srgbClr val="FF0000"/>
                </a:solidFill>
                <a:latin typeface="Calibri" panose="020F0502020204030204"/>
                <a:cs typeface="Calibri" panose="020F0502020204030204"/>
              </a:rPr>
              <a:t>d</a:t>
            </a:r>
            <a:r>
              <a:rPr sz="2000" b="1" spc="-5" dirty="0">
                <a:solidFill>
                  <a:srgbClr val="FF0000"/>
                </a:solidFill>
                <a:latin typeface="宋体" panose="02010600030101010101" pitchFamily="2" charset="-122"/>
                <a:cs typeface="宋体" panose="02010600030101010101" pitchFamily="2" charset="-122"/>
              </a:rPr>
              <a:t>模式</a:t>
            </a:r>
            <a:endParaRPr sz="2000">
              <a:latin typeface="宋体" panose="02010600030101010101" pitchFamily="2" charset="-122"/>
              <a:cs typeface="宋体" panose="02010600030101010101" pitchFamily="2" charset="-122"/>
            </a:endParaRPr>
          </a:p>
          <a:p>
            <a:pPr marL="469900">
              <a:lnSpc>
                <a:spcPts val="1835"/>
              </a:lnSpc>
              <a:spcBef>
                <a:spcPts val="15"/>
              </a:spcBef>
              <a:tabLst>
                <a:tab pos="755015" algn="l"/>
              </a:tabLst>
            </a:pPr>
            <a:r>
              <a:rPr sz="1700" dirty="0">
                <a:solidFill>
                  <a:srgbClr val="FF0000"/>
                </a:solidFill>
                <a:latin typeface="Arial" panose="020B0604020202020204"/>
                <a:cs typeface="Arial" panose="020B0604020202020204"/>
              </a:rPr>
              <a:t>–	</a:t>
            </a:r>
            <a:r>
              <a:rPr sz="1700" spc="-5" dirty="0">
                <a:solidFill>
                  <a:srgbClr val="FF0000"/>
                </a:solidFill>
                <a:latin typeface="宋体" panose="02010600030101010101" pitchFamily="2" charset="-122"/>
                <a:cs typeface="宋体" panose="02010600030101010101" pitchFamily="2" charset="-122"/>
              </a:rPr>
              <a:t>采用新的</a:t>
            </a:r>
            <a:r>
              <a:rPr sz="1700" spc="-5" dirty="0">
                <a:solidFill>
                  <a:srgbClr val="FF0000"/>
                </a:solidFill>
                <a:latin typeface="Calibri" panose="020F0502020204030204"/>
                <a:cs typeface="Calibri" panose="020F0502020204030204"/>
              </a:rPr>
              <a:t>CU</a:t>
            </a:r>
            <a:r>
              <a:rPr sz="1700" spc="-25" dirty="0">
                <a:solidFill>
                  <a:srgbClr val="FF0000"/>
                </a:solidFill>
                <a:latin typeface="Calibri" panose="020F0502020204030204"/>
                <a:cs typeface="Calibri" panose="020F0502020204030204"/>
              </a:rPr>
              <a:t>D</a:t>
            </a:r>
            <a:r>
              <a:rPr sz="1700" spc="-10" dirty="0">
                <a:solidFill>
                  <a:srgbClr val="FF0000"/>
                </a:solidFill>
                <a:latin typeface="Calibri" panose="020F0502020204030204"/>
                <a:cs typeface="Calibri" panose="020F0502020204030204"/>
              </a:rPr>
              <a:t>A</a:t>
            </a:r>
            <a:r>
              <a:rPr sz="1700" dirty="0">
                <a:solidFill>
                  <a:srgbClr val="FF0000"/>
                </a:solidFill>
                <a:latin typeface="宋体" panose="02010600030101010101" pitchFamily="2" charset="-122"/>
                <a:cs typeface="宋体" panose="02010600030101010101" pitchFamily="2" charset="-122"/>
              </a:rPr>
              <a:t>编程</a:t>
            </a:r>
            <a:r>
              <a:rPr sz="1700" spc="-10" dirty="0">
                <a:solidFill>
                  <a:srgbClr val="FF0000"/>
                </a:solidFill>
                <a:latin typeface="宋体" panose="02010600030101010101" pitchFamily="2" charset="-122"/>
                <a:cs typeface="宋体" panose="02010600030101010101" pitchFamily="2" charset="-122"/>
              </a:rPr>
              <a:t>模</a:t>
            </a:r>
            <a:r>
              <a:rPr sz="1700" dirty="0">
                <a:solidFill>
                  <a:srgbClr val="FF0000"/>
                </a:solidFill>
                <a:latin typeface="宋体" panose="02010600030101010101" pitchFamily="2" charset="-122"/>
                <a:cs typeface="宋体" panose="02010600030101010101" pitchFamily="2" charset="-122"/>
              </a:rPr>
              <a:t>型，</a:t>
            </a:r>
            <a:r>
              <a:rPr sz="1700" spc="-10" dirty="0">
                <a:solidFill>
                  <a:srgbClr val="FF0000"/>
                </a:solidFill>
                <a:latin typeface="宋体" panose="02010600030101010101" pitchFamily="2" charset="-122"/>
                <a:cs typeface="宋体" panose="02010600030101010101" pitchFamily="2" charset="-122"/>
              </a:rPr>
              <a:t>程</a:t>
            </a:r>
            <a:r>
              <a:rPr sz="1700" dirty="0">
                <a:solidFill>
                  <a:srgbClr val="FF0000"/>
                </a:solidFill>
                <a:latin typeface="宋体" panose="02010600030101010101" pitchFamily="2" charset="-122"/>
                <a:cs typeface="宋体" panose="02010600030101010101" pitchFamily="2" charset="-122"/>
              </a:rPr>
              <a:t>序需</a:t>
            </a:r>
            <a:endParaRPr sz="1700">
              <a:latin typeface="宋体" panose="02010600030101010101" pitchFamily="2" charset="-122"/>
              <a:cs typeface="宋体" panose="02010600030101010101" pitchFamily="2" charset="-122"/>
            </a:endParaRPr>
          </a:p>
          <a:p>
            <a:pPr marL="755650">
              <a:lnSpc>
                <a:spcPts val="1835"/>
              </a:lnSpc>
            </a:pPr>
            <a:r>
              <a:rPr sz="1700" spc="-20" dirty="0">
                <a:solidFill>
                  <a:srgbClr val="FF0000"/>
                </a:solidFill>
                <a:latin typeface="宋体" panose="02010600030101010101" pitchFamily="2" charset="-122"/>
                <a:cs typeface="宋体" panose="02010600030101010101" pitchFamily="2" charset="-122"/>
              </a:rPr>
              <a:t>要重写</a:t>
            </a:r>
            <a:endParaRPr sz="1700">
              <a:latin typeface="宋体" panose="02010600030101010101" pitchFamily="2" charset="-122"/>
              <a:cs typeface="宋体" panose="02010600030101010101" pitchFamily="2" charset="-122"/>
            </a:endParaRPr>
          </a:p>
          <a:p>
            <a:pPr marL="755650" marR="81915" indent="-285750">
              <a:lnSpc>
                <a:spcPct val="74000"/>
              </a:lnSpc>
              <a:spcBef>
                <a:spcPts val="645"/>
              </a:spcBef>
              <a:tabLst>
                <a:tab pos="755015" algn="l"/>
              </a:tabLst>
            </a:pPr>
            <a:r>
              <a:rPr sz="1700" spc="-10" dirty="0">
                <a:solidFill>
                  <a:srgbClr val="FF0000"/>
                </a:solidFill>
                <a:latin typeface="Arial" panose="020B0604020202020204"/>
                <a:cs typeface="Arial" panose="020B0604020202020204"/>
              </a:rPr>
              <a:t>–	</a:t>
            </a:r>
            <a:r>
              <a:rPr sz="1700" spc="-20" dirty="0">
                <a:solidFill>
                  <a:srgbClr val="FF0000"/>
                </a:solidFill>
                <a:latin typeface="宋体" panose="02010600030101010101" pitchFamily="2" charset="-122"/>
                <a:cs typeface="宋体" panose="02010600030101010101" pitchFamily="2" charset="-122"/>
              </a:rPr>
              <a:t>需要考虑线程索引、数据映射等 细节</a:t>
            </a:r>
            <a:endParaRPr sz="1700">
              <a:latin typeface="宋体" panose="02010600030101010101" pitchFamily="2" charset="-122"/>
              <a:cs typeface="宋体" panose="02010600030101010101" pitchFamily="2" charset="-122"/>
            </a:endParaRPr>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30480" y="0"/>
            <a:ext cx="774954" cy="742188"/>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0480" y="196595"/>
            <a:ext cx="4732782" cy="1117091"/>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103370" y="244602"/>
            <a:ext cx="774953" cy="1117092"/>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0480" y="844296"/>
            <a:ext cx="774954" cy="1117091"/>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ts val="4665"/>
              </a:lnSpc>
            </a:pPr>
            <a:r>
              <a:rPr spc="-45" dirty="0">
                <a:latin typeface="宋体" panose="02010600030101010101" pitchFamily="2" charset="-122"/>
                <a:cs typeface="宋体" panose="02010600030101010101" pitchFamily="2" charset="-122"/>
              </a:rPr>
              <a:t>快速</a:t>
            </a:r>
            <a:r>
              <a:rPr spc="-35" dirty="0">
                <a:latin typeface="宋体" panose="02010600030101010101" pitchFamily="2" charset="-122"/>
                <a:cs typeface="宋体" panose="02010600030101010101" pitchFamily="2" charset="-122"/>
              </a:rPr>
              <a:t>开</a:t>
            </a:r>
            <a:r>
              <a:rPr spc="-45" dirty="0">
                <a:latin typeface="宋体" panose="02010600030101010101" pitchFamily="2" charset="-122"/>
                <a:cs typeface="宋体" panose="02010600030101010101" pitchFamily="2" charset="-122"/>
              </a:rPr>
              <a:t>发应</a:t>
            </a:r>
            <a:r>
              <a:rPr spc="-35" dirty="0">
                <a:latin typeface="宋体" panose="02010600030101010101" pitchFamily="2" charset="-122"/>
                <a:cs typeface="宋体" panose="02010600030101010101" pitchFamily="2" charset="-122"/>
              </a:rPr>
              <a:t>用</a:t>
            </a:r>
            <a:r>
              <a:rPr spc="-45" dirty="0">
                <a:latin typeface="宋体" panose="02010600030101010101" pitchFamily="2" charset="-122"/>
                <a:cs typeface="宋体" panose="02010600030101010101" pitchFamily="2" charset="-122"/>
              </a:rPr>
              <a:t>案例</a:t>
            </a:r>
            <a:endParaRPr spc="-45" dirty="0">
              <a:latin typeface="宋体" panose="02010600030101010101" pitchFamily="2" charset="-122"/>
              <a:cs typeface="宋体" panose="02010600030101010101" pitchFamily="2" charset="-122"/>
            </a:endParaRPr>
          </a:p>
        </p:txBody>
      </p:sp>
      <p:sp>
        <p:nvSpPr>
          <p:cNvPr id="9" name="object 9"/>
          <p:cNvSpPr/>
          <p:nvPr/>
        </p:nvSpPr>
        <p:spPr>
          <a:xfrm>
            <a:off x="357162" y="1143000"/>
            <a:ext cx="8286750" cy="4214876"/>
          </a:xfrm>
          <a:prstGeom prst="rect">
            <a:avLst/>
          </a:prstGeom>
          <a:blipFill>
            <a:blip r:embed="rId5"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3" name="object 13"/>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20</a:t>
            </a:r>
            <a:endParaRPr sz="1100">
              <a:latin typeface="Calibri" panose="020F0502020204030204"/>
              <a:cs typeface="Calibri" panose="020F0502020204030204"/>
            </a:endParaRPr>
          </a:p>
        </p:txBody>
      </p:sp>
      <p:graphicFrame>
        <p:nvGraphicFramePr>
          <p:cNvPr id="10" name="object 10"/>
          <p:cNvGraphicFramePr>
            <a:graphicFrameLocks noGrp="1"/>
          </p:cNvGraphicFramePr>
          <p:nvPr/>
        </p:nvGraphicFramePr>
        <p:xfrm>
          <a:off x="285724" y="5500751"/>
          <a:ext cx="7715884" cy="974090"/>
        </p:xfrm>
        <a:graphic>
          <a:graphicData uri="http://schemas.openxmlformats.org/drawingml/2006/table">
            <a:tbl>
              <a:tblPr firstRow="1" bandRow="1">
                <a:tableStyleId>{2D5ABB26-0587-4C30-8999-92F81FD0307C}</a:tableStyleId>
              </a:tblPr>
              <a:tblGrid>
                <a:gridCol w="1942589"/>
                <a:gridCol w="3363580"/>
                <a:gridCol w="2409105"/>
              </a:tblGrid>
              <a:tr h="312369">
                <a:tc>
                  <a:txBody>
                    <a:bodyPr/>
                    <a:lstStyle/>
                    <a:p/>
                  </a:txBody>
                  <a:tcPr marL="0" marR="0" marT="0" marB="0">
                    <a:lnT w="6350">
                      <a:solidFill>
                        <a:srgbClr val="000000"/>
                      </a:solidFill>
                      <a:prstDash val="solid"/>
                    </a:lnT>
                    <a:lnB w="6350">
                      <a:solidFill>
                        <a:srgbClr val="000000"/>
                      </a:solidFill>
                      <a:prstDash val="solid"/>
                    </a:lnB>
                  </a:tcPr>
                </a:tc>
                <a:tc>
                  <a:txBody>
                    <a:bodyPr/>
                    <a:lstStyle/>
                    <a:p>
                      <a:pPr marL="498475">
                        <a:lnSpc>
                          <a:spcPct val="100000"/>
                        </a:lnSpc>
                      </a:pPr>
                      <a:r>
                        <a:rPr sz="2000" b="1" spc="-5" dirty="0">
                          <a:latin typeface="Calibri" panose="020F0502020204030204"/>
                          <a:cs typeface="Calibri" panose="020F0502020204030204"/>
                        </a:rPr>
                        <a:t>P</a:t>
                      </a:r>
                      <a:r>
                        <a:rPr sz="2000" b="1" spc="-30" dirty="0">
                          <a:latin typeface="Calibri" panose="020F0502020204030204"/>
                          <a:cs typeface="Calibri" panose="020F0502020204030204"/>
                        </a:rPr>
                        <a:t>r</a:t>
                      </a:r>
                      <a:r>
                        <a:rPr sz="2000" b="1" dirty="0">
                          <a:latin typeface="Calibri" panose="020F0502020204030204"/>
                          <a:cs typeface="Calibri" panose="020F0502020204030204"/>
                        </a:rPr>
                        <a:t>og</a:t>
                      </a:r>
                      <a:r>
                        <a:rPr sz="2000" b="1" spc="-50" dirty="0">
                          <a:latin typeface="Calibri" panose="020F0502020204030204"/>
                          <a:cs typeface="Calibri" panose="020F0502020204030204"/>
                        </a:rPr>
                        <a:t>r</a:t>
                      </a:r>
                      <a:r>
                        <a:rPr sz="2000" b="1" dirty="0">
                          <a:latin typeface="Calibri" panose="020F0502020204030204"/>
                          <a:cs typeface="Calibri" panose="020F0502020204030204"/>
                        </a:rPr>
                        <a:t>amming Langua</a:t>
                      </a:r>
                      <a:r>
                        <a:rPr sz="2000" b="1" spc="-25" dirty="0">
                          <a:latin typeface="Calibri" panose="020F0502020204030204"/>
                          <a:cs typeface="Calibri" panose="020F0502020204030204"/>
                        </a:rPr>
                        <a:t>g</a:t>
                      </a:r>
                      <a:r>
                        <a:rPr sz="2000" b="1" dirty="0">
                          <a:latin typeface="Calibri" panose="020F0502020204030204"/>
                          <a:cs typeface="Calibri" panose="020F0502020204030204"/>
                        </a:rPr>
                        <a:t>e</a:t>
                      </a:r>
                      <a:endParaRPr sz="2000">
                        <a:latin typeface="Calibri" panose="020F0502020204030204"/>
                        <a:cs typeface="Calibri" panose="020F0502020204030204"/>
                      </a:endParaRPr>
                    </a:p>
                  </a:txBody>
                  <a:tcPr marL="0" marR="0" marT="0" marB="0">
                    <a:lnT w="6350">
                      <a:solidFill>
                        <a:srgbClr val="000000"/>
                      </a:solidFill>
                      <a:prstDash val="solid"/>
                    </a:lnT>
                    <a:lnB w="6350">
                      <a:solidFill>
                        <a:srgbClr val="000000"/>
                      </a:solidFill>
                      <a:prstDash val="solid"/>
                    </a:lnB>
                  </a:tcPr>
                </a:tc>
                <a:tc>
                  <a:txBody>
                    <a:bodyPr/>
                    <a:lstStyle/>
                    <a:p>
                      <a:pPr marL="713105">
                        <a:lnSpc>
                          <a:spcPct val="100000"/>
                        </a:lnSpc>
                      </a:pPr>
                      <a:r>
                        <a:rPr sz="2000" b="1" spc="-175" dirty="0">
                          <a:latin typeface="Calibri" panose="020F0502020204030204"/>
                          <a:cs typeface="Calibri" panose="020F0502020204030204"/>
                        </a:rPr>
                        <a:t>T</a:t>
                      </a:r>
                      <a:r>
                        <a:rPr sz="2000" b="1" dirty="0">
                          <a:latin typeface="Calibri" panose="020F0502020204030204"/>
                          <a:cs typeface="Calibri" panose="020F0502020204030204"/>
                        </a:rPr>
                        <a:t>o</a:t>
                      </a:r>
                      <a:r>
                        <a:rPr sz="2000" b="1" spc="-25" dirty="0">
                          <a:latin typeface="Calibri" panose="020F0502020204030204"/>
                          <a:cs typeface="Calibri" panose="020F0502020204030204"/>
                        </a:rPr>
                        <a:t>t</a:t>
                      </a:r>
                      <a:r>
                        <a:rPr sz="2000" b="1" dirty="0">
                          <a:latin typeface="Calibri" panose="020F0502020204030204"/>
                          <a:cs typeface="Calibri" panose="020F0502020204030204"/>
                        </a:rPr>
                        <a:t>al</a:t>
                      </a:r>
                      <a:r>
                        <a:rPr sz="2000" b="1" spc="-15" dirty="0">
                          <a:latin typeface="Calibri" panose="020F0502020204030204"/>
                          <a:cs typeface="Calibri" panose="020F0502020204030204"/>
                        </a:rPr>
                        <a:t> </a:t>
                      </a:r>
                      <a:r>
                        <a:rPr sz="2000" b="1" dirty="0">
                          <a:latin typeface="Calibri" panose="020F0502020204030204"/>
                          <a:cs typeface="Calibri" panose="020F0502020204030204"/>
                        </a:rPr>
                        <a:t>Lines</a:t>
                      </a:r>
                      <a:endParaRPr sz="2000">
                        <a:latin typeface="Calibri" panose="020F0502020204030204"/>
                        <a:cs typeface="Calibri" panose="020F0502020204030204"/>
                      </a:endParaRPr>
                    </a:p>
                  </a:txBody>
                  <a:tcPr marL="0" marR="0" marT="0" marB="0">
                    <a:lnT w="6350">
                      <a:solidFill>
                        <a:srgbClr val="000000"/>
                      </a:solidFill>
                      <a:prstDash val="solid"/>
                    </a:lnT>
                    <a:lnB w="6350">
                      <a:solidFill>
                        <a:srgbClr val="000000"/>
                      </a:solidFill>
                      <a:prstDash val="solid"/>
                    </a:lnB>
                  </a:tcPr>
                </a:tc>
              </a:tr>
              <a:tr h="336950">
                <a:tc>
                  <a:txBody>
                    <a:bodyPr/>
                    <a:lstStyle/>
                    <a:p>
                      <a:pPr marR="5715" algn="ctr">
                        <a:lnSpc>
                          <a:spcPct val="100000"/>
                        </a:lnSpc>
                      </a:pPr>
                      <a:r>
                        <a:rPr sz="2000" b="1" spc="-5" dirty="0">
                          <a:latin typeface="Calibri" panose="020F0502020204030204"/>
                          <a:cs typeface="Calibri" panose="020F0502020204030204"/>
                        </a:rPr>
                        <a:t>CPU</a:t>
                      </a:r>
                      <a:endParaRPr sz="2000">
                        <a:latin typeface="Calibri" panose="020F0502020204030204"/>
                        <a:cs typeface="Calibri" panose="020F0502020204030204"/>
                      </a:endParaRPr>
                    </a:p>
                  </a:txBody>
                  <a:tcPr marL="0" marR="0" marT="0" marB="0">
                    <a:lnT w="6350">
                      <a:solidFill>
                        <a:srgbClr val="000000"/>
                      </a:solidFill>
                      <a:prstDash val="solid"/>
                    </a:lnT>
                  </a:tcPr>
                </a:tc>
                <a:tc>
                  <a:txBody>
                    <a:bodyPr/>
                    <a:lstStyle/>
                    <a:p>
                      <a:pPr marL="109220" algn="ctr">
                        <a:lnSpc>
                          <a:spcPct val="100000"/>
                        </a:lnSpc>
                      </a:pPr>
                      <a:r>
                        <a:rPr sz="2000" b="1" dirty="0">
                          <a:latin typeface="Calibri" panose="020F0502020204030204"/>
                          <a:cs typeface="Calibri" panose="020F0502020204030204"/>
                        </a:rPr>
                        <a:t>C</a:t>
                      </a:r>
                      <a:endParaRPr sz="2000">
                        <a:latin typeface="Calibri" panose="020F0502020204030204"/>
                        <a:cs typeface="Calibri" panose="020F0502020204030204"/>
                      </a:endParaRPr>
                    </a:p>
                  </a:txBody>
                  <a:tcPr marL="0" marR="0" marT="0" marB="0">
                    <a:lnT w="6350">
                      <a:solidFill>
                        <a:srgbClr val="000000"/>
                      </a:solidFill>
                      <a:prstDash val="solid"/>
                    </a:lnT>
                  </a:tcPr>
                </a:tc>
                <a:tc>
                  <a:txBody>
                    <a:bodyPr/>
                    <a:lstStyle/>
                    <a:p>
                      <a:pPr marL="122555" algn="ctr">
                        <a:lnSpc>
                          <a:spcPct val="100000"/>
                        </a:lnSpc>
                      </a:pPr>
                      <a:r>
                        <a:rPr sz="2000" b="1" dirty="0">
                          <a:latin typeface="Calibri" panose="020F0502020204030204"/>
                          <a:cs typeface="Calibri" panose="020F0502020204030204"/>
                        </a:rPr>
                        <a:t>~2900</a:t>
                      </a:r>
                      <a:endParaRPr sz="2000">
                        <a:latin typeface="Calibri" panose="020F0502020204030204"/>
                        <a:cs typeface="Calibri" panose="020F0502020204030204"/>
                      </a:endParaRPr>
                    </a:p>
                  </a:txBody>
                  <a:tcPr marL="0" marR="0" marT="0" marB="0">
                    <a:lnT w="6350">
                      <a:solidFill>
                        <a:srgbClr val="000000"/>
                      </a:solidFill>
                      <a:prstDash val="solid"/>
                    </a:lnT>
                  </a:tcPr>
                </a:tc>
              </a:tr>
              <a:tr h="321468">
                <a:tc>
                  <a:txBody>
                    <a:bodyPr/>
                    <a:lstStyle/>
                    <a:p>
                      <a:pPr marL="485140">
                        <a:lnSpc>
                          <a:spcPct val="100000"/>
                        </a:lnSpc>
                      </a:pPr>
                      <a:r>
                        <a:rPr sz="2000" b="1" dirty="0">
                          <a:latin typeface="Calibri" panose="020F0502020204030204"/>
                          <a:cs typeface="Calibri" panose="020F0502020204030204"/>
                        </a:rPr>
                        <a:t>I</a:t>
                      </a:r>
                      <a:r>
                        <a:rPr sz="2000" b="1" spc="-20" dirty="0">
                          <a:latin typeface="Calibri" panose="020F0502020204030204"/>
                          <a:cs typeface="Calibri" panose="020F0502020204030204"/>
                        </a:rPr>
                        <a:t>n</a:t>
                      </a:r>
                      <a:r>
                        <a:rPr sz="2000" b="1" spc="-30" dirty="0">
                          <a:latin typeface="Calibri" panose="020F0502020204030204"/>
                          <a:cs typeface="Calibri" panose="020F0502020204030204"/>
                        </a:rPr>
                        <a:t>t</a:t>
                      </a:r>
                      <a:r>
                        <a:rPr sz="2000" b="1" spc="-5" dirty="0">
                          <a:latin typeface="Calibri" panose="020F0502020204030204"/>
                          <a:cs typeface="Calibri" panose="020F0502020204030204"/>
                        </a:rPr>
                        <a:t>e</a:t>
                      </a:r>
                      <a:r>
                        <a:rPr sz="2000" b="1" dirty="0">
                          <a:latin typeface="Calibri" panose="020F0502020204030204"/>
                          <a:cs typeface="Calibri" panose="020F0502020204030204"/>
                        </a:rPr>
                        <a:t>l MIC</a:t>
                      </a:r>
                      <a:endParaRPr sz="2000">
                        <a:latin typeface="Calibri" panose="020F0502020204030204"/>
                        <a:cs typeface="Calibri" panose="020F0502020204030204"/>
                      </a:endParaRPr>
                    </a:p>
                  </a:txBody>
                  <a:tcPr marL="0" marR="0" marT="0" marB="0"/>
                </a:tc>
                <a:tc>
                  <a:txBody>
                    <a:bodyPr/>
                    <a:lstStyle/>
                    <a:p>
                      <a:pPr marL="582930">
                        <a:lnSpc>
                          <a:spcPct val="100000"/>
                        </a:lnSpc>
                      </a:pPr>
                      <a:r>
                        <a:rPr sz="2000" b="1" spc="-5" dirty="0">
                          <a:latin typeface="Calibri" panose="020F0502020204030204"/>
                          <a:cs typeface="Calibri" panose="020F0502020204030204"/>
                        </a:rPr>
                        <a:t>OpenM</a:t>
                      </a:r>
                      <a:r>
                        <a:rPr sz="2000" b="1" dirty="0">
                          <a:latin typeface="Calibri" panose="020F0502020204030204"/>
                          <a:cs typeface="Calibri" panose="020F0502020204030204"/>
                        </a:rPr>
                        <a:t>P</a:t>
                      </a:r>
                      <a:r>
                        <a:rPr sz="2000" b="1" spc="5" dirty="0">
                          <a:latin typeface="Calibri" panose="020F0502020204030204"/>
                          <a:cs typeface="Calibri" panose="020F0502020204030204"/>
                        </a:rPr>
                        <a:t> </a:t>
                      </a:r>
                      <a:r>
                        <a:rPr sz="2000" b="1" dirty="0">
                          <a:latin typeface="Calibri" panose="020F0502020204030204"/>
                          <a:cs typeface="Calibri" panose="020F0502020204030204"/>
                        </a:rPr>
                        <a:t>+</a:t>
                      </a:r>
                      <a:r>
                        <a:rPr sz="2000" b="1" spc="5" dirty="0">
                          <a:latin typeface="Calibri" panose="020F0502020204030204"/>
                          <a:cs typeface="Calibri" panose="020F0502020204030204"/>
                        </a:rPr>
                        <a:t> </a:t>
                      </a:r>
                      <a:r>
                        <a:rPr sz="2000" b="1" spc="-5" dirty="0">
                          <a:latin typeface="Calibri" panose="020F0502020204030204"/>
                          <a:cs typeface="Calibri" panose="020F0502020204030204"/>
                        </a:rPr>
                        <a:t>Comme</a:t>
                      </a:r>
                      <a:r>
                        <a:rPr sz="2000" b="1" spc="-20" dirty="0">
                          <a:latin typeface="Calibri" panose="020F0502020204030204"/>
                          <a:cs typeface="Calibri" panose="020F0502020204030204"/>
                        </a:rPr>
                        <a:t>n</a:t>
                      </a:r>
                      <a:r>
                        <a:rPr sz="2000" b="1" dirty="0">
                          <a:latin typeface="Calibri" panose="020F0502020204030204"/>
                          <a:cs typeface="Calibri" panose="020F0502020204030204"/>
                        </a:rPr>
                        <a:t>ts</a:t>
                      </a:r>
                      <a:endParaRPr sz="2000">
                        <a:latin typeface="Calibri" panose="020F0502020204030204"/>
                        <a:cs typeface="Calibri" panose="020F0502020204030204"/>
                      </a:endParaRPr>
                    </a:p>
                  </a:txBody>
                  <a:tcPr marL="0" marR="0" marT="0" marB="0"/>
                </a:tc>
                <a:tc>
                  <a:txBody>
                    <a:bodyPr/>
                    <a:lstStyle/>
                    <a:p>
                      <a:pPr marL="390525">
                        <a:lnSpc>
                          <a:spcPct val="100000"/>
                        </a:lnSpc>
                      </a:pPr>
                      <a:r>
                        <a:rPr sz="2000" b="1" dirty="0">
                          <a:latin typeface="Calibri" panose="020F0502020204030204"/>
                          <a:cs typeface="Calibri" panose="020F0502020204030204"/>
                        </a:rPr>
                        <a:t>~3000</a:t>
                      </a:r>
                      <a:r>
                        <a:rPr sz="2000" b="1" spc="-5" dirty="0">
                          <a:latin typeface="Calibri" panose="020F0502020204030204"/>
                          <a:cs typeface="Calibri" panose="020F0502020204030204"/>
                        </a:rPr>
                        <a:t> </a:t>
                      </a:r>
                      <a:r>
                        <a:rPr sz="2000" b="1" dirty="0">
                          <a:latin typeface="Calibri" panose="020F0502020204030204"/>
                          <a:cs typeface="Calibri" panose="020F0502020204030204"/>
                        </a:rPr>
                        <a:t>(100</a:t>
                      </a:r>
                      <a:r>
                        <a:rPr sz="2000" b="1" spc="-15" dirty="0">
                          <a:latin typeface="Calibri" panose="020F0502020204030204"/>
                          <a:cs typeface="Calibri" panose="020F0502020204030204"/>
                        </a:rPr>
                        <a:t> </a:t>
                      </a:r>
                      <a:r>
                        <a:rPr sz="2000" b="1" dirty="0">
                          <a:latin typeface="Calibri" panose="020F0502020204030204"/>
                          <a:cs typeface="Calibri" panose="020F0502020204030204"/>
                        </a:rPr>
                        <a:t>n</a:t>
                      </a:r>
                      <a:r>
                        <a:rPr sz="2000" b="1" spc="-15" dirty="0">
                          <a:latin typeface="Calibri" panose="020F0502020204030204"/>
                          <a:cs typeface="Calibri" panose="020F0502020204030204"/>
                        </a:rPr>
                        <a:t>e</a:t>
                      </a:r>
                      <a:r>
                        <a:rPr sz="2000" b="1" spc="-5" dirty="0">
                          <a:latin typeface="Calibri" panose="020F0502020204030204"/>
                          <a:cs typeface="Calibri" panose="020F0502020204030204"/>
                        </a:rPr>
                        <a:t>w)</a:t>
                      </a:r>
                      <a:endParaRPr sz="2000">
                        <a:latin typeface="Calibri" panose="020F0502020204030204"/>
                        <a:cs typeface="Calibri" panose="020F0502020204030204"/>
                      </a:endParaRPr>
                    </a:p>
                  </a:txBody>
                  <a:tcPr marL="0" marR="0" marT="0" marB="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352120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97301"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编程</a:t>
            </a:r>
            <a:r>
              <a:rPr sz="4400" spc="-30" dirty="0">
                <a:latin typeface="宋体" panose="02010600030101010101" pitchFamily="2" charset="-122"/>
                <a:cs typeface="宋体" panose="02010600030101010101" pitchFamily="2" charset="-122"/>
              </a:rPr>
              <a:t>复</a:t>
            </a:r>
            <a:r>
              <a:rPr sz="4400" spc="-45" dirty="0">
                <a:latin typeface="宋体" panose="02010600030101010101" pitchFamily="2" charset="-122"/>
                <a:cs typeface="宋体" panose="02010600030101010101" pitchFamily="2" charset="-122"/>
              </a:rPr>
              <a:t>用性</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283926"/>
            <a:ext cx="7915275" cy="2199005"/>
          </a:xfrm>
          <a:prstGeom prst="rect">
            <a:avLst/>
          </a:prstGeom>
        </p:spPr>
        <p:txBody>
          <a:bodyPr vert="horz" wrap="square" lIns="0" tIns="0" rIns="0" bIns="0" rtlCol="0">
            <a:spAutoFit/>
          </a:bodyPr>
          <a:lstStyle/>
          <a:p>
            <a:pPr marL="12700">
              <a:lnSpc>
                <a:spcPct val="100000"/>
              </a:lnSpc>
              <a:tabLst>
                <a:tab pos="369570" algn="l"/>
              </a:tabLst>
            </a:pPr>
            <a:r>
              <a:rPr sz="2200" dirty="0">
                <a:solidFill>
                  <a:srgbClr val="375F92"/>
                </a:solidFill>
                <a:latin typeface="Arial" panose="020B0604020202020204"/>
                <a:cs typeface="Arial" panose="020B0604020202020204"/>
              </a:rPr>
              <a:t>•	</a:t>
            </a:r>
            <a:r>
              <a:rPr sz="2200" dirty="0">
                <a:solidFill>
                  <a:srgbClr val="FF0000"/>
                </a:solidFill>
                <a:latin typeface="宋体" panose="02010600030101010101" pitchFamily="2" charset="-122"/>
                <a:cs typeface="宋体" panose="02010600030101010101" pitchFamily="2" charset="-122"/>
              </a:rPr>
              <a:t>基于</a:t>
            </a:r>
            <a:r>
              <a:rPr sz="2200" dirty="0">
                <a:solidFill>
                  <a:srgbClr val="FF0000"/>
                </a:solidFill>
                <a:latin typeface="Calibri" panose="020F0502020204030204"/>
                <a:cs typeface="Calibri" panose="020F0502020204030204"/>
              </a:rPr>
              <a:t>X8</a:t>
            </a:r>
            <a:r>
              <a:rPr sz="2200" spc="-5" dirty="0">
                <a:solidFill>
                  <a:srgbClr val="FF0000"/>
                </a:solidFill>
                <a:latin typeface="Calibri" panose="020F0502020204030204"/>
                <a:cs typeface="Calibri" panose="020F0502020204030204"/>
              </a:rPr>
              <a:t>6</a:t>
            </a:r>
            <a:r>
              <a:rPr sz="2200" dirty="0">
                <a:solidFill>
                  <a:srgbClr val="FF0000"/>
                </a:solidFill>
                <a:latin typeface="宋体" panose="02010600030101010101" pitchFamily="2" charset="-122"/>
                <a:cs typeface="宋体" panose="02010600030101010101" pitchFamily="2" charset="-122"/>
              </a:rPr>
              <a:t>架构的代码复</a:t>
            </a:r>
            <a:r>
              <a:rPr sz="2200" spc="-15" dirty="0">
                <a:solidFill>
                  <a:srgbClr val="FF0000"/>
                </a:solidFill>
                <a:latin typeface="宋体" panose="02010600030101010101" pitchFamily="2" charset="-122"/>
                <a:cs typeface="宋体" panose="02010600030101010101" pitchFamily="2" charset="-122"/>
              </a:rPr>
              <a:t>用</a:t>
            </a:r>
            <a:r>
              <a:rPr sz="2200" spc="-5" dirty="0">
                <a:solidFill>
                  <a:srgbClr val="FF0000"/>
                </a:solidFill>
                <a:latin typeface="宋体" panose="02010600030101010101" pitchFamily="2" charset="-122"/>
                <a:cs typeface="宋体" panose="02010600030101010101" pitchFamily="2" charset="-122"/>
              </a:rPr>
              <a:t>，</a:t>
            </a:r>
            <a:r>
              <a:rPr sz="2200" dirty="0">
                <a:solidFill>
                  <a:srgbClr val="FF0000"/>
                </a:solidFill>
                <a:latin typeface="Calibri" panose="020F0502020204030204"/>
                <a:cs typeface="Calibri" panose="020F0502020204030204"/>
              </a:rPr>
              <a:t>CP</a:t>
            </a:r>
            <a:r>
              <a:rPr sz="2200" spc="-5" dirty="0">
                <a:solidFill>
                  <a:srgbClr val="FF0000"/>
                </a:solidFill>
                <a:latin typeface="Calibri" panose="020F0502020204030204"/>
                <a:cs typeface="Calibri" panose="020F0502020204030204"/>
              </a:rPr>
              <a:t>U</a:t>
            </a:r>
            <a:r>
              <a:rPr sz="2200" spc="-10" dirty="0">
                <a:solidFill>
                  <a:srgbClr val="FF0000"/>
                </a:solidFill>
                <a:latin typeface="宋体" panose="02010600030101010101" pitchFamily="2" charset="-122"/>
                <a:cs typeface="宋体" panose="02010600030101010101" pitchFamily="2" charset="-122"/>
              </a:rPr>
              <a:t>与</a:t>
            </a:r>
            <a:r>
              <a:rPr sz="2200" dirty="0">
                <a:solidFill>
                  <a:srgbClr val="FF0000"/>
                </a:solidFill>
                <a:latin typeface="Calibri" panose="020F0502020204030204"/>
                <a:cs typeface="Calibri" panose="020F0502020204030204"/>
              </a:rPr>
              <a:t>M</a:t>
            </a:r>
            <a:r>
              <a:rPr sz="2200" spc="-10" dirty="0">
                <a:solidFill>
                  <a:srgbClr val="FF0000"/>
                </a:solidFill>
                <a:latin typeface="Calibri" panose="020F0502020204030204"/>
                <a:cs typeface="Calibri" panose="020F0502020204030204"/>
              </a:rPr>
              <a:t>I</a:t>
            </a:r>
            <a:r>
              <a:rPr sz="2200" dirty="0">
                <a:solidFill>
                  <a:srgbClr val="FF0000"/>
                </a:solidFill>
                <a:latin typeface="Calibri" panose="020F0502020204030204"/>
                <a:cs typeface="Calibri" panose="020F0502020204030204"/>
              </a:rPr>
              <a:t>C</a:t>
            </a:r>
            <a:r>
              <a:rPr sz="2200" dirty="0">
                <a:solidFill>
                  <a:srgbClr val="FF0000"/>
                </a:solidFill>
                <a:latin typeface="宋体" panose="02010600030101010101" pitchFamily="2" charset="-122"/>
                <a:cs typeface="宋体" panose="02010600030101010101" pitchFamily="2" charset="-122"/>
              </a:rPr>
              <a:t>完美结合</a:t>
            </a:r>
            <a:endParaRPr sz="2200">
              <a:latin typeface="宋体" panose="02010600030101010101" pitchFamily="2" charset="-122"/>
              <a:cs typeface="宋体" panose="02010600030101010101" pitchFamily="2" charset="-122"/>
            </a:endParaRPr>
          </a:p>
          <a:p>
            <a:pPr marL="12700">
              <a:lnSpc>
                <a:spcPct val="100000"/>
              </a:lnSpc>
              <a:spcBef>
                <a:spcPts val="265"/>
              </a:spcBef>
              <a:tabLst>
                <a:tab pos="369570" algn="l"/>
              </a:tabLst>
            </a:pPr>
            <a:r>
              <a:rPr sz="2200" dirty="0">
                <a:solidFill>
                  <a:srgbClr val="375F92"/>
                </a:solidFill>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应用案例：</a:t>
            </a:r>
            <a:r>
              <a:rPr sz="2200" dirty="0">
                <a:latin typeface="Calibri" panose="020F0502020204030204"/>
                <a:cs typeface="Calibri" panose="020F0502020204030204"/>
              </a:rPr>
              <a:t>Ins</a:t>
            </a:r>
            <a:r>
              <a:rPr sz="2200" spc="-15" dirty="0">
                <a:latin typeface="Calibri" panose="020F0502020204030204"/>
                <a:cs typeface="Calibri" panose="020F0502020204030204"/>
              </a:rPr>
              <a:t>p</a:t>
            </a:r>
            <a:r>
              <a:rPr sz="2200" spc="-5" dirty="0">
                <a:latin typeface="Calibri" panose="020F0502020204030204"/>
                <a:cs typeface="Calibri" panose="020F0502020204030204"/>
              </a:rPr>
              <a:t>u</a:t>
            </a:r>
            <a:r>
              <a:rPr sz="2200" spc="-10" dirty="0">
                <a:latin typeface="Calibri" panose="020F0502020204030204"/>
                <a:cs typeface="Calibri" panose="020F0502020204030204"/>
              </a:rPr>
              <a:t>r</a:t>
            </a:r>
            <a:r>
              <a:rPr sz="2200" dirty="0">
                <a:latin typeface="宋体" panose="02010600030101010101" pitchFamily="2" charset="-122"/>
                <a:cs typeface="宋体" panose="02010600030101010101" pitchFamily="2" charset="-122"/>
              </a:rPr>
              <a:t>和</a:t>
            </a:r>
            <a:r>
              <a:rPr lang="zh-CN" sz="2200" dirty="0">
                <a:latin typeface="宋体" panose="02010600030101010101" pitchFamily="2" charset="-122"/>
                <a:cs typeface="宋体" panose="02010600030101010101" pitchFamily="2" charset="-122"/>
              </a:rPr>
              <a:t>我</a:t>
            </a:r>
            <a:r>
              <a:rPr sz="2200" dirty="0">
                <a:latin typeface="宋体" panose="02010600030101010101" pitchFamily="2" charset="-122"/>
                <a:cs typeface="宋体" panose="02010600030101010101" pitchFamily="2" charset="-122"/>
              </a:rPr>
              <a:t>校航</a:t>
            </a:r>
            <a:r>
              <a:rPr sz="2200" spc="-15" dirty="0">
                <a:latin typeface="宋体" panose="02010600030101010101" pitchFamily="2" charset="-122"/>
                <a:cs typeface="宋体" panose="02010600030101010101" pitchFamily="2" charset="-122"/>
              </a:rPr>
              <a:t>空</a:t>
            </a:r>
            <a:r>
              <a:rPr sz="2200" dirty="0">
                <a:latin typeface="宋体" panose="02010600030101010101" pitchFamily="2" charset="-122"/>
                <a:cs typeface="宋体" panose="02010600030101010101" pitchFamily="2" charset="-122"/>
              </a:rPr>
              <a:t>学院流体力</a:t>
            </a:r>
            <a:r>
              <a:rPr sz="2200" spc="-15" dirty="0">
                <a:latin typeface="宋体" panose="02010600030101010101" pitchFamily="2" charset="-122"/>
                <a:cs typeface="宋体" panose="02010600030101010101" pitchFamily="2" charset="-122"/>
              </a:rPr>
              <a:t>学</a:t>
            </a:r>
            <a:r>
              <a:rPr sz="2200" dirty="0">
                <a:latin typeface="宋体" panose="02010600030101010101" pitchFamily="2" charset="-122"/>
                <a:cs typeface="宋体" panose="02010600030101010101" pitchFamily="2" charset="-122"/>
              </a:rPr>
              <a:t>系联合开发</a:t>
            </a:r>
            <a:r>
              <a:rPr sz="2200" spc="-15" dirty="0">
                <a:latin typeface="宋体" panose="02010600030101010101" pitchFamily="2" charset="-122"/>
                <a:cs typeface="宋体" panose="02010600030101010101" pitchFamily="2" charset="-122"/>
              </a:rPr>
              <a:t>了</a:t>
            </a:r>
            <a:r>
              <a:rPr sz="2200" dirty="0">
                <a:latin typeface="宋体" panose="02010600030101010101" pitchFamily="2" charset="-122"/>
                <a:cs typeface="宋体" panose="02010600030101010101" pitchFamily="2" charset="-122"/>
              </a:rPr>
              <a:t>基于</a:t>
            </a:r>
            <a:endParaRPr sz="2200">
              <a:latin typeface="宋体" panose="02010600030101010101" pitchFamily="2" charset="-122"/>
              <a:cs typeface="宋体" panose="02010600030101010101" pitchFamily="2" charset="-122"/>
            </a:endParaRPr>
          </a:p>
          <a:p>
            <a:pPr marL="355600">
              <a:lnSpc>
                <a:spcPct val="100000"/>
              </a:lnSpc>
              <a:spcBef>
                <a:spcPts val="265"/>
              </a:spcBef>
            </a:pPr>
            <a:r>
              <a:rPr sz="2200" dirty="0">
                <a:latin typeface="Calibri" panose="020F0502020204030204"/>
                <a:cs typeface="Calibri" panose="020F0502020204030204"/>
              </a:rPr>
              <a:t>MIC</a:t>
            </a:r>
            <a:r>
              <a:rPr sz="2200" dirty="0">
                <a:latin typeface="宋体" panose="02010600030101010101" pitchFamily="2" charset="-122"/>
                <a:cs typeface="宋体" panose="02010600030101010101" pitchFamily="2" charset="-122"/>
              </a:rPr>
              <a:t>平台的并行大涡</a:t>
            </a:r>
            <a:r>
              <a:rPr sz="2200" spc="-15" dirty="0">
                <a:latin typeface="宋体" panose="02010600030101010101" pitchFamily="2" charset="-122"/>
                <a:cs typeface="宋体" panose="02010600030101010101" pitchFamily="2" charset="-122"/>
              </a:rPr>
              <a:t>模</a:t>
            </a:r>
            <a:r>
              <a:rPr sz="2200" dirty="0">
                <a:latin typeface="宋体" panose="02010600030101010101" pitchFamily="2" charset="-122"/>
                <a:cs typeface="宋体" panose="02010600030101010101" pitchFamily="2" charset="-122"/>
              </a:rPr>
              <a:t>拟</a:t>
            </a:r>
            <a:r>
              <a:rPr sz="2200" spc="-5" dirty="0">
                <a:latin typeface="宋体" panose="02010600030101010101" pitchFamily="2" charset="-122"/>
                <a:cs typeface="宋体" panose="02010600030101010101" pitchFamily="2" charset="-122"/>
              </a:rPr>
              <a:t>（</a:t>
            </a:r>
            <a:r>
              <a:rPr sz="2200" spc="-5" dirty="0">
                <a:latin typeface="Calibri" panose="020F0502020204030204"/>
                <a:cs typeface="Calibri" panose="020F0502020204030204"/>
              </a:rPr>
              <a:t>La</a:t>
            </a:r>
            <a:r>
              <a:rPr sz="2200" spc="-45" dirty="0">
                <a:latin typeface="Calibri" panose="020F0502020204030204"/>
                <a:cs typeface="Calibri" panose="020F0502020204030204"/>
              </a:rPr>
              <a:t>r</a:t>
            </a:r>
            <a:r>
              <a:rPr sz="2200" spc="-20" dirty="0">
                <a:latin typeface="Calibri" panose="020F0502020204030204"/>
                <a:cs typeface="Calibri" panose="020F0502020204030204"/>
              </a:rPr>
              <a:t>g</a:t>
            </a:r>
            <a:r>
              <a:rPr sz="2200" dirty="0">
                <a:latin typeface="Calibri" panose="020F0502020204030204"/>
                <a:cs typeface="Calibri" panose="020F0502020204030204"/>
              </a:rPr>
              <a:t>e</a:t>
            </a:r>
            <a:r>
              <a:rPr sz="2200" spc="-15" dirty="0">
                <a:latin typeface="Calibri" panose="020F0502020204030204"/>
                <a:cs typeface="Calibri" panose="020F0502020204030204"/>
              </a:rPr>
              <a:t> </a:t>
            </a:r>
            <a:r>
              <a:rPr sz="2200" spc="-35" dirty="0">
                <a:latin typeface="Calibri" panose="020F0502020204030204"/>
                <a:cs typeface="Calibri" panose="020F0502020204030204"/>
              </a:rPr>
              <a:t>E</a:t>
            </a:r>
            <a:r>
              <a:rPr sz="2200" spc="-5" dirty="0">
                <a:latin typeface="Calibri" panose="020F0502020204030204"/>
                <a:cs typeface="Calibri" panose="020F0502020204030204"/>
              </a:rPr>
              <a:t>dd</a:t>
            </a:r>
            <a:r>
              <a:rPr sz="2200" dirty="0">
                <a:latin typeface="Calibri" panose="020F0502020204030204"/>
                <a:cs typeface="Calibri" panose="020F0502020204030204"/>
              </a:rPr>
              <a:t>y </a:t>
            </a:r>
            <a:r>
              <a:rPr sz="2200" spc="-5" dirty="0">
                <a:latin typeface="Calibri" panose="020F0502020204030204"/>
                <a:cs typeface="Calibri" panose="020F0502020204030204"/>
              </a:rPr>
              <a:t>Simul</a:t>
            </a:r>
            <a:r>
              <a:rPr sz="2200" spc="-25" dirty="0">
                <a:latin typeface="Calibri" panose="020F0502020204030204"/>
                <a:cs typeface="Calibri" panose="020F0502020204030204"/>
              </a:rPr>
              <a:t>a</a:t>
            </a:r>
            <a:r>
              <a:rPr sz="2200" dirty="0">
                <a:latin typeface="Calibri" panose="020F0502020204030204"/>
                <a:cs typeface="Calibri" panose="020F0502020204030204"/>
              </a:rPr>
              <a:t>t</a:t>
            </a:r>
            <a:r>
              <a:rPr sz="2200" spc="-10" dirty="0">
                <a:latin typeface="Calibri" panose="020F0502020204030204"/>
                <a:cs typeface="Calibri" panose="020F0502020204030204"/>
              </a:rPr>
              <a:t>i</a:t>
            </a:r>
            <a:r>
              <a:rPr sz="2200" spc="-5" dirty="0">
                <a:latin typeface="Calibri" panose="020F0502020204030204"/>
                <a:cs typeface="Calibri" panose="020F0502020204030204"/>
              </a:rPr>
              <a:t>o</a:t>
            </a:r>
            <a:r>
              <a:rPr sz="2200" dirty="0">
                <a:latin typeface="Calibri" panose="020F0502020204030204"/>
                <a:cs typeface="Calibri" panose="020F0502020204030204"/>
              </a:rPr>
              <a:t>n</a:t>
            </a:r>
            <a:r>
              <a:rPr sz="2200" spc="-10" dirty="0">
                <a:latin typeface="宋体" panose="02010600030101010101" pitchFamily="2" charset="-122"/>
                <a:cs typeface="宋体" panose="02010600030101010101" pitchFamily="2" charset="-122"/>
              </a:rPr>
              <a:t>，</a:t>
            </a:r>
            <a:r>
              <a:rPr sz="2200" spc="-5" dirty="0">
                <a:latin typeface="Calibri" panose="020F0502020204030204"/>
                <a:cs typeface="Calibri" panose="020F0502020204030204"/>
              </a:rPr>
              <a:t>L</a:t>
            </a:r>
            <a:r>
              <a:rPr sz="2200" spc="-30" dirty="0">
                <a:latin typeface="Calibri" panose="020F0502020204030204"/>
                <a:cs typeface="Calibri" panose="020F0502020204030204"/>
              </a:rPr>
              <a:t>E</a:t>
            </a:r>
            <a:r>
              <a:rPr sz="2200" dirty="0">
                <a:latin typeface="Calibri" panose="020F0502020204030204"/>
                <a:cs typeface="Calibri" panose="020F0502020204030204"/>
              </a:rPr>
              <a:t>S</a:t>
            </a:r>
            <a:r>
              <a:rPr sz="2200" dirty="0">
                <a:latin typeface="宋体" panose="02010600030101010101" pitchFamily="2" charset="-122"/>
                <a:cs typeface="宋体" panose="02010600030101010101" pitchFamily="2" charset="-122"/>
              </a:rPr>
              <a:t>）算法。</a:t>
            </a:r>
            <a:endParaRPr sz="2200">
              <a:latin typeface="宋体" panose="02010600030101010101" pitchFamily="2" charset="-122"/>
              <a:cs typeface="宋体" panose="02010600030101010101" pitchFamily="2" charset="-122"/>
            </a:endParaRPr>
          </a:p>
          <a:p>
            <a:pPr marL="355600" marR="5080" indent="-342900" algn="just">
              <a:lnSpc>
                <a:spcPct val="110000"/>
              </a:lnSpc>
              <a:buClr>
                <a:srgbClr val="375F92"/>
              </a:buClr>
              <a:buFont typeface="Arial" panose="020B0604020202020204"/>
              <a:buChar char="•"/>
              <a:tabLst>
                <a:tab pos="370205" algn="l"/>
              </a:tabLst>
            </a:pPr>
            <a:r>
              <a:rPr sz="2200" dirty="0">
                <a:latin typeface="宋体" panose="02010600030101010101" pitchFamily="2" charset="-122"/>
                <a:cs typeface="宋体" panose="02010600030101010101" pitchFamily="2" charset="-122"/>
              </a:rPr>
              <a:t>格子</a:t>
            </a:r>
            <a:r>
              <a:rPr sz="2200" dirty="0">
                <a:latin typeface="Calibri" panose="020F0502020204030204"/>
                <a:cs typeface="Calibri" panose="020F0502020204030204"/>
              </a:rPr>
              <a:t>Boltzmann</a:t>
            </a:r>
            <a:r>
              <a:rPr sz="2200" dirty="0">
                <a:latin typeface="宋体" panose="02010600030101010101" pitchFamily="2" charset="-122"/>
                <a:cs typeface="宋体" panose="02010600030101010101" pitchFamily="2" charset="-122"/>
              </a:rPr>
              <a:t>方法</a:t>
            </a:r>
            <a:r>
              <a:rPr sz="2200" spc="-10" dirty="0">
                <a:latin typeface="宋体" panose="02010600030101010101" pitchFamily="2" charset="-122"/>
                <a:cs typeface="宋体" panose="02010600030101010101" pitchFamily="2" charset="-122"/>
              </a:rPr>
              <a:t>（</a:t>
            </a:r>
            <a:r>
              <a:rPr sz="2200" spc="-5" dirty="0">
                <a:latin typeface="Calibri" panose="020F0502020204030204"/>
                <a:cs typeface="Calibri" panose="020F0502020204030204"/>
              </a:rPr>
              <a:t>L</a:t>
            </a:r>
            <a:r>
              <a:rPr sz="2200" spc="-25" dirty="0">
                <a:latin typeface="Calibri" panose="020F0502020204030204"/>
                <a:cs typeface="Calibri" panose="020F0502020204030204"/>
              </a:rPr>
              <a:t>a</a:t>
            </a:r>
            <a:r>
              <a:rPr sz="2200" spc="-30" dirty="0">
                <a:latin typeface="Calibri" panose="020F0502020204030204"/>
                <a:cs typeface="Calibri" panose="020F0502020204030204"/>
              </a:rPr>
              <a:t>t</a:t>
            </a:r>
            <a:r>
              <a:rPr sz="2200" dirty="0">
                <a:latin typeface="Calibri" panose="020F0502020204030204"/>
                <a:cs typeface="Calibri" panose="020F0502020204030204"/>
              </a:rPr>
              <a:t>t</a:t>
            </a:r>
            <a:r>
              <a:rPr sz="2200" spc="-10" dirty="0">
                <a:latin typeface="Calibri" panose="020F0502020204030204"/>
                <a:cs typeface="Calibri" panose="020F0502020204030204"/>
              </a:rPr>
              <a:t>ic</a:t>
            </a:r>
            <a:r>
              <a:rPr sz="2200" dirty="0">
                <a:latin typeface="Calibri" panose="020F0502020204030204"/>
                <a:cs typeface="Calibri" panose="020F0502020204030204"/>
              </a:rPr>
              <a:t>e</a:t>
            </a:r>
            <a:r>
              <a:rPr sz="2200" spc="-10" dirty="0">
                <a:latin typeface="Calibri" panose="020F0502020204030204"/>
                <a:cs typeface="Calibri" panose="020F0502020204030204"/>
              </a:rPr>
              <a:t> </a:t>
            </a:r>
            <a:r>
              <a:rPr sz="2200" dirty="0">
                <a:latin typeface="Calibri" panose="020F0502020204030204"/>
                <a:cs typeface="Calibri" panose="020F0502020204030204"/>
              </a:rPr>
              <a:t>Boltzmann</a:t>
            </a:r>
            <a:r>
              <a:rPr sz="2200" spc="-15" dirty="0">
                <a:latin typeface="Calibri" panose="020F0502020204030204"/>
                <a:cs typeface="Calibri" panose="020F0502020204030204"/>
              </a:rPr>
              <a:t> </a:t>
            </a:r>
            <a:r>
              <a:rPr sz="2200" dirty="0">
                <a:latin typeface="Calibri" panose="020F0502020204030204"/>
                <a:cs typeface="Calibri" panose="020F0502020204030204"/>
              </a:rPr>
              <a:t>M</a:t>
            </a:r>
            <a:r>
              <a:rPr sz="2200" spc="-10" dirty="0">
                <a:latin typeface="Calibri" panose="020F0502020204030204"/>
                <a:cs typeface="Calibri" panose="020F0502020204030204"/>
              </a:rPr>
              <a:t>e</a:t>
            </a:r>
            <a:r>
              <a:rPr sz="2200" dirty="0">
                <a:latin typeface="Calibri" panose="020F0502020204030204"/>
                <a:cs typeface="Calibri" panose="020F0502020204030204"/>
              </a:rPr>
              <a:t>thod</a:t>
            </a:r>
            <a:r>
              <a:rPr sz="2200" dirty="0">
                <a:latin typeface="宋体" panose="02010600030101010101" pitchFamily="2" charset="-122"/>
                <a:cs typeface="宋体" panose="02010600030101010101" pitchFamily="2" charset="-122"/>
              </a:rPr>
              <a:t>，</a:t>
            </a:r>
            <a:r>
              <a:rPr sz="2200" spc="-5" dirty="0">
                <a:latin typeface="Calibri" panose="020F0502020204030204"/>
                <a:cs typeface="Calibri" panose="020F0502020204030204"/>
              </a:rPr>
              <a:t>LB</a:t>
            </a:r>
            <a:r>
              <a:rPr sz="2200" spc="-10" dirty="0">
                <a:latin typeface="Calibri" panose="020F0502020204030204"/>
                <a:cs typeface="Calibri" panose="020F0502020204030204"/>
              </a:rPr>
              <a:t>M</a:t>
            </a:r>
            <a:r>
              <a:rPr sz="2200" dirty="0">
                <a:latin typeface="宋体" panose="02010600030101010101" pitchFamily="2" charset="-122"/>
                <a:cs typeface="宋体" panose="02010600030101010101" pitchFamily="2" charset="-122"/>
              </a:rPr>
              <a:t>）可以有 效的实现大涡模拟，它</a:t>
            </a:r>
            <a:r>
              <a:rPr sz="2200" spc="-5" dirty="0">
                <a:latin typeface="宋体" panose="02010600030101010101" pitchFamily="2" charset="-122"/>
                <a:cs typeface="宋体" panose="02010600030101010101" pitchFamily="2" charset="-122"/>
              </a:rPr>
              <a:t>是</a:t>
            </a:r>
            <a:r>
              <a:rPr sz="2200" spc="-5" dirty="0">
                <a:latin typeface="Calibri" panose="020F0502020204030204"/>
                <a:cs typeface="Calibri" panose="020F0502020204030204"/>
              </a:rPr>
              <a:t>L</a:t>
            </a:r>
            <a:r>
              <a:rPr sz="2200" spc="-30" dirty="0">
                <a:latin typeface="Calibri" panose="020F0502020204030204"/>
                <a:cs typeface="Calibri" panose="020F0502020204030204"/>
              </a:rPr>
              <a:t>E</a:t>
            </a:r>
            <a:r>
              <a:rPr sz="2200" dirty="0">
                <a:latin typeface="Calibri" panose="020F0502020204030204"/>
                <a:cs typeface="Calibri" panose="020F0502020204030204"/>
              </a:rPr>
              <a:t>S</a:t>
            </a:r>
            <a:r>
              <a:rPr sz="2200" dirty="0">
                <a:latin typeface="宋体" panose="02010600030101010101" pitchFamily="2" charset="-122"/>
                <a:cs typeface="宋体" panose="02010600030101010101" pitchFamily="2" charset="-122"/>
              </a:rPr>
              <a:t>的关键算法</a:t>
            </a:r>
            <a:r>
              <a:rPr sz="2200" spc="-5" dirty="0">
                <a:latin typeface="宋体" panose="02010600030101010101" pitchFamily="2" charset="-122"/>
                <a:cs typeface="宋体" panose="02010600030101010101" pitchFamily="2" charset="-122"/>
              </a:rPr>
              <a:t>，</a:t>
            </a:r>
            <a:r>
              <a:rPr sz="2200" dirty="0">
                <a:latin typeface="宋体" panose="02010600030101010101" pitchFamily="2" charset="-122"/>
                <a:cs typeface="宋体" panose="02010600030101010101" pitchFamily="2" charset="-122"/>
              </a:rPr>
              <a:t>利</a:t>
            </a:r>
            <a:r>
              <a:rPr sz="2200" spc="-10" dirty="0">
                <a:latin typeface="宋体" panose="02010600030101010101" pitchFamily="2" charset="-122"/>
                <a:cs typeface="宋体" panose="02010600030101010101" pitchFamily="2" charset="-122"/>
              </a:rPr>
              <a:t>用</a:t>
            </a:r>
            <a:r>
              <a:rPr sz="2200" dirty="0">
                <a:latin typeface="Calibri" panose="020F0502020204030204"/>
                <a:cs typeface="Calibri" panose="020F0502020204030204"/>
              </a:rPr>
              <a:t>M</a:t>
            </a:r>
            <a:r>
              <a:rPr sz="2200" spc="-15" dirty="0">
                <a:latin typeface="Calibri" panose="020F0502020204030204"/>
                <a:cs typeface="Calibri" panose="020F0502020204030204"/>
              </a:rPr>
              <a:t>I</a:t>
            </a:r>
            <a:r>
              <a:rPr sz="2200" dirty="0">
                <a:latin typeface="Calibri" panose="020F0502020204030204"/>
                <a:cs typeface="Calibri" panose="020F0502020204030204"/>
              </a:rPr>
              <a:t>C</a:t>
            </a:r>
            <a:r>
              <a:rPr sz="2200" dirty="0">
                <a:latin typeface="宋体" panose="02010600030101010101" pitchFamily="2" charset="-122"/>
                <a:cs typeface="宋体" panose="02010600030101010101" pitchFamily="2" charset="-122"/>
              </a:rPr>
              <a:t>对其实现加 速，可以大大提高</a:t>
            </a:r>
            <a:r>
              <a:rPr sz="2200" spc="-5" dirty="0">
                <a:latin typeface="Calibri" panose="020F0502020204030204"/>
                <a:cs typeface="Calibri" panose="020F0502020204030204"/>
              </a:rPr>
              <a:t>L</a:t>
            </a:r>
            <a:r>
              <a:rPr sz="2200" spc="-30" dirty="0">
                <a:latin typeface="Calibri" panose="020F0502020204030204"/>
                <a:cs typeface="Calibri" panose="020F0502020204030204"/>
              </a:rPr>
              <a:t>E</a:t>
            </a:r>
            <a:r>
              <a:rPr sz="2200" dirty="0">
                <a:latin typeface="Calibri" panose="020F0502020204030204"/>
                <a:cs typeface="Calibri" panose="020F0502020204030204"/>
              </a:rPr>
              <a:t>S</a:t>
            </a:r>
            <a:r>
              <a:rPr sz="2200" dirty="0">
                <a:latin typeface="宋体" panose="02010600030101010101" pitchFamily="2" charset="-122"/>
                <a:cs typeface="宋体" panose="02010600030101010101" pitchFamily="2" charset="-122"/>
              </a:rPr>
              <a:t>运行效率。</a:t>
            </a:r>
            <a:endParaRPr sz="2200">
              <a:latin typeface="宋体" panose="02010600030101010101" pitchFamily="2" charset="-122"/>
              <a:cs typeface="宋体" panose="02010600030101010101" pitchFamily="2" charset="-122"/>
            </a:endParaRPr>
          </a:p>
        </p:txBody>
      </p:sp>
      <p:sp>
        <p:nvSpPr>
          <p:cNvPr id="8" name="object 8"/>
          <p:cNvSpPr/>
          <p:nvPr/>
        </p:nvSpPr>
        <p:spPr>
          <a:xfrm>
            <a:off x="4633976" y="4071924"/>
            <a:ext cx="3178429" cy="1956181"/>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827582" y="3995305"/>
            <a:ext cx="3456432" cy="2148332"/>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184175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117853" y="146304"/>
            <a:ext cx="1283970"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677923" y="146304"/>
            <a:ext cx="1843277"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797301"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0" dirty="0">
                <a:latin typeface="宋体" panose="02010600030101010101" pitchFamily="2" charset="-122"/>
                <a:cs typeface="宋体" panose="02010600030101010101" pitchFamily="2" charset="-122"/>
              </a:rPr>
              <a:t>编程</a:t>
            </a:r>
            <a:r>
              <a:rPr sz="4400" spc="-35" dirty="0">
                <a:latin typeface="宋体" panose="02010600030101010101" pitchFamily="2" charset="-122"/>
                <a:cs typeface="宋体" panose="02010600030101010101" pitchFamily="2" charset="-122"/>
              </a:rPr>
              <a:t>复用性</a:t>
            </a:r>
            <a:endParaRPr sz="4400">
              <a:latin typeface="宋体" panose="02010600030101010101" pitchFamily="2" charset="-122"/>
              <a:cs typeface="宋体" panose="02010600030101010101" pitchFamily="2" charset="-122"/>
            </a:endParaRPr>
          </a:p>
        </p:txBody>
      </p:sp>
      <p:sp>
        <p:nvSpPr>
          <p:cNvPr id="9" name="object 9"/>
          <p:cNvSpPr/>
          <p:nvPr/>
        </p:nvSpPr>
        <p:spPr>
          <a:xfrm>
            <a:off x="2020189" y="1317459"/>
            <a:ext cx="2854960" cy="4991862"/>
          </a:xfrm>
          <a:prstGeom prst="rect">
            <a:avLst/>
          </a:prstGeom>
          <a:blipFill>
            <a:blip r:embed="rId6" cstate="print"/>
            <a:stretch>
              <a:fillRect/>
            </a:stretch>
          </a:blipFill>
        </p:spPr>
        <p:txBody>
          <a:bodyPr wrap="square" lIns="0" tIns="0" rIns="0" bIns="0" rtlCol="0"/>
          <a:lstStyle/>
          <a:p/>
        </p:txBody>
      </p:sp>
      <p:sp>
        <p:nvSpPr>
          <p:cNvPr id="10" name="object 10"/>
          <p:cNvSpPr txBox="1"/>
          <p:nvPr/>
        </p:nvSpPr>
        <p:spPr>
          <a:xfrm>
            <a:off x="5183632" y="1405318"/>
            <a:ext cx="1583690" cy="345440"/>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CPU</a:t>
            </a:r>
            <a:r>
              <a:rPr sz="2400" dirty="0">
                <a:latin typeface="宋体" panose="02010600030101010101" pitchFamily="2" charset="-122"/>
                <a:cs typeface="宋体" panose="02010600030101010101" pitchFamily="2" charset="-122"/>
              </a:rPr>
              <a:t>初始化</a:t>
            </a:r>
            <a:endParaRPr sz="2400">
              <a:latin typeface="宋体" panose="02010600030101010101" pitchFamily="2" charset="-122"/>
              <a:cs typeface="宋体" panose="02010600030101010101" pitchFamily="2" charset="-122"/>
            </a:endParaRPr>
          </a:p>
        </p:txBody>
      </p:sp>
      <p:sp>
        <p:nvSpPr>
          <p:cNvPr id="11" name="object 11"/>
          <p:cNvSpPr/>
          <p:nvPr/>
        </p:nvSpPr>
        <p:spPr>
          <a:xfrm>
            <a:off x="4467352" y="1548891"/>
            <a:ext cx="432434" cy="78105"/>
          </a:xfrm>
          <a:custGeom>
            <a:avLst/>
            <a:gdLst/>
            <a:ahLst/>
            <a:cxnLst/>
            <a:rect l="l" t="t" r="r" b="b"/>
            <a:pathLst>
              <a:path w="432435" h="78105">
                <a:moveTo>
                  <a:pt x="38862" y="0"/>
                </a:moveTo>
                <a:lnTo>
                  <a:pt x="0" y="38862"/>
                </a:lnTo>
                <a:lnTo>
                  <a:pt x="38862" y="77724"/>
                </a:lnTo>
                <a:lnTo>
                  <a:pt x="38862" y="58293"/>
                </a:lnTo>
                <a:lnTo>
                  <a:pt x="432053" y="58293"/>
                </a:lnTo>
                <a:lnTo>
                  <a:pt x="432053" y="19431"/>
                </a:lnTo>
                <a:lnTo>
                  <a:pt x="38862" y="19431"/>
                </a:lnTo>
                <a:lnTo>
                  <a:pt x="38862" y="0"/>
                </a:lnTo>
                <a:close/>
              </a:path>
            </a:pathLst>
          </a:custGeom>
          <a:solidFill>
            <a:srgbClr val="4F81BC"/>
          </a:solidFill>
        </p:spPr>
        <p:txBody>
          <a:bodyPr wrap="square" lIns="0" tIns="0" rIns="0" bIns="0" rtlCol="0"/>
          <a:lstStyle/>
          <a:p/>
        </p:txBody>
      </p:sp>
      <p:sp>
        <p:nvSpPr>
          <p:cNvPr id="12" name="object 12"/>
          <p:cNvSpPr/>
          <p:nvPr/>
        </p:nvSpPr>
        <p:spPr>
          <a:xfrm>
            <a:off x="4467352" y="1548891"/>
            <a:ext cx="432434" cy="78105"/>
          </a:xfrm>
          <a:custGeom>
            <a:avLst/>
            <a:gdLst/>
            <a:ahLst/>
            <a:cxnLst/>
            <a:rect l="l" t="t" r="r" b="b"/>
            <a:pathLst>
              <a:path w="432435" h="78105">
                <a:moveTo>
                  <a:pt x="432053" y="58293"/>
                </a:moveTo>
                <a:lnTo>
                  <a:pt x="38862" y="58293"/>
                </a:lnTo>
                <a:lnTo>
                  <a:pt x="38862" y="77724"/>
                </a:lnTo>
                <a:lnTo>
                  <a:pt x="0" y="38862"/>
                </a:lnTo>
                <a:lnTo>
                  <a:pt x="38862" y="0"/>
                </a:lnTo>
                <a:lnTo>
                  <a:pt x="38862" y="19431"/>
                </a:lnTo>
                <a:lnTo>
                  <a:pt x="432053" y="19431"/>
                </a:lnTo>
                <a:lnTo>
                  <a:pt x="432053" y="58293"/>
                </a:lnTo>
                <a:close/>
              </a:path>
            </a:pathLst>
          </a:custGeom>
          <a:ln w="25400">
            <a:solidFill>
              <a:srgbClr val="385D89"/>
            </a:solidFill>
          </a:ln>
        </p:spPr>
        <p:txBody>
          <a:bodyPr wrap="square" lIns="0" tIns="0" rIns="0" bIns="0" rtlCol="0"/>
          <a:lstStyle/>
          <a:p/>
        </p:txBody>
      </p:sp>
      <p:sp>
        <p:nvSpPr>
          <p:cNvPr id="13" name="object 13"/>
          <p:cNvSpPr txBox="1"/>
          <p:nvPr/>
        </p:nvSpPr>
        <p:spPr>
          <a:xfrm>
            <a:off x="2030857" y="1977517"/>
            <a:ext cx="5061585" cy="3500754"/>
          </a:xfrm>
          <a:prstGeom prst="rect">
            <a:avLst/>
          </a:prstGeom>
          <a:ln w="25400">
            <a:solidFill>
              <a:srgbClr val="385D89"/>
            </a:solidFill>
          </a:ln>
        </p:spPr>
        <p:txBody>
          <a:bodyPr vert="horz" wrap="square" lIns="0" tIns="0" rIns="0" bIns="0" rtlCol="0">
            <a:spAutoFit/>
          </a:bodyPr>
          <a:lstStyle/>
          <a:p>
            <a:pPr marL="2985135" marR="72390" indent="10160">
              <a:lnSpc>
                <a:spcPct val="100000"/>
              </a:lnSpc>
            </a:pPr>
            <a:r>
              <a:rPr sz="2000" spc="-20" dirty="0">
                <a:solidFill>
                  <a:srgbClr val="006FC0"/>
                </a:solidFill>
                <a:latin typeface="Calibri" panose="020F0502020204030204"/>
                <a:cs typeface="Calibri" panose="020F0502020204030204"/>
              </a:rPr>
              <a:t>CPU</a:t>
            </a:r>
            <a:r>
              <a:rPr sz="2000" spc="-5" dirty="0">
                <a:solidFill>
                  <a:srgbClr val="006FC0"/>
                </a:solidFill>
                <a:latin typeface="Calibri" panose="020F0502020204030204"/>
                <a:cs typeface="Calibri" panose="020F0502020204030204"/>
              </a:rPr>
              <a:t>/</a:t>
            </a:r>
            <a:r>
              <a:rPr sz="2000" spc="-15" dirty="0">
                <a:solidFill>
                  <a:srgbClr val="006FC0"/>
                </a:solidFill>
                <a:latin typeface="Calibri" panose="020F0502020204030204"/>
                <a:cs typeface="Calibri" panose="020F0502020204030204"/>
              </a:rPr>
              <a:t>MI</a:t>
            </a:r>
            <a:r>
              <a:rPr sz="2000" spc="-10" dirty="0">
                <a:solidFill>
                  <a:srgbClr val="006FC0"/>
                </a:solidFill>
                <a:latin typeface="Calibri" panose="020F0502020204030204"/>
                <a:cs typeface="Calibri" panose="020F0502020204030204"/>
              </a:rPr>
              <a:t>C</a:t>
            </a:r>
            <a:r>
              <a:rPr sz="2000" spc="-20" dirty="0">
                <a:solidFill>
                  <a:srgbClr val="006FC0"/>
                </a:solidFill>
                <a:latin typeface="宋体" panose="02010600030101010101" pitchFamily="2" charset="-122"/>
                <a:cs typeface="宋体" panose="02010600030101010101" pitchFamily="2" charset="-122"/>
              </a:rPr>
              <a:t>内核共享 一份</a:t>
            </a:r>
            <a:r>
              <a:rPr sz="2000" spc="-20" dirty="0">
                <a:solidFill>
                  <a:srgbClr val="006FC0"/>
                </a:solidFill>
                <a:latin typeface="Calibri" panose="020F0502020204030204"/>
                <a:cs typeface="Calibri" panose="020F0502020204030204"/>
              </a:rPr>
              <a:t>OpenM</a:t>
            </a:r>
            <a:r>
              <a:rPr sz="2000" spc="-15" dirty="0">
                <a:solidFill>
                  <a:srgbClr val="006FC0"/>
                </a:solidFill>
                <a:latin typeface="Calibri" panose="020F0502020204030204"/>
                <a:cs typeface="Calibri" panose="020F0502020204030204"/>
              </a:rPr>
              <a:t>P</a:t>
            </a:r>
            <a:r>
              <a:rPr sz="2000" spc="-20" dirty="0">
                <a:solidFill>
                  <a:srgbClr val="006FC0"/>
                </a:solidFill>
                <a:latin typeface="宋体" panose="02010600030101010101" pitchFamily="2" charset="-122"/>
                <a:cs typeface="宋体" panose="02010600030101010101" pitchFamily="2" charset="-122"/>
              </a:rPr>
              <a:t>代码</a:t>
            </a:r>
            <a:endParaRPr sz="2000">
              <a:latin typeface="宋体" panose="02010600030101010101" pitchFamily="2" charset="-122"/>
              <a:cs typeface="宋体" panose="02010600030101010101" pitchFamily="2" charset="-122"/>
            </a:endParaRPr>
          </a:p>
        </p:txBody>
      </p:sp>
      <p:sp>
        <p:nvSpPr>
          <p:cNvPr id="14" name="object 14"/>
          <p:cNvSpPr txBox="1"/>
          <p:nvPr/>
        </p:nvSpPr>
        <p:spPr>
          <a:xfrm>
            <a:off x="5165090" y="5834824"/>
            <a:ext cx="1278890" cy="345440"/>
          </a:xfrm>
          <a:prstGeom prst="rect">
            <a:avLst/>
          </a:prstGeom>
        </p:spPr>
        <p:txBody>
          <a:bodyPr vert="horz" wrap="square" lIns="0" tIns="0" rIns="0" bIns="0" rtlCol="0">
            <a:spAutoFit/>
          </a:bodyPr>
          <a:lstStyle/>
          <a:p>
            <a:pPr marL="12700">
              <a:lnSpc>
                <a:spcPct val="100000"/>
              </a:lnSpc>
            </a:pPr>
            <a:r>
              <a:rPr sz="2400" dirty="0">
                <a:latin typeface="Arial" panose="020B0604020202020204"/>
                <a:cs typeface="Arial" panose="020B0604020202020204"/>
              </a:rPr>
              <a:t>CPU</a:t>
            </a:r>
            <a:r>
              <a:rPr sz="2400" dirty="0">
                <a:latin typeface="宋体" panose="02010600030101010101" pitchFamily="2" charset="-122"/>
                <a:cs typeface="宋体" panose="02010600030101010101" pitchFamily="2" charset="-122"/>
              </a:rPr>
              <a:t>输出</a:t>
            </a:r>
            <a:endParaRPr sz="2400">
              <a:latin typeface="宋体" panose="02010600030101010101" pitchFamily="2" charset="-122"/>
              <a:cs typeface="宋体" panose="02010600030101010101" pitchFamily="2" charset="-122"/>
            </a:endParaRPr>
          </a:p>
        </p:txBody>
      </p:sp>
      <p:sp>
        <p:nvSpPr>
          <p:cNvPr id="15" name="object 15"/>
          <p:cNvSpPr/>
          <p:nvPr/>
        </p:nvSpPr>
        <p:spPr>
          <a:xfrm>
            <a:off x="4467352" y="5906592"/>
            <a:ext cx="432434" cy="78105"/>
          </a:xfrm>
          <a:custGeom>
            <a:avLst/>
            <a:gdLst/>
            <a:ahLst/>
            <a:cxnLst/>
            <a:rect l="l" t="t" r="r" b="b"/>
            <a:pathLst>
              <a:path w="432435" h="78104">
                <a:moveTo>
                  <a:pt x="38862" y="0"/>
                </a:moveTo>
                <a:lnTo>
                  <a:pt x="0" y="38861"/>
                </a:lnTo>
                <a:lnTo>
                  <a:pt x="38862" y="77723"/>
                </a:lnTo>
                <a:lnTo>
                  <a:pt x="38862" y="58292"/>
                </a:lnTo>
                <a:lnTo>
                  <a:pt x="432053" y="58292"/>
                </a:lnTo>
                <a:lnTo>
                  <a:pt x="432053" y="19430"/>
                </a:lnTo>
                <a:lnTo>
                  <a:pt x="38862" y="19430"/>
                </a:lnTo>
                <a:lnTo>
                  <a:pt x="38862" y="0"/>
                </a:lnTo>
                <a:close/>
              </a:path>
            </a:pathLst>
          </a:custGeom>
          <a:solidFill>
            <a:srgbClr val="4F81BC"/>
          </a:solidFill>
        </p:spPr>
        <p:txBody>
          <a:bodyPr wrap="square" lIns="0" tIns="0" rIns="0" bIns="0" rtlCol="0"/>
          <a:lstStyle/>
          <a:p/>
        </p:txBody>
      </p:sp>
      <p:sp>
        <p:nvSpPr>
          <p:cNvPr id="16" name="object 16"/>
          <p:cNvSpPr/>
          <p:nvPr/>
        </p:nvSpPr>
        <p:spPr>
          <a:xfrm>
            <a:off x="4467352" y="5906592"/>
            <a:ext cx="432434" cy="78105"/>
          </a:xfrm>
          <a:custGeom>
            <a:avLst/>
            <a:gdLst/>
            <a:ahLst/>
            <a:cxnLst/>
            <a:rect l="l" t="t" r="r" b="b"/>
            <a:pathLst>
              <a:path w="432435" h="78104">
                <a:moveTo>
                  <a:pt x="432053" y="58292"/>
                </a:moveTo>
                <a:lnTo>
                  <a:pt x="38862" y="58292"/>
                </a:lnTo>
                <a:lnTo>
                  <a:pt x="38862" y="77723"/>
                </a:lnTo>
                <a:lnTo>
                  <a:pt x="0" y="38861"/>
                </a:lnTo>
                <a:lnTo>
                  <a:pt x="38862" y="0"/>
                </a:lnTo>
                <a:lnTo>
                  <a:pt x="38862" y="19430"/>
                </a:lnTo>
                <a:lnTo>
                  <a:pt x="432053" y="19430"/>
                </a:lnTo>
                <a:lnTo>
                  <a:pt x="432053" y="58292"/>
                </a:lnTo>
                <a:close/>
              </a:path>
            </a:pathLst>
          </a:custGeom>
          <a:ln w="25400">
            <a:solidFill>
              <a:srgbClr val="385D89"/>
            </a:solidFill>
          </a:ln>
        </p:spPr>
        <p:txBody>
          <a:bodyPr wrap="square" lIns="0" tIns="0" rIns="0" bIns="0" rtlCol="0"/>
          <a:lstStyle/>
          <a:p/>
        </p:txBody>
      </p:sp>
      <p:sp>
        <p:nvSpPr>
          <p:cNvPr id="17" name="object 17"/>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8" name="object 18"/>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352120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97301"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工具</a:t>
            </a:r>
            <a:r>
              <a:rPr sz="4400" spc="-30" dirty="0">
                <a:latin typeface="宋体" panose="02010600030101010101" pitchFamily="2" charset="-122"/>
                <a:cs typeface="宋体" panose="02010600030101010101" pitchFamily="2" charset="-122"/>
              </a:rPr>
              <a:t>链</a:t>
            </a:r>
            <a:r>
              <a:rPr sz="4400" spc="-45" dirty="0">
                <a:latin typeface="宋体" panose="02010600030101010101" pitchFamily="2" charset="-122"/>
                <a:cs typeface="宋体" panose="02010600030101010101" pitchFamily="2" charset="-122"/>
              </a:rPr>
              <a:t>丰富</a:t>
            </a:r>
            <a:endParaRPr sz="4400">
              <a:latin typeface="宋体" panose="02010600030101010101" pitchFamily="2" charset="-122"/>
              <a:cs typeface="宋体" panose="02010600030101010101" pitchFamily="2" charset="-122"/>
            </a:endParaRPr>
          </a:p>
        </p:txBody>
      </p:sp>
      <p:sp>
        <p:nvSpPr>
          <p:cNvPr id="7" name="object 7"/>
          <p:cNvSpPr txBox="1"/>
          <p:nvPr/>
        </p:nvSpPr>
        <p:spPr>
          <a:xfrm>
            <a:off x="293115" y="1212465"/>
            <a:ext cx="4373245" cy="3001645"/>
          </a:xfrm>
          <a:prstGeom prst="rect">
            <a:avLst/>
          </a:prstGeom>
        </p:spPr>
        <p:txBody>
          <a:bodyPr vert="horz" wrap="square" lIns="0" tIns="0" rIns="0" bIns="0" rtlCol="0">
            <a:spAutoFit/>
          </a:bodyPr>
          <a:lstStyle/>
          <a:p>
            <a:pPr marL="12700">
              <a:lnSpc>
                <a:spcPct val="100000"/>
              </a:lnSpc>
              <a:tabLst>
                <a:tab pos="354965"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支持传统</a:t>
            </a:r>
            <a:r>
              <a:rPr sz="2000" spc="-15" dirty="0">
                <a:latin typeface="Calibri" panose="020F0502020204030204"/>
                <a:cs typeface="Calibri" panose="020F0502020204030204"/>
              </a:rPr>
              <a:t>HP</a:t>
            </a:r>
            <a:r>
              <a:rPr sz="2000" spc="-2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开发语言</a:t>
            </a:r>
            <a:r>
              <a:rPr sz="2000" spc="-10" dirty="0">
                <a:latin typeface="Calibri" panose="020F0502020204030204"/>
                <a:cs typeface="Calibri" panose="020F0502020204030204"/>
              </a:rPr>
              <a:t>:C/C</a:t>
            </a:r>
            <a:r>
              <a:rPr sz="2000" dirty="0">
                <a:latin typeface="Calibri" panose="020F0502020204030204"/>
                <a:cs typeface="Calibri" panose="020F0502020204030204"/>
              </a:rPr>
              <a:t>+</a:t>
            </a:r>
            <a:r>
              <a:rPr sz="2000" spc="-10" dirty="0">
                <a:latin typeface="Calibri" panose="020F0502020204030204"/>
                <a:cs typeface="Calibri" panose="020F0502020204030204"/>
              </a:rPr>
              <a:t>+</a:t>
            </a:r>
            <a:r>
              <a:rPr sz="2000" spc="-5" dirty="0">
                <a:latin typeface="Calibri" panose="020F0502020204030204"/>
                <a:cs typeface="Calibri" panose="020F0502020204030204"/>
              </a:rPr>
              <a:t>/</a:t>
            </a:r>
            <a:r>
              <a:rPr sz="2000" spc="-35" dirty="0">
                <a:latin typeface="Calibri" panose="020F0502020204030204"/>
                <a:cs typeface="Calibri" panose="020F0502020204030204"/>
              </a:rPr>
              <a:t>F</a:t>
            </a:r>
            <a:r>
              <a:rPr sz="2000" spc="-20" dirty="0">
                <a:latin typeface="Calibri" panose="020F0502020204030204"/>
                <a:cs typeface="Calibri" panose="020F0502020204030204"/>
              </a:rPr>
              <a:t>o</a:t>
            </a:r>
            <a:r>
              <a:rPr sz="2000" spc="-5" dirty="0">
                <a:latin typeface="Calibri" panose="020F0502020204030204"/>
                <a:cs typeface="Calibri" panose="020F0502020204030204"/>
              </a:rPr>
              <a:t>r</a:t>
            </a:r>
            <a:r>
              <a:rPr sz="2000" spc="-10" dirty="0">
                <a:latin typeface="Calibri" panose="020F0502020204030204"/>
                <a:cs typeface="Calibri" panose="020F0502020204030204"/>
              </a:rPr>
              <a:t>t</a:t>
            </a:r>
            <a:r>
              <a:rPr sz="2000" spc="-45" dirty="0">
                <a:latin typeface="Calibri" panose="020F0502020204030204"/>
                <a:cs typeface="Calibri" panose="020F0502020204030204"/>
              </a:rPr>
              <a:t>r</a:t>
            </a:r>
            <a:r>
              <a:rPr sz="2000" spc="-10" dirty="0">
                <a:latin typeface="Calibri" panose="020F0502020204030204"/>
                <a:cs typeface="Calibri" panose="020F0502020204030204"/>
              </a:rPr>
              <a:t>an</a:t>
            </a:r>
            <a:endParaRPr sz="2000">
              <a:latin typeface="Calibri" panose="020F0502020204030204"/>
              <a:cs typeface="Calibri" panose="020F0502020204030204"/>
            </a:endParaRPr>
          </a:p>
          <a:p>
            <a:pPr marL="355600" indent="-342900">
              <a:lnSpc>
                <a:spcPct val="100000"/>
              </a:lnSpc>
              <a:buFont typeface="Arial" panose="020B0604020202020204"/>
              <a:buChar char="•"/>
              <a:tabLst>
                <a:tab pos="355600" algn="l"/>
              </a:tabLst>
            </a:pPr>
            <a:r>
              <a:rPr sz="2000" spc="-5" dirty="0">
                <a:latin typeface="Calibri" panose="020F0502020204030204"/>
                <a:cs typeface="Calibri" panose="020F0502020204030204"/>
              </a:rPr>
              <a:t>I</a:t>
            </a:r>
            <a:r>
              <a:rPr sz="2000" spc="-35" dirty="0">
                <a:latin typeface="Calibri" panose="020F0502020204030204"/>
                <a:cs typeface="Calibri" panose="020F0502020204030204"/>
              </a:rPr>
              <a:t>nt</a:t>
            </a:r>
            <a:r>
              <a:rPr sz="2000" spc="-10" dirty="0">
                <a:latin typeface="Calibri" panose="020F0502020204030204"/>
                <a:cs typeface="Calibri" panose="020F0502020204030204"/>
              </a:rPr>
              <a:t>el</a:t>
            </a:r>
            <a:r>
              <a:rPr sz="2000" spc="-20" dirty="0">
                <a:latin typeface="宋体" panose="02010600030101010101" pitchFamily="2" charset="-122"/>
                <a:cs typeface="宋体" panose="02010600030101010101" pitchFamily="2" charset="-122"/>
              </a:rPr>
              <a:t>工具链、库支持</a:t>
            </a:r>
            <a:r>
              <a:rPr sz="2000" spc="-15" dirty="0">
                <a:latin typeface="Calibri" panose="020F0502020204030204"/>
                <a:cs typeface="Calibri" panose="020F0502020204030204"/>
              </a:rPr>
              <a:t>MIC</a:t>
            </a:r>
            <a:endParaRPr sz="2000">
              <a:latin typeface="Calibri" panose="020F0502020204030204"/>
              <a:cs typeface="Calibri" panose="020F0502020204030204"/>
            </a:endParaRPr>
          </a:p>
          <a:p>
            <a:pPr marL="755650" lvl="1" indent="-285750">
              <a:lnSpc>
                <a:spcPct val="100000"/>
              </a:lnSpc>
              <a:spcBef>
                <a:spcPts val="5"/>
              </a:spcBef>
              <a:buFont typeface="Arial" panose="020B0604020202020204"/>
              <a:buChar char="–"/>
              <a:tabLst>
                <a:tab pos="755650" algn="l"/>
              </a:tabLst>
            </a:pPr>
            <a:r>
              <a:rPr sz="1800" dirty="0">
                <a:latin typeface="宋体" panose="02010600030101010101" pitchFamily="2" charset="-122"/>
                <a:cs typeface="宋体" panose="02010600030101010101" pitchFamily="2" charset="-122"/>
              </a:rPr>
              <a:t>编译器</a:t>
            </a:r>
            <a:r>
              <a:rPr sz="1800" dirty="0">
                <a:latin typeface="Calibri" panose="020F0502020204030204"/>
                <a:cs typeface="Calibri" panose="020F0502020204030204"/>
              </a:rPr>
              <a:t>icc\icpc\i</a:t>
            </a:r>
            <a:r>
              <a:rPr sz="1800" spc="-35" dirty="0">
                <a:latin typeface="Calibri" panose="020F0502020204030204"/>
                <a:cs typeface="Calibri" panose="020F0502020204030204"/>
              </a:rPr>
              <a:t>f</a:t>
            </a:r>
            <a:r>
              <a:rPr sz="1800" spc="-15" dirty="0">
                <a:latin typeface="Calibri" panose="020F0502020204030204"/>
                <a:cs typeface="Calibri" panose="020F0502020204030204"/>
              </a:rPr>
              <a:t>or</a:t>
            </a:r>
            <a:r>
              <a:rPr sz="1800" spc="-10" dirty="0">
                <a:latin typeface="Calibri" panose="020F0502020204030204"/>
                <a:cs typeface="Calibri" panose="020F0502020204030204"/>
              </a:rPr>
              <a:t>t</a:t>
            </a:r>
            <a:r>
              <a:rPr sz="1800" dirty="0">
                <a:latin typeface="宋体" panose="02010600030101010101" pitchFamily="2" charset="-122"/>
                <a:cs typeface="宋体" panose="02010600030101010101" pitchFamily="2" charset="-122"/>
              </a:rPr>
              <a:t>支持</a:t>
            </a:r>
            <a:r>
              <a:rPr sz="1800" dirty="0">
                <a:latin typeface="Calibri" panose="020F0502020204030204"/>
                <a:cs typeface="Calibri" panose="020F0502020204030204"/>
              </a:rPr>
              <a:t>MIC</a:t>
            </a:r>
            <a:endParaRPr sz="18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1800" dirty="0">
                <a:latin typeface="宋体" panose="02010600030101010101" pitchFamily="2" charset="-122"/>
                <a:cs typeface="宋体" panose="02010600030101010101" pitchFamily="2" charset="-122"/>
              </a:rPr>
              <a:t>调试、分析工具（</a:t>
            </a:r>
            <a:r>
              <a:rPr sz="1800" dirty="0">
                <a:latin typeface="Calibri" panose="020F0502020204030204"/>
                <a:cs typeface="Calibri" panose="020F0502020204030204"/>
              </a:rPr>
              <a:t>vtune\</a:t>
            </a:r>
            <a:r>
              <a:rPr sz="1800" spc="-10" dirty="0">
                <a:latin typeface="Calibri" panose="020F0502020204030204"/>
                <a:cs typeface="Calibri" panose="020F0502020204030204"/>
              </a:rPr>
              <a:t>MPI</a:t>
            </a:r>
            <a:r>
              <a:rPr sz="1800" spc="-114" dirty="0">
                <a:latin typeface="Calibri" panose="020F0502020204030204"/>
                <a:cs typeface="Calibri" panose="020F0502020204030204"/>
              </a:rPr>
              <a:t>T</a:t>
            </a:r>
            <a:r>
              <a:rPr sz="1800" spc="-45" dirty="0">
                <a:latin typeface="Calibri" panose="020F0502020204030204"/>
                <a:cs typeface="Calibri" panose="020F0502020204030204"/>
              </a:rPr>
              <a:t>r</a:t>
            </a:r>
            <a:r>
              <a:rPr sz="1800" spc="-10" dirty="0">
                <a:latin typeface="Calibri" panose="020F0502020204030204"/>
                <a:cs typeface="Calibri" panose="020F0502020204030204"/>
              </a:rPr>
              <a:t>ace</a:t>
            </a:r>
            <a:r>
              <a:rPr sz="1800"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a:p>
            <a:pPr marL="755650" lvl="1" indent="-285750">
              <a:lnSpc>
                <a:spcPts val="2155"/>
              </a:lnSpc>
              <a:buFont typeface="Arial" panose="020B0604020202020204"/>
              <a:buChar char="–"/>
              <a:tabLst>
                <a:tab pos="755650" algn="l"/>
              </a:tabLst>
            </a:pPr>
            <a:r>
              <a:rPr sz="1800" spc="-15" dirty="0">
                <a:latin typeface="Calibri" panose="020F0502020204030204"/>
                <a:cs typeface="Calibri" panose="020F0502020204030204"/>
              </a:rPr>
              <a:t>MKL</a:t>
            </a:r>
            <a:endParaRPr sz="1800">
              <a:latin typeface="Calibri" panose="020F0502020204030204"/>
              <a:cs typeface="Calibri" panose="020F0502020204030204"/>
            </a:endParaRPr>
          </a:p>
          <a:p>
            <a:pPr marL="12700">
              <a:lnSpc>
                <a:spcPts val="2395"/>
              </a:lnSpc>
              <a:tabLst>
                <a:tab pos="354965"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支持传统编程模型</a:t>
            </a:r>
            <a:endParaRPr sz="2000">
              <a:latin typeface="宋体" panose="02010600030101010101" pitchFamily="2" charset="-122"/>
              <a:cs typeface="宋体" panose="02010600030101010101" pitchFamily="2" charset="-122"/>
            </a:endParaRPr>
          </a:p>
          <a:p>
            <a:pPr marL="755650" lvl="1" indent="-285750">
              <a:lnSpc>
                <a:spcPct val="100000"/>
              </a:lnSpc>
              <a:spcBef>
                <a:spcPts val="5"/>
              </a:spcBef>
              <a:buFont typeface="Arial" panose="020B0604020202020204"/>
              <a:buChar char="–"/>
              <a:tabLst>
                <a:tab pos="755650" algn="l"/>
              </a:tabLst>
            </a:pPr>
            <a:r>
              <a:rPr sz="1800" spc="-5" dirty="0">
                <a:latin typeface="Calibri" panose="020F0502020204030204"/>
                <a:cs typeface="Calibri" panose="020F0502020204030204"/>
              </a:rPr>
              <a:t>Ope</a:t>
            </a:r>
            <a:r>
              <a:rPr sz="1800" dirty="0">
                <a:latin typeface="Calibri" panose="020F0502020204030204"/>
                <a:cs typeface="Calibri" panose="020F0502020204030204"/>
              </a:rPr>
              <a:t>n</a:t>
            </a:r>
            <a:r>
              <a:rPr sz="1800" spc="-20" dirty="0">
                <a:latin typeface="Calibri" panose="020F0502020204030204"/>
                <a:cs typeface="Calibri" panose="020F0502020204030204"/>
              </a:rPr>
              <a:t>M</a:t>
            </a:r>
            <a:r>
              <a:rPr sz="1800" spc="-105" dirty="0">
                <a:latin typeface="Calibri" panose="020F0502020204030204"/>
                <a:cs typeface="Calibri" panose="020F0502020204030204"/>
              </a:rPr>
              <a:t>P</a:t>
            </a:r>
            <a:r>
              <a:rPr sz="1800" dirty="0">
                <a:latin typeface="Calibri" panose="020F0502020204030204"/>
                <a:cs typeface="Calibri" panose="020F0502020204030204"/>
              </a:rPr>
              <a:t>/</a:t>
            </a:r>
            <a:r>
              <a:rPr sz="1800" spc="-5" dirty="0">
                <a:latin typeface="Calibri" panose="020F0502020204030204"/>
                <a:cs typeface="Calibri" panose="020F0502020204030204"/>
              </a:rPr>
              <a:t>P</a:t>
            </a:r>
            <a:r>
              <a:rPr sz="1800" spc="-10" dirty="0">
                <a:latin typeface="Calibri" panose="020F0502020204030204"/>
                <a:cs typeface="Calibri" panose="020F0502020204030204"/>
              </a:rPr>
              <a:t>th</a:t>
            </a:r>
            <a:r>
              <a:rPr sz="1800" spc="-35" dirty="0">
                <a:latin typeface="Calibri" panose="020F0502020204030204"/>
                <a:cs typeface="Calibri" panose="020F0502020204030204"/>
              </a:rPr>
              <a:t>r</a:t>
            </a:r>
            <a:r>
              <a:rPr sz="1800" spc="-10" dirty="0">
                <a:latin typeface="Calibri" panose="020F0502020204030204"/>
                <a:cs typeface="Calibri" panose="020F0502020204030204"/>
              </a:rPr>
              <a:t>ead</a:t>
            </a:r>
            <a:r>
              <a:rPr sz="1800" dirty="0">
                <a:latin typeface="Calibri" panose="020F0502020204030204"/>
                <a:cs typeface="Calibri" panose="020F0502020204030204"/>
              </a:rPr>
              <a:t>/</a:t>
            </a:r>
            <a:r>
              <a:rPr sz="1800" spc="-5" dirty="0">
                <a:latin typeface="Calibri" panose="020F0502020204030204"/>
                <a:cs typeface="Calibri" panose="020F0502020204030204"/>
              </a:rPr>
              <a:t>Ope</a:t>
            </a:r>
            <a:r>
              <a:rPr sz="1800" dirty="0">
                <a:latin typeface="Calibri" panose="020F0502020204030204"/>
                <a:cs typeface="Calibri" panose="020F0502020204030204"/>
              </a:rPr>
              <a:t>n</a:t>
            </a:r>
            <a:r>
              <a:rPr sz="1800" spc="-5" dirty="0">
                <a:latin typeface="Calibri" panose="020F0502020204030204"/>
                <a:cs typeface="Calibri" panose="020F0502020204030204"/>
              </a:rPr>
              <a:t>C</a:t>
            </a:r>
            <a:r>
              <a:rPr sz="1800" dirty="0">
                <a:latin typeface="Calibri" panose="020F0502020204030204"/>
                <a:cs typeface="Calibri" panose="020F0502020204030204"/>
              </a:rPr>
              <a:t>L/Cilk</a:t>
            </a:r>
            <a:endParaRPr sz="18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1800" spc="-10" dirty="0">
                <a:latin typeface="Calibri" panose="020F0502020204030204"/>
                <a:cs typeface="Calibri" panose="020F0502020204030204"/>
              </a:rPr>
              <a:t>MPI</a:t>
            </a:r>
            <a:endParaRPr sz="1800">
              <a:latin typeface="Calibri" panose="020F0502020204030204"/>
              <a:cs typeface="Calibri" panose="020F0502020204030204"/>
            </a:endParaRPr>
          </a:p>
          <a:p>
            <a:pPr marL="1155700" lvl="2" indent="-228600">
              <a:lnSpc>
                <a:spcPct val="100000"/>
              </a:lnSpc>
              <a:spcBef>
                <a:spcPts val="10"/>
              </a:spcBef>
              <a:buFont typeface="Arial" panose="020B0604020202020204"/>
              <a:buChar char="•"/>
              <a:tabLst>
                <a:tab pos="1155700" algn="l"/>
              </a:tabLst>
            </a:pPr>
            <a:r>
              <a:rPr sz="1500" spc="-5" dirty="0">
                <a:latin typeface="Calibri" panose="020F0502020204030204"/>
                <a:cs typeface="Calibri" panose="020F0502020204030204"/>
              </a:rPr>
              <a:t>O</a:t>
            </a:r>
            <a:r>
              <a:rPr sz="1500" spc="-15" dirty="0">
                <a:latin typeface="Calibri" panose="020F0502020204030204"/>
                <a:cs typeface="Calibri" panose="020F0502020204030204"/>
              </a:rPr>
              <a:t>f</a:t>
            </a:r>
            <a:r>
              <a:rPr sz="1500" spc="-5" dirty="0">
                <a:latin typeface="Calibri" panose="020F0502020204030204"/>
                <a:cs typeface="Calibri" panose="020F0502020204030204"/>
              </a:rPr>
              <a:t>floa</a:t>
            </a:r>
            <a:r>
              <a:rPr sz="1500" dirty="0">
                <a:latin typeface="Calibri" panose="020F0502020204030204"/>
                <a:cs typeface="Calibri" panose="020F0502020204030204"/>
              </a:rPr>
              <a:t>d</a:t>
            </a:r>
            <a:r>
              <a:rPr sz="1500" dirty="0">
                <a:latin typeface="宋体" panose="02010600030101010101" pitchFamily="2" charset="-122"/>
                <a:cs typeface="宋体" panose="02010600030101010101" pitchFamily="2" charset="-122"/>
              </a:rPr>
              <a:t>模</a:t>
            </a:r>
            <a:r>
              <a:rPr lang="zh-CN" sz="1500" dirty="0">
                <a:latin typeface="宋体" panose="02010600030101010101" pitchFamily="2" charset="-122"/>
                <a:cs typeface="宋体" panose="02010600030101010101" pitchFamily="2" charset="-122"/>
              </a:rPr>
              <a:t>式</a:t>
            </a:r>
            <a:endParaRPr lang="zh-CN" sz="1500" dirty="0">
              <a:latin typeface="宋体" panose="02010600030101010101" pitchFamily="2" charset="-122"/>
              <a:cs typeface="宋体" panose="02010600030101010101" pitchFamily="2" charset="-122"/>
            </a:endParaRPr>
          </a:p>
          <a:p>
            <a:pPr marL="1155700" lvl="2" indent="-228600">
              <a:lnSpc>
                <a:spcPct val="100000"/>
              </a:lnSpc>
              <a:buFont typeface="Arial" panose="020B0604020202020204"/>
              <a:buChar char="•"/>
              <a:tabLst>
                <a:tab pos="1155700" algn="l"/>
              </a:tabLst>
            </a:pPr>
            <a:r>
              <a:rPr sz="1500" spc="-10" dirty="0">
                <a:latin typeface="Calibri" panose="020F0502020204030204"/>
                <a:cs typeface="Calibri" panose="020F0502020204030204"/>
              </a:rPr>
              <a:t>N</a:t>
            </a:r>
            <a:r>
              <a:rPr sz="1500" spc="-25" dirty="0">
                <a:latin typeface="Calibri" panose="020F0502020204030204"/>
                <a:cs typeface="Calibri" panose="020F0502020204030204"/>
              </a:rPr>
              <a:t>a</a:t>
            </a:r>
            <a:r>
              <a:rPr sz="1500" dirty="0">
                <a:latin typeface="Calibri" panose="020F0502020204030204"/>
                <a:cs typeface="Calibri" panose="020F0502020204030204"/>
              </a:rPr>
              <a:t>ti</a:t>
            </a:r>
            <a:r>
              <a:rPr sz="1500" spc="-15" dirty="0">
                <a:latin typeface="Calibri" panose="020F0502020204030204"/>
                <a:cs typeface="Calibri" panose="020F0502020204030204"/>
              </a:rPr>
              <a:t>ve</a:t>
            </a:r>
            <a:r>
              <a:rPr sz="1500" dirty="0">
                <a:latin typeface="宋体" panose="02010600030101010101" pitchFamily="2" charset="-122"/>
                <a:cs typeface="宋体" panose="02010600030101010101" pitchFamily="2" charset="-122"/>
              </a:rPr>
              <a:t>模</a:t>
            </a:r>
            <a:r>
              <a:rPr lang="zh-CN" sz="1500" dirty="0">
                <a:latin typeface="宋体" panose="02010600030101010101" pitchFamily="2" charset="-122"/>
                <a:cs typeface="宋体" panose="02010600030101010101" pitchFamily="2" charset="-122"/>
              </a:rPr>
              <a:t>式</a:t>
            </a:r>
            <a:endParaRPr lang="zh-CN" sz="1500" dirty="0">
              <a:latin typeface="宋体" panose="02010600030101010101" pitchFamily="2" charset="-122"/>
              <a:cs typeface="宋体" panose="02010600030101010101" pitchFamily="2" charset="-122"/>
            </a:endParaRPr>
          </a:p>
          <a:p>
            <a:pPr marL="1155700" lvl="2" indent="-228600">
              <a:lnSpc>
                <a:spcPct val="100000"/>
              </a:lnSpc>
              <a:buFont typeface="Arial" panose="020B0604020202020204"/>
              <a:buChar char="•"/>
              <a:tabLst>
                <a:tab pos="1155700" algn="l"/>
              </a:tabLst>
            </a:pPr>
            <a:r>
              <a:rPr sz="1500" spc="-20" dirty="0">
                <a:latin typeface="Calibri" panose="020F0502020204030204"/>
                <a:cs typeface="Calibri" panose="020F0502020204030204"/>
              </a:rPr>
              <a:t>S</a:t>
            </a:r>
            <a:r>
              <a:rPr sz="1500" spc="-15" dirty="0">
                <a:latin typeface="Calibri" panose="020F0502020204030204"/>
                <a:cs typeface="Calibri" panose="020F0502020204030204"/>
              </a:rPr>
              <a:t>ymm</a:t>
            </a:r>
            <a:r>
              <a:rPr sz="1500" spc="-20" dirty="0">
                <a:latin typeface="Calibri" panose="020F0502020204030204"/>
                <a:cs typeface="Calibri" panose="020F0502020204030204"/>
              </a:rPr>
              <a:t>e</a:t>
            </a:r>
            <a:r>
              <a:rPr sz="1500" spc="-5" dirty="0">
                <a:latin typeface="Calibri" panose="020F0502020204030204"/>
                <a:cs typeface="Calibri" panose="020F0502020204030204"/>
              </a:rPr>
              <a:t>tric</a:t>
            </a:r>
            <a:r>
              <a:rPr sz="1500" dirty="0">
                <a:latin typeface="宋体" panose="02010600030101010101" pitchFamily="2" charset="-122"/>
                <a:cs typeface="宋体" panose="02010600030101010101" pitchFamily="2" charset="-122"/>
              </a:rPr>
              <a:t>模式</a:t>
            </a:r>
            <a:endParaRPr sz="1500">
              <a:latin typeface="宋体" panose="02010600030101010101" pitchFamily="2" charset="-122"/>
              <a:cs typeface="宋体" panose="02010600030101010101" pitchFamily="2" charset="-122"/>
            </a:endParaRPr>
          </a:p>
        </p:txBody>
      </p:sp>
      <p:sp>
        <p:nvSpPr>
          <p:cNvPr id="8" name="object 8"/>
          <p:cNvSpPr/>
          <p:nvPr/>
        </p:nvSpPr>
        <p:spPr>
          <a:xfrm>
            <a:off x="285724" y="4286250"/>
            <a:ext cx="2724150" cy="2305050"/>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3429000" y="4255985"/>
            <a:ext cx="2643251" cy="2387727"/>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6572250" y="4286275"/>
            <a:ext cx="2372105" cy="2286000"/>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464210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918203"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计算</a:t>
            </a:r>
            <a:r>
              <a:rPr sz="4400" spc="-30" dirty="0">
                <a:latin typeface="宋体" panose="02010600030101010101" pitchFamily="2" charset="-122"/>
                <a:cs typeface="宋体" panose="02010600030101010101" pitchFamily="2" charset="-122"/>
              </a:rPr>
              <a:t>规</a:t>
            </a:r>
            <a:r>
              <a:rPr sz="4400" spc="-45" dirty="0">
                <a:latin typeface="宋体" panose="02010600030101010101" pitchFamily="2" charset="-122"/>
                <a:cs typeface="宋体" panose="02010600030101010101" pitchFamily="2" charset="-122"/>
              </a:rPr>
              <a:t>模</a:t>
            </a:r>
            <a:r>
              <a:rPr sz="4400" spc="-30" dirty="0">
                <a:latin typeface="宋体" panose="02010600030101010101" pitchFamily="2" charset="-122"/>
                <a:cs typeface="宋体" panose="02010600030101010101" pitchFamily="2" charset="-122"/>
              </a:rPr>
              <a:t>易</a:t>
            </a:r>
            <a:r>
              <a:rPr sz="4400" spc="-35" dirty="0">
                <a:latin typeface="宋体" panose="02010600030101010101" pitchFamily="2" charset="-122"/>
                <a:cs typeface="宋体" panose="02010600030101010101" pitchFamily="2" charset="-122"/>
              </a:rPr>
              <a:t>扩</a:t>
            </a:r>
            <a:r>
              <a:rPr sz="4400" spc="-45" dirty="0">
                <a:latin typeface="宋体" panose="02010600030101010101" pitchFamily="2" charset="-122"/>
                <a:cs typeface="宋体" panose="02010600030101010101" pitchFamily="2" charset="-122"/>
              </a:rPr>
              <a:t>展</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208488"/>
            <a:ext cx="4817110" cy="2499360"/>
          </a:xfrm>
          <a:prstGeom prst="rect">
            <a:avLst/>
          </a:prstGeom>
        </p:spPr>
        <p:txBody>
          <a:bodyPr vert="horz" wrap="square" lIns="0" tIns="0" rIns="0" bIns="0" rtlCol="0">
            <a:spAutoFit/>
          </a:bodyPr>
          <a:lstStyle/>
          <a:p>
            <a:pPr marL="12700">
              <a:lnSpc>
                <a:spcPct val="100000"/>
              </a:lnSpc>
              <a:tabLst>
                <a:tab pos="354965"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一份代码、到处运行</a:t>
            </a:r>
            <a:endParaRPr sz="2200">
              <a:latin typeface="宋体" panose="02010600030101010101" pitchFamily="2" charset="-122"/>
              <a:cs typeface="宋体" panose="02010600030101010101" pitchFamily="2" charset="-122"/>
            </a:endParaRPr>
          </a:p>
          <a:p>
            <a:pPr marL="755650" indent="-285750">
              <a:lnSpc>
                <a:spcPct val="100000"/>
              </a:lnSpc>
              <a:spcBef>
                <a:spcPts val="5"/>
              </a:spcBef>
              <a:buFont typeface="Arial" panose="020B0604020202020204"/>
              <a:buChar char="–"/>
              <a:tabLst>
                <a:tab pos="755650" algn="l"/>
              </a:tabLst>
            </a:pPr>
            <a:r>
              <a:rPr sz="2000" spc="-20" dirty="0">
                <a:latin typeface="Calibri" panose="020F0502020204030204"/>
                <a:cs typeface="Calibri" panose="020F0502020204030204"/>
              </a:rPr>
              <a:t>CP</a:t>
            </a:r>
            <a:r>
              <a:rPr sz="2000" spc="-10" dirty="0">
                <a:latin typeface="Calibri" panose="020F0502020204030204"/>
                <a:cs typeface="Calibri" panose="020F0502020204030204"/>
              </a:rPr>
              <a:t>U</a:t>
            </a:r>
            <a:r>
              <a:rPr sz="2000" spc="-20" dirty="0">
                <a:latin typeface="宋体" panose="02010600030101010101" pitchFamily="2" charset="-122"/>
                <a:cs typeface="宋体" panose="02010600030101010101" pitchFamily="2" charset="-122"/>
              </a:rPr>
              <a:t>扩展到</a:t>
            </a:r>
            <a:r>
              <a:rPr sz="2000" spc="-15" dirty="0">
                <a:latin typeface="Calibri" panose="020F0502020204030204"/>
                <a:cs typeface="Calibri" panose="020F0502020204030204"/>
              </a:rPr>
              <a:t>MIC</a:t>
            </a:r>
            <a:endParaRPr sz="2000">
              <a:latin typeface="Calibri" panose="020F0502020204030204"/>
              <a:cs typeface="Calibri" panose="020F0502020204030204"/>
            </a:endParaRPr>
          </a:p>
          <a:p>
            <a:pPr marL="755650" indent="-285750">
              <a:lnSpc>
                <a:spcPct val="100000"/>
              </a:lnSpc>
              <a:buFont typeface="Arial" panose="020B0604020202020204"/>
              <a:buChar char="–"/>
              <a:tabLst>
                <a:tab pos="755650" algn="l"/>
              </a:tabLst>
            </a:pP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扩展到</a:t>
            </a: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节点（</a:t>
            </a:r>
            <a:r>
              <a:rPr sz="2000" spc="-20" dirty="0">
                <a:latin typeface="Calibri" panose="020F0502020204030204"/>
                <a:cs typeface="Calibri" panose="020F0502020204030204"/>
              </a:rPr>
              <a:t>nCPUs+n</a:t>
            </a:r>
            <a:r>
              <a:rPr sz="2000" spc="-15" dirty="0">
                <a:latin typeface="Calibri" panose="020F0502020204030204"/>
                <a:cs typeface="Calibri" panose="020F0502020204030204"/>
              </a:rPr>
              <a:t>M</a:t>
            </a:r>
            <a:r>
              <a:rPr sz="2000" spc="-10" dirty="0">
                <a:latin typeface="Calibri" panose="020F0502020204030204"/>
                <a:cs typeface="Calibri" panose="020F0502020204030204"/>
              </a:rPr>
              <a:t>IC</a:t>
            </a:r>
            <a:r>
              <a:rPr sz="2000" spc="-5" dirty="0">
                <a:latin typeface="Calibri" panose="020F0502020204030204"/>
                <a:cs typeface="Calibri" panose="020F0502020204030204"/>
              </a:rPr>
              <a:t>s</a:t>
            </a:r>
            <a:r>
              <a:rPr sz="2000" spc="-2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469900">
              <a:lnSpc>
                <a:spcPts val="2395"/>
              </a:lnSpc>
              <a:tabLst>
                <a:tab pos="755015" algn="l"/>
              </a:tabLst>
            </a:pPr>
            <a:r>
              <a:rPr sz="2000" spc="-15" dirty="0">
                <a:latin typeface="Arial" panose="020B0604020202020204"/>
                <a:cs typeface="Arial" panose="020B0604020202020204"/>
              </a:rPr>
              <a:t>–	</a:t>
            </a: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节点扩展到</a:t>
            </a: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集群</a:t>
            </a:r>
            <a:endParaRPr sz="2000">
              <a:latin typeface="宋体" panose="02010600030101010101" pitchFamily="2" charset="-122"/>
              <a:cs typeface="宋体" panose="02010600030101010101" pitchFamily="2" charset="-122"/>
            </a:endParaRPr>
          </a:p>
          <a:p>
            <a:pPr marL="12700">
              <a:lnSpc>
                <a:spcPts val="2635"/>
              </a:lnSpc>
              <a:tabLst>
                <a:tab pos="354965"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可实现线程级</a:t>
            </a:r>
            <a:r>
              <a:rPr sz="2200" dirty="0">
                <a:latin typeface="Calibri" panose="020F0502020204030204"/>
                <a:cs typeface="Calibri" panose="020F0502020204030204"/>
              </a:rPr>
              <a:t>/</a:t>
            </a:r>
            <a:r>
              <a:rPr sz="2200" dirty="0">
                <a:latin typeface="宋体" panose="02010600030101010101" pitchFamily="2" charset="-122"/>
                <a:cs typeface="宋体" panose="02010600030101010101" pitchFamily="2" charset="-122"/>
              </a:rPr>
              <a:t>进程级的扩展</a:t>
            </a:r>
            <a:endParaRPr sz="2200">
              <a:latin typeface="宋体" panose="02010600030101010101" pitchFamily="2" charset="-122"/>
              <a:cs typeface="宋体" panose="02010600030101010101" pitchFamily="2" charset="-122"/>
            </a:endParaRPr>
          </a:p>
          <a:p>
            <a:pPr marL="755650" indent="-285750">
              <a:lnSpc>
                <a:spcPct val="100000"/>
              </a:lnSpc>
              <a:spcBef>
                <a:spcPts val="5"/>
              </a:spcBef>
              <a:buFont typeface="Arial" panose="020B0604020202020204"/>
              <a:buChar char="–"/>
              <a:tabLst>
                <a:tab pos="755650" algn="l"/>
              </a:tabLst>
            </a:pPr>
            <a:r>
              <a:rPr sz="2000" spc="-20" dirty="0">
                <a:latin typeface="Calibri" panose="020F0502020204030204"/>
                <a:cs typeface="Calibri" panose="020F0502020204030204"/>
              </a:rPr>
              <a:t>CP</a:t>
            </a:r>
            <a:r>
              <a:rPr sz="2000" spc="-15" dirty="0">
                <a:latin typeface="Calibri" panose="020F0502020204030204"/>
                <a:cs typeface="Calibri" panose="020F0502020204030204"/>
              </a:rPr>
              <a:t>U</a:t>
            </a:r>
            <a:r>
              <a:rPr sz="2000" spc="5" dirty="0">
                <a:latin typeface="Calibri" panose="020F0502020204030204"/>
                <a:cs typeface="Calibri" panose="020F0502020204030204"/>
              </a:rPr>
              <a:t> </a:t>
            </a:r>
            <a:r>
              <a:rPr sz="2000" spc="-20" dirty="0">
                <a:latin typeface="Calibri" panose="020F0502020204030204"/>
                <a:cs typeface="Calibri" panose="020F0502020204030204"/>
              </a:rPr>
              <a:t>Th</a:t>
            </a:r>
            <a:r>
              <a:rPr sz="2000" spc="-40" dirty="0">
                <a:latin typeface="Calibri" panose="020F0502020204030204"/>
                <a:cs typeface="Calibri" panose="020F0502020204030204"/>
              </a:rPr>
              <a:t>r</a:t>
            </a:r>
            <a:r>
              <a:rPr sz="2000" spc="-10" dirty="0">
                <a:latin typeface="Calibri" panose="020F0502020204030204"/>
                <a:cs typeface="Calibri" panose="020F0502020204030204"/>
              </a:rPr>
              <a:t>eads</a:t>
            </a:r>
            <a:r>
              <a:rPr sz="2000" spc="10" dirty="0">
                <a:latin typeface="Calibri" panose="020F0502020204030204"/>
                <a:cs typeface="Calibri" panose="020F0502020204030204"/>
              </a:rPr>
              <a:t> </a:t>
            </a:r>
            <a:r>
              <a:rPr sz="2000" spc="-10" dirty="0">
                <a:latin typeface="Calibri" panose="020F0502020204030204"/>
                <a:cs typeface="Calibri" panose="020F0502020204030204"/>
              </a:rPr>
              <a:t>+</a:t>
            </a:r>
            <a:r>
              <a:rPr sz="2000" spc="-5" dirty="0">
                <a:latin typeface="Calibri" panose="020F0502020204030204"/>
                <a:cs typeface="Calibri" panose="020F0502020204030204"/>
              </a:rPr>
              <a:t> </a:t>
            </a:r>
            <a:r>
              <a:rPr sz="2000" spc="-15" dirty="0">
                <a:latin typeface="Calibri" panose="020F0502020204030204"/>
                <a:cs typeface="Calibri" panose="020F0502020204030204"/>
              </a:rPr>
              <a:t>MIC</a:t>
            </a:r>
            <a:r>
              <a:rPr sz="2000" spc="-5" dirty="0">
                <a:latin typeface="Calibri" panose="020F0502020204030204"/>
                <a:cs typeface="Calibri" panose="020F0502020204030204"/>
              </a:rPr>
              <a:t> </a:t>
            </a:r>
            <a:r>
              <a:rPr sz="2000" spc="-20" dirty="0">
                <a:latin typeface="Calibri" panose="020F0502020204030204"/>
                <a:cs typeface="Calibri" panose="020F0502020204030204"/>
              </a:rPr>
              <a:t>Th</a:t>
            </a:r>
            <a:r>
              <a:rPr sz="2000" spc="-40" dirty="0">
                <a:latin typeface="Calibri" panose="020F0502020204030204"/>
                <a:cs typeface="Calibri" panose="020F0502020204030204"/>
              </a:rPr>
              <a:t>r</a:t>
            </a:r>
            <a:r>
              <a:rPr sz="2000" spc="-10" dirty="0">
                <a:latin typeface="Calibri" panose="020F0502020204030204"/>
                <a:cs typeface="Calibri" panose="020F0502020204030204"/>
              </a:rPr>
              <a:t>eads</a:t>
            </a:r>
            <a:endParaRPr sz="2000">
              <a:latin typeface="Calibri" panose="020F0502020204030204"/>
              <a:cs typeface="Calibri" panose="020F0502020204030204"/>
            </a:endParaRPr>
          </a:p>
          <a:p>
            <a:pPr marL="755650" indent="-285750">
              <a:lnSpc>
                <a:spcPct val="100000"/>
              </a:lnSpc>
              <a:buFont typeface="Arial" panose="020B0604020202020204"/>
              <a:buChar char="–"/>
              <a:tabLst>
                <a:tab pos="755650" algn="l"/>
              </a:tabLst>
            </a:pPr>
            <a:r>
              <a:rPr sz="2000" spc="-20" dirty="0">
                <a:latin typeface="Calibri" panose="020F0502020204030204"/>
                <a:cs typeface="Calibri" panose="020F0502020204030204"/>
              </a:rPr>
              <a:t>CP</a:t>
            </a:r>
            <a:r>
              <a:rPr sz="2000" spc="-15" dirty="0">
                <a:latin typeface="Calibri" panose="020F0502020204030204"/>
                <a:cs typeface="Calibri" panose="020F0502020204030204"/>
              </a:rPr>
              <a:t>U</a:t>
            </a:r>
            <a:r>
              <a:rPr sz="2000" spc="5" dirty="0">
                <a:latin typeface="Calibri" panose="020F0502020204030204"/>
                <a:cs typeface="Calibri" panose="020F0502020204030204"/>
              </a:rPr>
              <a:t> </a:t>
            </a:r>
            <a:r>
              <a:rPr sz="2000" spc="-15" dirty="0">
                <a:latin typeface="Calibri" panose="020F0502020204030204"/>
                <a:cs typeface="Calibri" panose="020F0502020204030204"/>
              </a:rPr>
              <a:t>MP</a:t>
            </a:r>
            <a:r>
              <a:rPr sz="2000" dirty="0">
                <a:latin typeface="Calibri" panose="020F0502020204030204"/>
                <a:cs typeface="Calibri" panose="020F0502020204030204"/>
              </a:rPr>
              <a:t>I</a:t>
            </a:r>
            <a:r>
              <a:rPr sz="2000" spc="-20" dirty="0">
                <a:latin typeface="宋体" panose="02010600030101010101" pitchFamily="2" charset="-122"/>
                <a:cs typeface="宋体" panose="02010600030101010101" pitchFamily="2" charset="-122"/>
              </a:rPr>
              <a:t>进程</a:t>
            </a:r>
            <a:r>
              <a:rPr sz="2000" spc="-10" dirty="0">
                <a:latin typeface="Calibri" panose="020F0502020204030204"/>
                <a:cs typeface="Calibri" panose="020F0502020204030204"/>
              </a:rPr>
              <a:t>+</a:t>
            </a:r>
            <a:r>
              <a:rPr sz="2000" spc="5" dirty="0">
                <a:latin typeface="Calibri" panose="020F0502020204030204"/>
                <a:cs typeface="Calibri" panose="020F0502020204030204"/>
              </a:rPr>
              <a:t> </a:t>
            </a:r>
            <a:r>
              <a:rPr sz="2000" spc="-15" dirty="0">
                <a:latin typeface="Calibri" panose="020F0502020204030204"/>
                <a:cs typeface="Calibri" panose="020F0502020204030204"/>
              </a:rPr>
              <a:t>MIC</a:t>
            </a:r>
            <a:r>
              <a:rPr sz="2000" spc="-10" dirty="0">
                <a:latin typeface="Calibri" panose="020F0502020204030204"/>
                <a:cs typeface="Calibri" panose="020F0502020204030204"/>
              </a:rPr>
              <a:t> </a:t>
            </a:r>
            <a:r>
              <a:rPr sz="2000" spc="-15" dirty="0">
                <a:latin typeface="Calibri" panose="020F0502020204030204"/>
                <a:cs typeface="Calibri" panose="020F0502020204030204"/>
              </a:rPr>
              <a:t>MPI</a:t>
            </a:r>
            <a:r>
              <a:rPr sz="2000" spc="-20" dirty="0">
                <a:latin typeface="宋体" panose="02010600030101010101" pitchFamily="2" charset="-122"/>
                <a:cs typeface="宋体" panose="02010600030101010101" pitchFamily="2" charset="-122"/>
              </a:rPr>
              <a:t>进程</a:t>
            </a:r>
            <a:endParaRPr sz="2000">
              <a:latin typeface="宋体" panose="02010600030101010101" pitchFamily="2" charset="-122"/>
              <a:cs typeface="宋体" panose="02010600030101010101" pitchFamily="2" charset="-122"/>
            </a:endParaRPr>
          </a:p>
          <a:p>
            <a:pPr marL="12700">
              <a:lnSpc>
                <a:spcPct val="100000"/>
              </a:lnSpc>
              <a:tabLst>
                <a:tab pos="354965" algn="l"/>
              </a:tabLst>
            </a:pPr>
            <a:r>
              <a:rPr sz="2000" spc="-10" dirty="0">
                <a:latin typeface="Arial" panose="020B0604020202020204"/>
                <a:cs typeface="Arial" panose="020B0604020202020204"/>
              </a:rPr>
              <a:t>•	</a:t>
            </a:r>
            <a:r>
              <a:rPr sz="2000" spc="-20" dirty="0">
                <a:latin typeface="Calibri" panose="020F0502020204030204"/>
                <a:cs typeface="Calibri" panose="020F0502020204030204"/>
              </a:rPr>
              <a:t>CP</a:t>
            </a:r>
            <a:r>
              <a:rPr sz="2000" spc="-10" dirty="0">
                <a:latin typeface="Calibri" panose="020F0502020204030204"/>
                <a:cs typeface="Calibri" panose="020F0502020204030204"/>
              </a:rPr>
              <a:t>U</a:t>
            </a:r>
            <a:r>
              <a:rPr sz="2000" spc="-20" dirty="0">
                <a:latin typeface="宋体" panose="02010600030101010101" pitchFamily="2" charset="-122"/>
                <a:cs typeface="宋体" panose="02010600030101010101" pitchFamily="2" charset="-122"/>
              </a:rPr>
              <a:t>与</a:t>
            </a: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共同计算，充分发挥核资源</a:t>
            </a:r>
            <a:endParaRPr sz="2000">
              <a:latin typeface="宋体" panose="02010600030101010101" pitchFamily="2" charset="-122"/>
              <a:cs typeface="宋体" panose="02010600030101010101" pitchFamily="2" charset="-122"/>
            </a:endParaRPr>
          </a:p>
        </p:txBody>
      </p:sp>
      <p:sp>
        <p:nvSpPr>
          <p:cNvPr id="8" name="object 8"/>
          <p:cNvSpPr/>
          <p:nvPr/>
        </p:nvSpPr>
        <p:spPr>
          <a:xfrm>
            <a:off x="956017" y="3738714"/>
            <a:ext cx="7072376" cy="2714625"/>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184175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117853"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330200" y="405951"/>
            <a:ext cx="1144270" cy="584200"/>
          </a:xfrm>
          <a:prstGeom prst="rect">
            <a:avLst/>
          </a:prstGeom>
        </p:spPr>
        <p:txBody>
          <a:bodyPr vert="horz" wrap="square" lIns="0" tIns="0" rIns="0" bIns="0" rtlCol="0">
            <a:spAutoFit/>
          </a:bodyPr>
          <a:lstStyle/>
          <a:p>
            <a:pPr marL="12700">
              <a:lnSpc>
                <a:spcPts val="5120"/>
              </a:lnSpc>
            </a:pPr>
            <a:r>
              <a:rPr sz="4400" b="1" spc="-40" dirty="0">
                <a:latin typeface="宋体" panose="02010600030101010101" pitchFamily="2" charset="-122"/>
                <a:cs typeface="宋体" panose="02010600030101010101" pitchFamily="2" charset="-122"/>
              </a:rPr>
              <a:t>提纲</a:t>
            </a:r>
            <a:endParaRPr sz="4400">
              <a:latin typeface="宋体" panose="02010600030101010101" pitchFamily="2" charset="-122"/>
              <a:cs typeface="宋体" panose="02010600030101010101" pitchFamily="2" charset="-122"/>
            </a:endParaRPr>
          </a:p>
        </p:txBody>
      </p:sp>
      <p:sp>
        <p:nvSpPr>
          <p:cNvPr id="5" name="object 5"/>
          <p:cNvSpPr/>
          <p:nvPr/>
        </p:nvSpPr>
        <p:spPr>
          <a:xfrm>
            <a:off x="467550" y="1196975"/>
            <a:ext cx="946150" cy="1351280"/>
          </a:xfrm>
          <a:custGeom>
            <a:avLst/>
            <a:gdLst/>
            <a:ahLst/>
            <a:cxnLst/>
            <a:rect l="l" t="t" r="r" b="b"/>
            <a:pathLst>
              <a:path w="946150" h="1351280">
                <a:moveTo>
                  <a:pt x="0" y="0"/>
                </a:moveTo>
                <a:lnTo>
                  <a:pt x="0" y="878332"/>
                </a:lnTo>
                <a:lnTo>
                  <a:pt x="472948" y="1351279"/>
                </a:lnTo>
                <a:lnTo>
                  <a:pt x="945959" y="878332"/>
                </a:lnTo>
                <a:lnTo>
                  <a:pt x="945959" y="472948"/>
                </a:lnTo>
                <a:lnTo>
                  <a:pt x="472948" y="472948"/>
                </a:lnTo>
                <a:lnTo>
                  <a:pt x="0" y="0"/>
                </a:lnTo>
                <a:close/>
              </a:path>
              <a:path w="946150" h="1351280">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6" name="object 6"/>
          <p:cNvSpPr/>
          <p:nvPr/>
        </p:nvSpPr>
        <p:spPr>
          <a:xfrm>
            <a:off x="467550" y="1196975"/>
            <a:ext cx="946150" cy="1351280"/>
          </a:xfrm>
          <a:custGeom>
            <a:avLst/>
            <a:gdLst/>
            <a:ahLst/>
            <a:cxnLst/>
            <a:rect l="l" t="t" r="r" b="b"/>
            <a:pathLst>
              <a:path w="946150" h="1351280">
                <a:moveTo>
                  <a:pt x="945959" y="0"/>
                </a:moveTo>
                <a:lnTo>
                  <a:pt x="945959" y="878332"/>
                </a:lnTo>
                <a:lnTo>
                  <a:pt x="472948" y="1351279"/>
                </a:lnTo>
                <a:lnTo>
                  <a:pt x="0" y="878332"/>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7" name="object 7"/>
          <p:cNvSpPr txBox="1"/>
          <p:nvPr/>
        </p:nvSpPr>
        <p:spPr>
          <a:xfrm>
            <a:off x="844041" y="1705546"/>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1</a:t>
            </a:r>
            <a:endParaRPr sz="2600">
              <a:latin typeface="Calibri" panose="020F0502020204030204"/>
              <a:cs typeface="Calibri" panose="020F0502020204030204"/>
            </a:endParaRPr>
          </a:p>
        </p:txBody>
      </p:sp>
      <p:sp>
        <p:nvSpPr>
          <p:cNvPr id="8" name="object 8"/>
          <p:cNvSpPr/>
          <p:nvPr/>
        </p:nvSpPr>
        <p:spPr>
          <a:xfrm>
            <a:off x="1413510" y="1196975"/>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8" y="141979"/>
                </a:lnTo>
                <a:lnTo>
                  <a:pt x="7615309" y="99625"/>
                </a:lnTo>
                <a:lnTo>
                  <a:pt x="7596496" y="62439"/>
                </a:lnTo>
                <a:lnTo>
                  <a:pt x="7568302" y="32304"/>
                </a:lnTo>
                <a:lnTo>
                  <a:pt x="7532610" y="11106"/>
                </a:lnTo>
                <a:lnTo>
                  <a:pt x="7491306" y="729"/>
                </a:lnTo>
                <a:lnTo>
                  <a:pt x="7476617" y="0"/>
                </a:lnTo>
                <a:close/>
              </a:path>
            </a:pathLst>
          </a:custGeom>
          <a:solidFill>
            <a:srgbClr val="FFFFFF"/>
          </a:solidFill>
        </p:spPr>
        <p:txBody>
          <a:bodyPr wrap="square" lIns="0" tIns="0" rIns="0" bIns="0" rtlCol="0"/>
          <a:lstStyle/>
          <a:p/>
        </p:txBody>
      </p:sp>
      <p:sp>
        <p:nvSpPr>
          <p:cNvPr id="9" name="object 9"/>
          <p:cNvSpPr/>
          <p:nvPr/>
        </p:nvSpPr>
        <p:spPr>
          <a:xfrm>
            <a:off x="1413510" y="1196975"/>
            <a:ext cx="7623175" cy="878840"/>
          </a:xfrm>
          <a:custGeom>
            <a:avLst/>
            <a:gdLst/>
            <a:ahLst/>
            <a:cxnLst/>
            <a:rect l="l" t="t" r="r" b="b"/>
            <a:pathLst>
              <a:path w="7623175" h="878839">
                <a:moveTo>
                  <a:pt x="7622921" y="146303"/>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6" y="729"/>
                </a:lnTo>
                <a:lnTo>
                  <a:pt x="7532610" y="11106"/>
                </a:lnTo>
                <a:lnTo>
                  <a:pt x="7568302" y="32304"/>
                </a:lnTo>
                <a:lnTo>
                  <a:pt x="7596496" y="62439"/>
                </a:lnTo>
                <a:lnTo>
                  <a:pt x="7615309" y="99625"/>
                </a:lnTo>
                <a:lnTo>
                  <a:pt x="7622858" y="141979"/>
                </a:lnTo>
                <a:lnTo>
                  <a:pt x="7622921" y="146303"/>
                </a:lnTo>
                <a:close/>
              </a:path>
            </a:pathLst>
          </a:custGeom>
          <a:ln w="25399">
            <a:solidFill>
              <a:srgbClr val="C0504D"/>
            </a:solidFill>
          </a:ln>
        </p:spPr>
        <p:txBody>
          <a:bodyPr wrap="square" lIns="0" tIns="0" rIns="0" bIns="0" rtlCol="0"/>
          <a:lstStyle/>
          <a:p/>
        </p:txBody>
      </p:sp>
      <p:sp>
        <p:nvSpPr>
          <p:cNvPr id="10" name="object 10"/>
          <p:cNvSpPr txBox="1"/>
          <p:nvPr/>
        </p:nvSpPr>
        <p:spPr>
          <a:xfrm>
            <a:off x="1413510" y="1196975"/>
            <a:ext cx="7477125" cy="878840"/>
          </a:xfrm>
          <a:prstGeom prst="rect">
            <a:avLst/>
          </a:prstGeom>
        </p:spPr>
        <p:txBody>
          <a:bodyPr vert="horz" wrap="square" lIns="0" tIns="0" rIns="0" bIns="0" rtlCol="0">
            <a:spAutoFit/>
          </a:bodyPr>
          <a:lstStyle/>
          <a:p>
            <a:pPr marL="513080" indent="-285750">
              <a:lnSpc>
                <a:spcPct val="100000"/>
              </a:lnSpc>
              <a:buClr>
                <a:srgbClr val="FF0000"/>
              </a:buClr>
              <a:buFont typeface="Calibri" panose="020F0502020204030204"/>
              <a:buChar char="•"/>
              <a:tabLst>
                <a:tab pos="513715" algn="l"/>
              </a:tabLst>
            </a:pPr>
            <a:r>
              <a:rPr sz="3200" b="1" spc="-20" dirty="0">
                <a:solidFill>
                  <a:srgbClr val="FF0000"/>
                </a:solidFill>
                <a:latin typeface="Calibri" panose="020F0502020204030204"/>
                <a:cs typeface="Calibri" panose="020F0502020204030204"/>
              </a:rPr>
              <a:t>MIC</a:t>
            </a:r>
            <a:r>
              <a:rPr sz="3200" b="1" spc="-30" dirty="0">
                <a:solidFill>
                  <a:srgbClr val="FF0000"/>
                </a:solidFill>
                <a:latin typeface="宋体" panose="02010600030101010101" pitchFamily="2" charset="-122"/>
                <a:cs typeface="宋体" panose="02010600030101010101" pitchFamily="2" charset="-122"/>
              </a:rPr>
              <a:t>简介</a:t>
            </a:r>
            <a:endParaRPr sz="3200">
              <a:latin typeface="宋体" panose="02010600030101010101" pitchFamily="2" charset="-122"/>
              <a:cs typeface="宋体" panose="02010600030101010101" pitchFamily="2" charset="-122"/>
            </a:endParaRPr>
          </a:p>
        </p:txBody>
      </p:sp>
      <p:sp>
        <p:nvSpPr>
          <p:cNvPr id="11" name="object 11"/>
          <p:cNvSpPr/>
          <p:nvPr/>
        </p:nvSpPr>
        <p:spPr>
          <a:xfrm>
            <a:off x="467550" y="2402585"/>
            <a:ext cx="946150" cy="1351280"/>
          </a:xfrm>
          <a:custGeom>
            <a:avLst/>
            <a:gdLst/>
            <a:ahLst/>
            <a:cxnLst/>
            <a:rect l="l" t="t" r="r" b="b"/>
            <a:pathLst>
              <a:path w="946150" h="1351279">
                <a:moveTo>
                  <a:pt x="0" y="0"/>
                </a:moveTo>
                <a:lnTo>
                  <a:pt x="0" y="878331"/>
                </a:lnTo>
                <a:lnTo>
                  <a:pt x="472948" y="1351280"/>
                </a:lnTo>
                <a:lnTo>
                  <a:pt x="945959" y="878331"/>
                </a:lnTo>
                <a:lnTo>
                  <a:pt x="945959" y="472948"/>
                </a:lnTo>
                <a:lnTo>
                  <a:pt x="472948" y="472948"/>
                </a:lnTo>
                <a:lnTo>
                  <a:pt x="0" y="0"/>
                </a:lnTo>
                <a:close/>
              </a:path>
              <a:path w="946150" h="1351279">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12" name="object 12"/>
          <p:cNvSpPr/>
          <p:nvPr/>
        </p:nvSpPr>
        <p:spPr>
          <a:xfrm>
            <a:off x="467550" y="2402585"/>
            <a:ext cx="946150" cy="1351280"/>
          </a:xfrm>
          <a:custGeom>
            <a:avLst/>
            <a:gdLst/>
            <a:ahLst/>
            <a:cxnLst/>
            <a:rect l="l" t="t" r="r" b="b"/>
            <a:pathLst>
              <a:path w="946150" h="1351279">
                <a:moveTo>
                  <a:pt x="945959" y="0"/>
                </a:moveTo>
                <a:lnTo>
                  <a:pt x="945959" y="878331"/>
                </a:lnTo>
                <a:lnTo>
                  <a:pt x="472948" y="1351280"/>
                </a:lnTo>
                <a:lnTo>
                  <a:pt x="0" y="878331"/>
                </a:lnTo>
                <a:lnTo>
                  <a:pt x="0" y="0"/>
                </a:lnTo>
                <a:lnTo>
                  <a:pt x="472948" y="472948"/>
                </a:lnTo>
                <a:lnTo>
                  <a:pt x="945959" y="0"/>
                </a:lnTo>
                <a:close/>
              </a:path>
            </a:pathLst>
          </a:custGeom>
          <a:ln w="25399">
            <a:solidFill>
              <a:srgbClr val="C0504D"/>
            </a:solidFill>
          </a:ln>
        </p:spPr>
        <p:txBody>
          <a:bodyPr wrap="square" lIns="0" tIns="0" rIns="0" bIns="0" rtlCol="0"/>
          <a:lstStyle/>
          <a:p/>
        </p:txBody>
      </p:sp>
      <p:sp>
        <p:nvSpPr>
          <p:cNvPr id="13" name="object 13"/>
          <p:cNvSpPr txBox="1"/>
          <p:nvPr/>
        </p:nvSpPr>
        <p:spPr>
          <a:xfrm>
            <a:off x="844041" y="2911284"/>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2</a:t>
            </a:r>
            <a:endParaRPr sz="2600">
              <a:latin typeface="Calibri" panose="020F0502020204030204"/>
              <a:cs typeface="Calibri" panose="020F0502020204030204"/>
            </a:endParaRPr>
          </a:p>
        </p:txBody>
      </p:sp>
      <p:sp>
        <p:nvSpPr>
          <p:cNvPr id="14" name="object 14"/>
          <p:cNvSpPr/>
          <p:nvPr/>
        </p:nvSpPr>
        <p:spPr>
          <a:xfrm>
            <a:off x="1413510" y="2402585"/>
            <a:ext cx="7623175" cy="878840"/>
          </a:xfrm>
          <a:custGeom>
            <a:avLst/>
            <a:gdLst/>
            <a:ahLst/>
            <a:cxnLst/>
            <a:rect l="l" t="t" r="r" b="b"/>
            <a:pathLst>
              <a:path w="7623175" h="878839">
                <a:moveTo>
                  <a:pt x="7476617" y="0"/>
                </a:moveTo>
                <a:lnTo>
                  <a:pt x="0" y="0"/>
                </a:lnTo>
                <a:lnTo>
                  <a:pt x="0" y="878331"/>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15" name="object 15"/>
          <p:cNvSpPr/>
          <p:nvPr/>
        </p:nvSpPr>
        <p:spPr>
          <a:xfrm>
            <a:off x="1413510" y="2402585"/>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1"/>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16" name="object 16"/>
          <p:cNvSpPr txBox="1"/>
          <p:nvPr/>
        </p:nvSpPr>
        <p:spPr>
          <a:xfrm>
            <a:off x="1413510" y="2402585"/>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软件设计</a:t>
            </a:r>
            <a:endParaRPr sz="3200">
              <a:latin typeface="宋体" panose="02010600030101010101" pitchFamily="2" charset="-122"/>
              <a:cs typeface="宋体" panose="02010600030101010101" pitchFamily="2" charset="-122"/>
            </a:endParaRPr>
          </a:p>
        </p:txBody>
      </p:sp>
      <p:sp>
        <p:nvSpPr>
          <p:cNvPr id="17" name="object 17"/>
          <p:cNvSpPr/>
          <p:nvPr/>
        </p:nvSpPr>
        <p:spPr>
          <a:xfrm>
            <a:off x="467550" y="3608196"/>
            <a:ext cx="946150" cy="1351280"/>
          </a:xfrm>
          <a:custGeom>
            <a:avLst/>
            <a:gdLst/>
            <a:ahLst/>
            <a:cxnLst/>
            <a:rect l="l" t="t" r="r" b="b"/>
            <a:pathLst>
              <a:path w="946150" h="1351279">
                <a:moveTo>
                  <a:pt x="0" y="0"/>
                </a:moveTo>
                <a:lnTo>
                  <a:pt x="0" y="878332"/>
                </a:lnTo>
                <a:lnTo>
                  <a:pt x="472948" y="1351279"/>
                </a:lnTo>
                <a:lnTo>
                  <a:pt x="945959" y="878332"/>
                </a:lnTo>
                <a:lnTo>
                  <a:pt x="945959" y="472947"/>
                </a:lnTo>
                <a:lnTo>
                  <a:pt x="472948" y="472947"/>
                </a:lnTo>
                <a:lnTo>
                  <a:pt x="0" y="0"/>
                </a:lnTo>
                <a:close/>
              </a:path>
              <a:path w="946150" h="1351279">
                <a:moveTo>
                  <a:pt x="945959" y="0"/>
                </a:moveTo>
                <a:lnTo>
                  <a:pt x="472948" y="472947"/>
                </a:lnTo>
                <a:lnTo>
                  <a:pt x="945959" y="472947"/>
                </a:lnTo>
                <a:lnTo>
                  <a:pt x="945959" y="0"/>
                </a:lnTo>
                <a:close/>
              </a:path>
            </a:pathLst>
          </a:custGeom>
          <a:solidFill>
            <a:srgbClr val="C0504D"/>
          </a:solidFill>
        </p:spPr>
        <p:txBody>
          <a:bodyPr wrap="square" lIns="0" tIns="0" rIns="0" bIns="0" rtlCol="0"/>
          <a:lstStyle/>
          <a:p/>
        </p:txBody>
      </p:sp>
      <p:sp>
        <p:nvSpPr>
          <p:cNvPr id="18" name="object 18"/>
          <p:cNvSpPr/>
          <p:nvPr/>
        </p:nvSpPr>
        <p:spPr>
          <a:xfrm>
            <a:off x="467550" y="3608196"/>
            <a:ext cx="946150" cy="1351280"/>
          </a:xfrm>
          <a:custGeom>
            <a:avLst/>
            <a:gdLst/>
            <a:ahLst/>
            <a:cxnLst/>
            <a:rect l="l" t="t" r="r" b="b"/>
            <a:pathLst>
              <a:path w="946150" h="1351279">
                <a:moveTo>
                  <a:pt x="945959" y="0"/>
                </a:moveTo>
                <a:lnTo>
                  <a:pt x="945959" y="878332"/>
                </a:lnTo>
                <a:lnTo>
                  <a:pt x="472948" y="1351279"/>
                </a:lnTo>
                <a:lnTo>
                  <a:pt x="0" y="878332"/>
                </a:lnTo>
                <a:lnTo>
                  <a:pt x="0" y="0"/>
                </a:lnTo>
                <a:lnTo>
                  <a:pt x="472948" y="472947"/>
                </a:lnTo>
                <a:lnTo>
                  <a:pt x="945959" y="0"/>
                </a:lnTo>
                <a:close/>
              </a:path>
            </a:pathLst>
          </a:custGeom>
          <a:ln w="25400">
            <a:solidFill>
              <a:srgbClr val="C0504D"/>
            </a:solidFill>
          </a:ln>
        </p:spPr>
        <p:txBody>
          <a:bodyPr wrap="square" lIns="0" tIns="0" rIns="0" bIns="0" rtlCol="0"/>
          <a:lstStyle/>
          <a:p/>
        </p:txBody>
      </p:sp>
      <p:sp>
        <p:nvSpPr>
          <p:cNvPr id="19" name="object 19"/>
          <p:cNvSpPr txBox="1"/>
          <p:nvPr/>
        </p:nvSpPr>
        <p:spPr>
          <a:xfrm>
            <a:off x="844041" y="4117022"/>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3</a:t>
            </a:r>
            <a:endParaRPr sz="2600">
              <a:latin typeface="Calibri" panose="020F0502020204030204"/>
              <a:cs typeface="Calibri" panose="020F0502020204030204"/>
            </a:endParaRPr>
          </a:p>
        </p:txBody>
      </p:sp>
      <p:sp>
        <p:nvSpPr>
          <p:cNvPr id="20" name="object 20"/>
          <p:cNvSpPr/>
          <p:nvPr/>
        </p:nvSpPr>
        <p:spPr>
          <a:xfrm>
            <a:off x="1413510" y="3608196"/>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1" name="object 21"/>
          <p:cNvSpPr/>
          <p:nvPr/>
        </p:nvSpPr>
        <p:spPr>
          <a:xfrm>
            <a:off x="1413510" y="3608196"/>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22" name="object 22"/>
          <p:cNvSpPr txBox="1"/>
          <p:nvPr/>
        </p:nvSpPr>
        <p:spPr>
          <a:xfrm>
            <a:off x="1413510" y="3608196"/>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编程与优化</a:t>
            </a:r>
            <a:endParaRPr sz="3200">
              <a:latin typeface="宋体" panose="02010600030101010101" pitchFamily="2" charset="-122"/>
              <a:cs typeface="宋体" panose="02010600030101010101" pitchFamily="2" charset="-122"/>
            </a:endParaRPr>
          </a:p>
        </p:txBody>
      </p:sp>
      <p:sp>
        <p:nvSpPr>
          <p:cNvPr id="23" name="object 23"/>
          <p:cNvSpPr/>
          <p:nvPr/>
        </p:nvSpPr>
        <p:spPr>
          <a:xfrm>
            <a:off x="467550" y="4813808"/>
            <a:ext cx="946150" cy="1351915"/>
          </a:xfrm>
          <a:custGeom>
            <a:avLst/>
            <a:gdLst/>
            <a:ahLst/>
            <a:cxnLst/>
            <a:rect l="l" t="t" r="r" b="b"/>
            <a:pathLst>
              <a:path w="946150" h="1351914">
                <a:moveTo>
                  <a:pt x="0" y="0"/>
                </a:moveTo>
                <a:lnTo>
                  <a:pt x="0" y="878344"/>
                </a:lnTo>
                <a:lnTo>
                  <a:pt x="472948" y="1351305"/>
                </a:lnTo>
                <a:lnTo>
                  <a:pt x="945959" y="878344"/>
                </a:lnTo>
                <a:lnTo>
                  <a:pt x="945959" y="472948"/>
                </a:lnTo>
                <a:lnTo>
                  <a:pt x="472948" y="472948"/>
                </a:lnTo>
                <a:lnTo>
                  <a:pt x="0" y="0"/>
                </a:lnTo>
                <a:close/>
              </a:path>
              <a:path w="946150" h="1351914">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24" name="object 24"/>
          <p:cNvSpPr/>
          <p:nvPr/>
        </p:nvSpPr>
        <p:spPr>
          <a:xfrm>
            <a:off x="467550" y="4813808"/>
            <a:ext cx="946150" cy="1351915"/>
          </a:xfrm>
          <a:custGeom>
            <a:avLst/>
            <a:gdLst/>
            <a:ahLst/>
            <a:cxnLst/>
            <a:rect l="l" t="t" r="r" b="b"/>
            <a:pathLst>
              <a:path w="946150" h="1351914">
                <a:moveTo>
                  <a:pt x="945959" y="0"/>
                </a:moveTo>
                <a:lnTo>
                  <a:pt x="945959" y="878344"/>
                </a:lnTo>
                <a:lnTo>
                  <a:pt x="472948" y="1351305"/>
                </a:lnTo>
                <a:lnTo>
                  <a:pt x="0" y="878344"/>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25" name="object 25"/>
          <p:cNvSpPr txBox="1"/>
          <p:nvPr/>
        </p:nvSpPr>
        <p:spPr>
          <a:xfrm>
            <a:off x="844041" y="5322760"/>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4</a:t>
            </a:r>
            <a:endParaRPr sz="2600">
              <a:latin typeface="Calibri" panose="020F0502020204030204"/>
              <a:cs typeface="Calibri" panose="020F0502020204030204"/>
            </a:endParaRPr>
          </a:p>
        </p:txBody>
      </p:sp>
      <p:sp>
        <p:nvSpPr>
          <p:cNvPr id="26" name="object 26"/>
          <p:cNvSpPr/>
          <p:nvPr/>
        </p:nvSpPr>
        <p:spPr>
          <a:xfrm>
            <a:off x="1413510" y="4813808"/>
            <a:ext cx="7623175" cy="878840"/>
          </a:xfrm>
          <a:custGeom>
            <a:avLst/>
            <a:gdLst/>
            <a:ahLst/>
            <a:cxnLst/>
            <a:rect l="l" t="t" r="r" b="b"/>
            <a:pathLst>
              <a:path w="7623175" h="878839">
                <a:moveTo>
                  <a:pt x="7476617" y="0"/>
                </a:moveTo>
                <a:lnTo>
                  <a:pt x="0" y="0"/>
                </a:lnTo>
                <a:lnTo>
                  <a:pt x="0" y="878344"/>
                </a:lnTo>
                <a:lnTo>
                  <a:pt x="7481054" y="878278"/>
                </a:lnTo>
                <a:lnTo>
                  <a:pt x="7523378" y="870703"/>
                </a:lnTo>
                <a:lnTo>
                  <a:pt x="7560535" y="851870"/>
                </a:lnTo>
                <a:lnTo>
                  <a:pt x="7590645" y="823658"/>
                </a:lnTo>
                <a:lnTo>
                  <a:pt x="7611824" y="787944"/>
                </a:lnTo>
                <a:lnTo>
                  <a:pt x="7622192" y="746605"/>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7" name="object 27"/>
          <p:cNvSpPr/>
          <p:nvPr/>
        </p:nvSpPr>
        <p:spPr>
          <a:xfrm>
            <a:off x="1413510" y="4813808"/>
            <a:ext cx="7623175" cy="878840"/>
          </a:xfrm>
          <a:custGeom>
            <a:avLst/>
            <a:gdLst/>
            <a:ahLst/>
            <a:cxnLst/>
            <a:rect l="l" t="t" r="r" b="b"/>
            <a:pathLst>
              <a:path w="7623175" h="878839">
                <a:moveTo>
                  <a:pt x="7622921" y="146431"/>
                </a:moveTo>
                <a:lnTo>
                  <a:pt x="7622921" y="731901"/>
                </a:lnTo>
                <a:lnTo>
                  <a:pt x="7622192" y="746605"/>
                </a:lnTo>
                <a:lnTo>
                  <a:pt x="7611824" y="787944"/>
                </a:lnTo>
                <a:lnTo>
                  <a:pt x="7590645" y="823658"/>
                </a:lnTo>
                <a:lnTo>
                  <a:pt x="7560535" y="851870"/>
                </a:lnTo>
                <a:lnTo>
                  <a:pt x="7523378" y="870703"/>
                </a:lnTo>
                <a:lnTo>
                  <a:pt x="7481054" y="878278"/>
                </a:lnTo>
                <a:lnTo>
                  <a:pt x="0" y="878344"/>
                </a:lnTo>
                <a:lnTo>
                  <a:pt x="0" y="0"/>
                </a:lnTo>
                <a:lnTo>
                  <a:pt x="7476617" y="0"/>
                </a:lnTo>
                <a:lnTo>
                  <a:pt x="7491300" y="728"/>
                </a:lnTo>
                <a:lnTo>
                  <a:pt x="7532588" y="11099"/>
                </a:lnTo>
                <a:lnTo>
                  <a:pt x="7568269" y="32288"/>
                </a:lnTo>
                <a:lnTo>
                  <a:pt x="7596462" y="62419"/>
                </a:lnTo>
                <a:lnTo>
                  <a:pt x="7615284" y="99614"/>
                </a:lnTo>
                <a:lnTo>
                  <a:pt x="7622855" y="141997"/>
                </a:lnTo>
                <a:lnTo>
                  <a:pt x="7622921" y="146431"/>
                </a:lnTo>
                <a:close/>
              </a:path>
            </a:pathLst>
          </a:custGeom>
          <a:ln w="25400">
            <a:solidFill>
              <a:srgbClr val="C0504D"/>
            </a:solidFill>
          </a:ln>
        </p:spPr>
        <p:txBody>
          <a:bodyPr wrap="square" lIns="0" tIns="0" rIns="0" bIns="0" rtlCol="0"/>
          <a:lstStyle/>
          <a:p/>
        </p:txBody>
      </p:sp>
      <p:sp>
        <p:nvSpPr>
          <p:cNvPr id="28" name="object 28"/>
          <p:cNvSpPr txBox="1"/>
          <p:nvPr/>
        </p:nvSpPr>
        <p:spPr>
          <a:xfrm>
            <a:off x="1413510" y="4813808"/>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案例分析</a:t>
            </a:r>
            <a:endParaRPr sz="3200">
              <a:latin typeface="宋体" panose="02010600030101010101" pitchFamily="2" charset="-122"/>
              <a:cs typeface="宋体" panose="02010600030101010101" pitchFamily="2" charset="-122"/>
            </a:endParaRPr>
          </a:p>
        </p:txBody>
      </p:sp>
      <p:sp>
        <p:nvSpPr>
          <p:cNvPr id="29" name="object 29"/>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31" name="object 31"/>
          <p:cNvSpPr txBox="1">
            <a:spLocks noGrp="1"/>
          </p:cNvSpPr>
          <p:nvPr>
            <p:ph type="sldNum" sz="quarter" idx="7"/>
          </p:nvPr>
        </p:nvSpPr>
        <p:spPr>
          <a:prstGeom prst="rect">
            <a:avLst/>
          </a:prstGeom>
        </p:spPr>
        <p:txBody>
          <a:bodyPr vert="horz" wrap="square" lIns="0" tIns="39878"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1681733"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57833" y="199644"/>
            <a:ext cx="5423154"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5657088" y="146304"/>
            <a:ext cx="2961132"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7894319" y="199644"/>
            <a:ext cx="850392"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z="4400" spc="-40" dirty="0">
                <a:latin typeface="宋体" panose="02010600030101010101" pitchFamily="2" charset="-122"/>
                <a:cs typeface="宋体" panose="02010600030101010101" pitchFamily="2" charset="-122"/>
              </a:rPr>
              <a:t>气象</a:t>
            </a:r>
            <a:r>
              <a:rPr sz="4400" spc="-5" dirty="0">
                <a:latin typeface="Calibri" panose="020F0502020204030204"/>
                <a:cs typeface="Calibri" panose="020F0502020204030204"/>
              </a:rPr>
              <a:t>G</a:t>
            </a:r>
            <a:r>
              <a:rPr sz="4400" spc="-95" dirty="0">
                <a:latin typeface="Calibri" panose="020F0502020204030204"/>
                <a:cs typeface="Calibri" panose="020F0502020204030204"/>
              </a:rPr>
              <a:t>r</a:t>
            </a:r>
            <a:r>
              <a:rPr sz="4400" spc="-20" dirty="0">
                <a:latin typeface="Calibri" panose="020F0502020204030204"/>
                <a:cs typeface="Calibri" panose="020F0502020204030204"/>
              </a:rPr>
              <a:t>apes(</a:t>
            </a:r>
            <a:r>
              <a:rPr sz="4400" spc="-85" dirty="0">
                <a:latin typeface="Calibri" panose="020F0502020204030204"/>
                <a:cs typeface="Calibri" panose="020F0502020204030204"/>
              </a:rPr>
              <a:t>W</a:t>
            </a:r>
            <a:r>
              <a:rPr sz="4400" spc="-25" dirty="0">
                <a:latin typeface="Calibri" panose="020F0502020204030204"/>
                <a:cs typeface="Calibri" panose="020F0502020204030204"/>
              </a:rPr>
              <a:t>SM6)</a:t>
            </a:r>
            <a:r>
              <a:rPr sz="4400" spc="25" dirty="0">
                <a:latin typeface="Calibri" panose="020F0502020204030204"/>
                <a:cs typeface="Calibri" panose="020F0502020204030204"/>
              </a:rPr>
              <a:t> </a:t>
            </a: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20" dirty="0">
                <a:latin typeface="Calibri" panose="020F0502020204030204"/>
                <a:cs typeface="Calibri" panose="020F0502020204030204"/>
              </a:rPr>
              <a:t> </a:t>
            </a:r>
            <a:r>
              <a:rPr sz="4400" spc="-40" dirty="0">
                <a:latin typeface="宋体" panose="02010600030101010101" pitchFamily="2" charset="-122"/>
                <a:cs typeface="宋体" panose="02010600030101010101" pitchFamily="2" charset="-122"/>
              </a:rPr>
              <a:t>计算扩展</a:t>
            </a:r>
            <a:endParaRPr sz="4400">
              <a:latin typeface="宋体" panose="02010600030101010101" pitchFamily="2" charset="-122"/>
              <a:cs typeface="宋体" panose="02010600030101010101" pitchFamily="2" charset="-122"/>
            </a:endParaRPr>
          </a:p>
        </p:txBody>
      </p:sp>
      <p:sp>
        <p:nvSpPr>
          <p:cNvPr id="9" name="object 9"/>
          <p:cNvSpPr/>
          <p:nvPr/>
        </p:nvSpPr>
        <p:spPr>
          <a:xfrm>
            <a:off x="2560320" y="4869179"/>
            <a:ext cx="5833110" cy="0"/>
          </a:xfrm>
          <a:custGeom>
            <a:avLst/>
            <a:gdLst/>
            <a:ahLst/>
            <a:cxnLst/>
            <a:rect l="l" t="t" r="r" b="b"/>
            <a:pathLst>
              <a:path w="5833109">
                <a:moveTo>
                  <a:pt x="0" y="0"/>
                </a:moveTo>
                <a:lnTo>
                  <a:pt x="5833109" y="0"/>
                </a:lnTo>
              </a:path>
            </a:pathLst>
          </a:custGeom>
          <a:ln w="9144">
            <a:solidFill>
              <a:srgbClr val="858585"/>
            </a:solidFill>
          </a:ln>
        </p:spPr>
        <p:txBody>
          <a:bodyPr wrap="square" lIns="0" tIns="0" rIns="0" bIns="0" rtlCol="0"/>
          <a:lstStyle/>
          <a:p/>
        </p:txBody>
      </p:sp>
      <p:sp>
        <p:nvSpPr>
          <p:cNvPr id="10" name="object 10"/>
          <p:cNvSpPr/>
          <p:nvPr/>
        </p:nvSpPr>
        <p:spPr>
          <a:xfrm>
            <a:off x="1267205" y="4869179"/>
            <a:ext cx="586740" cy="0"/>
          </a:xfrm>
          <a:custGeom>
            <a:avLst/>
            <a:gdLst/>
            <a:ahLst/>
            <a:cxnLst/>
            <a:rect l="l" t="t" r="r" b="b"/>
            <a:pathLst>
              <a:path w="586739">
                <a:moveTo>
                  <a:pt x="0" y="0"/>
                </a:moveTo>
                <a:lnTo>
                  <a:pt x="586739" y="0"/>
                </a:lnTo>
              </a:path>
            </a:pathLst>
          </a:custGeom>
          <a:ln w="9144">
            <a:solidFill>
              <a:srgbClr val="858585"/>
            </a:solidFill>
          </a:ln>
        </p:spPr>
        <p:txBody>
          <a:bodyPr wrap="square" lIns="0" tIns="0" rIns="0" bIns="0" rtlCol="0"/>
          <a:lstStyle/>
          <a:p/>
        </p:txBody>
      </p:sp>
      <p:sp>
        <p:nvSpPr>
          <p:cNvPr id="11" name="object 11"/>
          <p:cNvSpPr/>
          <p:nvPr/>
        </p:nvSpPr>
        <p:spPr>
          <a:xfrm>
            <a:off x="2560320" y="4274820"/>
            <a:ext cx="5833110" cy="0"/>
          </a:xfrm>
          <a:custGeom>
            <a:avLst/>
            <a:gdLst/>
            <a:ahLst/>
            <a:cxnLst/>
            <a:rect l="l" t="t" r="r" b="b"/>
            <a:pathLst>
              <a:path w="5833109">
                <a:moveTo>
                  <a:pt x="0" y="0"/>
                </a:moveTo>
                <a:lnTo>
                  <a:pt x="5833109" y="0"/>
                </a:lnTo>
              </a:path>
            </a:pathLst>
          </a:custGeom>
          <a:ln w="9144">
            <a:solidFill>
              <a:srgbClr val="858585"/>
            </a:solidFill>
          </a:ln>
        </p:spPr>
        <p:txBody>
          <a:bodyPr wrap="square" lIns="0" tIns="0" rIns="0" bIns="0" rtlCol="0"/>
          <a:lstStyle/>
          <a:p/>
        </p:txBody>
      </p:sp>
      <p:sp>
        <p:nvSpPr>
          <p:cNvPr id="12" name="object 12"/>
          <p:cNvSpPr/>
          <p:nvPr/>
        </p:nvSpPr>
        <p:spPr>
          <a:xfrm>
            <a:off x="1267205" y="4274820"/>
            <a:ext cx="586740" cy="0"/>
          </a:xfrm>
          <a:custGeom>
            <a:avLst/>
            <a:gdLst/>
            <a:ahLst/>
            <a:cxnLst/>
            <a:rect l="l" t="t" r="r" b="b"/>
            <a:pathLst>
              <a:path w="586739">
                <a:moveTo>
                  <a:pt x="0" y="0"/>
                </a:moveTo>
                <a:lnTo>
                  <a:pt x="586739" y="0"/>
                </a:lnTo>
              </a:path>
            </a:pathLst>
          </a:custGeom>
          <a:ln w="9144">
            <a:solidFill>
              <a:srgbClr val="858585"/>
            </a:solidFill>
          </a:ln>
        </p:spPr>
        <p:txBody>
          <a:bodyPr wrap="square" lIns="0" tIns="0" rIns="0" bIns="0" rtlCol="0"/>
          <a:lstStyle/>
          <a:p/>
        </p:txBody>
      </p:sp>
      <p:sp>
        <p:nvSpPr>
          <p:cNvPr id="13" name="object 13"/>
          <p:cNvSpPr/>
          <p:nvPr/>
        </p:nvSpPr>
        <p:spPr>
          <a:xfrm>
            <a:off x="2560320" y="3681221"/>
            <a:ext cx="5833110" cy="0"/>
          </a:xfrm>
          <a:custGeom>
            <a:avLst/>
            <a:gdLst/>
            <a:ahLst/>
            <a:cxnLst/>
            <a:rect l="l" t="t" r="r" b="b"/>
            <a:pathLst>
              <a:path w="5833109">
                <a:moveTo>
                  <a:pt x="0" y="0"/>
                </a:moveTo>
                <a:lnTo>
                  <a:pt x="5833109" y="0"/>
                </a:lnTo>
              </a:path>
            </a:pathLst>
          </a:custGeom>
          <a:ln w="9144">
            <a:solidFill>
              <a:srgbClr val="858585"/>
            </a:solidFill>
          </a:ln>
        </p:spPr>
        <p:txBody>
          <a:bodyPr wrap="square" lIns="0" tIns="0" rIns="0" bIns="0" rtlCol="0"/>
          <a:lstStyle/>
          <a:p/>
        </p:txBody>
      </p:sp>
      <p:sp>
        <p:nvSpPr>
          <p:cNvPr id="14" name="object 14"/>
          <p:cNvSpPr/>
          <p:nvPr/>
        </p:nvSpPr>
        <p:spPr>
          <a:xfrm>
            <a:off x="1267205" y="3681221"/>
            <a:ext cx="586740" cy="0"/>
          </a:xfrm>
          <a:custGeom>
            <a:avLst/>
            <a:gdLst/>
            <a:ahLst/>
            <a:cxnLst/>
            <a:rect l="l" t="t" r="r" b="b"/>
            <a:pathLst>
              <a:path w="586739">
                <a:moveTo>
                  <a:pt x="0" y="0"/>
                </a:moveTo>
                <a:lnTo>
                  <a:pt x="586739" y="0"/>
                </a:lnTo>
              </a:path>
            </a:pathLst>
          </a:custGeom>
          <a:ln w="9144">
            <a:solidFill>
              <a:srgbClr val="858585"/>
            </a:solidFill>
          </a:ln>
        </p:spPr>
        <p:txBody>
          <a:bodyPr wrap="square" lIns="0" tIns="0" rIns="0" bIns="0" rtlCol="0"/>
          <a:lstStyle/>
          <a:p/>
        </p:txBody>
      </p:sp>
      <p:sp>
        <p:nvSpPr>
          <p:cNvPr id="15" name="object 15"/>
          <p:cNvSpPr/>
          <p:nvPr/>
        </p:nvSpPr>
        <p:spPr>
          <a:xfrm>
            <a:off x="2560320" y="3087623"/>
            <a:ext cx="5833110" cy="0"/>
          </a:xfrm>
          <a:custGeom>
            <a:avLst/>
            <a:gdLst/>
            <a:ahLst/>
            <a:cxnLst/>
            <a:rect l="l" t="t" r="r" b="b"/>
            <a:pathLst>
              <a:path w="5833109">
                <a:moveTo>
                  <a:pt x="0" y="0"/>
                </a:moveTo>
                <a:lnTo>
                  <a:pt x="5833109" y="0"/>
                </a:lnTo>
              </a:path>
            </a:pathLst>
          </a:custGeom>
          <a:ln w="9144">
            <a:solidFill>
              <a:srgbClr val="858585"/>
            </a:solidFill>
          </a:ln>
        </p:spPr>
        <p:txBody>
          <a:bodyPr wrap="square" lIns="0" tIns="0" rIns="0" bIns="0" rtlCol="0"/>
          <a:lstStyle/>
          <a:p/>
        </p:txBody>
      </p:sp>
      <p:sp>
        <p:nvSpPr>
          <p:cNvPr id="16" name="object 16"/>
          <p:cNvSpPr/>
          <p:nvPr/>
        </p:nvSpPr>
        <p:spPr>
          <a:xfrm>
            <a:off x="1267205" y="3087623"/>
            <a:ext cx="586740" cy="0"/>
          </a:xfrm>
          <a:custGeom>
            <a:avLst/>
            <a:gdLst/>
            <a:ahLst/>
            <a:cxnLst/>
            <a:rect l="l" t="t" r="r" b="b"/>
            <a:pathLst>
              <a:path w="586739">
                <a:moveTo>
                  <a:pt x="0" y="0"/>
                </a:moveTo>
                <a:lnTo>
                  <a:pt x="586739" y="0"/>
                </a:lnTo>
              </a:path>
            </a:pathLst>
          </a:custGeom>
          <a:ln w="9144">
            <a:solidFill>
              <a:srgbClr val="858585"/>
            </a:solidFill>
          </a:ln>
        </p:spPr>
        <p:txBody>
          <a:bodyPr wrap="square" lIns="0" tIns="0" rIns="0" bIns="0" rtlCol="0"/>
          <a:lstStyle/>
          <a:p/>
        </p:txBody>
      </p:sp>
      <p:sp>
        <p:nvSpPr>
          <p:cNvPr id="17" name="object 17"/>
          <p:cNvSpPr/>
          <p:nvPr/>
        </p:nvSpPr>
        <p:spPr>
          <a:xfrm>
            <a:off x="2560320" y="2493264"/>
            <a:ext cx="5833110" cy="0"/>
          </a:xfrm>
          <a:custGeom>
            <a:avLst/>
            <a:gdLst/>
            <a:ahLst/>
            <a:cxnLst/>
            <a:rect l="l" t="t" r="r" b="b"/>
            <a:pathLst>
              <a:path w="5833109">
                <a:moveTo>
                  <a:pt x="0" y="0"/>
                </a:moveTo>
                <a:lnTo>
                  <a:pt x="5833109" y="0"/>
                </a:lnTo>
              </a:path>
            </a:pathLst>
          </a:custGeom>
          <a:ln w="9144">
            <a:solidFill>
              <a:srgbClr val="858585"/>
            </a:solidFill>
          </a:ln>
        </p:spPr>
        <p:txBody>
          <a:bodyPr wrap="square" lIns="0" tIns="0" rIns="0" bIns="0" rtlCol="0"/>
          <a:lstStyle/>
          <a:p/>
        </p:txBody>
      </p:sp>
      <p:sp>
        <p:nvSpPr>
          <p:cNvPr id="18" name="object 18"/>
          <p:cNvSpPr/>
          <p:nvPr/>
        </p:nvSpPr>
        <p:spPr>
          <a:xfrm>
            <a:off x="1267205" y="2493264"/>
            <a:ext cx="586740" cy="0"/>
          </a:xfrm>
          <a:custGeom>
            <a:avLst/>
            <a:gdLst/>
            <a:ahLst/>
            <a:cxnLst/>
            <a:rect l="l" t="t" r="r" b="b"/>
            <a:pathLst>
              <a:path w="586739">
                <a:moveTo>
                  <a:pt x="0" y="0"/>
                </a:moveTo>
                <a:lnTo>
                  <a:pt x="586739" y="0"/>
                </a:lnTo>
              </a:path>
            </a:pathLst>
          </a:custGeom>
          <a:ln w="9144">
            <a:solidFill>
              <a:srgbClr val="858585"/>
            </a:solidFill>
          </a:ln>
        </p:spPr>
        <p:txBody>
          <a:bodyPr wrap="square" lIns="0" tIns="0" rIns="0" bIns="0" rtlCol="0"/>
          <a:lstStyle/>
          <a:p/>
        </p:txBody>
      </p:sp>
      <p:sp>
        <p:nvSpPr>
          <p:cNvPr id="19" name="object 19"/>
          <p:cNvSpPr/>
          <p:nvPr/>
        </p:nvSpPr>
        <p:spPr>
          <a:xfrm>
            <a:off x="1267205" y="1899666"/>
            <a:ext cx="7126605" cy="0"/>
          </a:xfrm>
          <a:custGeom>
            <a:avLst/>
            <a:gdLst/>
            <a:ahLst/>
            <a:cxnLst/>
            <a:rect l="l" t="t" r="r" b="b"/>
            <a:pathLst>
              <a:path w="7126605">
                <a:moveTo>
                  <a:pt x="0" y="0"/>
                </a:moveTo>
                <a:lnTo>
                  <a:pt x="7126224" y="0"/>
                </a:lnTo>
              </a:path>
            </a:pathLst>
          </a:custGeom>
          <a:ln w="9144">
            <a:solidFill>
              <a:srgbClr val="858585"/>
            </a:solidFill>
          </a:ln>
        </p:spPr>
        <p:txBody>
          <a:bodyPr wrap="square" lIns="0" tIns="0" rIns="0" bIns="0" rtlCol="0"/>
          <a:lstStyle/>
          <a:p/>
        </p:txBody>
      </p:sp>
      <p:sp>
        <p:nvSpPr>
          <p:cNvPr id="20" name="object 20"/>
          <p:cNvSpPr/>
          <p:nvPr/>
        </p:nvSpPr>
        <p:spPr>
          <a:xfrm>
            <a:off x="1853945" y="2255520"/>
            <a:ext cx="706755" cy="3207385"/>
          </a:xfrm>
          <a:custGeom>
            <a:avLst/>
            <a:gdLst/>
            <a:ahLst/>
            <a:cxnLst/>
            <a:rect l="l" t="t" r="r" b="b"/>
            <a:pathLst>
              <a:path w="706755" h="3207385">
                <a:moveTo>
                  <a:pt x="706374" y="0"/>
                </a:moveTo>
                <a:lnTo>
                  <a:pt x="0" y="0"/>
                </a:lnTo>
                <a:lnTo>
                  <a:pt x="0" y="3207257"/>
                </a:lnTo>
                <a:lnTo>
                  <a:pt x="706374" y="3207257"/>
                </a:lnTo>
                <a:lnTo>
                  <a:pt x="706374" y="0"/>
                </a:lnTo>
                <a:close/>
              </a:path>
            </a:pathLst>
          </a:custGeom>
          <a:solidFill>
            <a:srgbClr val="4F81BC"/>
          </a:solidFill>
        </p:spPr>
        <p:txBody>
          <a:bodyPr wrap="square" lIns="0" tIns="0" rIns="0" bIns="0" rtlCol="0"/>
          <a:lstStyle/>
          <a:p/>
        </p:txBody>
      </p:sp>
      <p:sp>
        <p:nvSpPr>
          <p:cNvPr id="21" name="object 21"/>
          <p:cNvSpPr/>
          <p:nvPr/>
        </p:nvSpPr>
        <p:spPr>
          <a:xfrm>
            <a:off x="3621023" y="5045964"/>
            <a:ext cx="707390" cy="417195"/>
          </a:xfrm>
          <a:custGeom>
            <a:avLst/>
            <a:gdLst/>
            <a:ahLst/>
            <a:cxnLst/>
            <a:rect l="l" t="t" r="r" b="b"/>
            <a:pathLst>
              <a:path w="707389" h="417195">
                <a:moveTo>
                  <a:pt x="707136" y="0"/>
                </a:moveTo>
                <a:lnTo>
                  <a:pt x="0" y="0"/>
                </a:lnTo>
                <a:lnTo>
                  <a:pt x="0" y="416814"/>
                </a:lnTo>
                <a:lnTo>
                  <a:pt x="707136" y="416814"/>
                </a:lnTo>
                <a:lnTo>
                  <a:pt x="707136" y="0"/>
                </a:lnTo>
                <a:close/>
              </a:path>
            </a:pathLst>
          </a:custGeom>
          <a:solidFill>
            <a:srgbClr val="4F81BC"/>
          </a:solidFill>
        </p:spPr>
        <p:txBody>
          <a:bodyPr wrap="square" lIns="0" tIns="0" rIns="0" bIns="0" rtlCol="0"/>
          <a:lstStyle/>
          <a:p/>
        </p:txBody>
      </p:sp>
      <p:sp>
        <p:nvSpPr>
          <p:cNvPr id="22" name="object 22"/>
          <p:cNvSpPr/>
          <p:nvPr/>
        </p:nvSpPr>
        <p:spPr>
          <a:xfrm>
            <a:off x="5388864" y="5225796"/>
            <a:ext cx="707390" cy="237490"/>
          </a:xfrm>
          <a:custGeom>
            <a:avLst/>
            <a:gdLst/>
            <a:ahLst/>
            <a:cxnLst/>
            <a:rect l="l" t="t" r="r" b="b"/>
            <a:pathLst>
              <a:path w="707389" h="237489">
                <a:moveTo>
                  <a:pt x="707136" y="0"/>
                </a:moveTo>
                <a:lnTo>
                  <a:pt x="0" y="0"/>
                </a:lnTo>
                <a:lnTo>
                  <a:pt x="0" y="236981"/>
                </a:lnTo>
                <a:lnTo>
                  <a:pt x="707136" y="236981"/>
                </a:lnTo>
                <a:lnTo>
                  <a:pt x="707136" y="0"/>
                </a:lnTo>
                <a:close/>
              </a:path>
            </a:pathLst>
          </a:custGeom>
          <a:solidFill>
            <a:srgbClr val="4F81BC"/>
          </a:solidFill>
        </p:spPr>
        <p:txBody>
          <a:bodyPr wrap="square" lIns="0" tIns="0" rIns="0" bIns="0" rtlCol="0"/>
          <a:lstStyle/>
          <a:p/>
        </p:txBody>
      </p:sp>
      <p:sp>
        <p:nvSpPr>
          <p:cNvPr id="23" name="object 23"/>
          <p:cNvSpPr/>
          <p:nvPr/>
        </p:nvSpPr>
        <p:spPr>
          <a:xfrm>
            <a:off x="7155942" y="5346953"/>
            <a:ext cx="707390" cy="116205"/>
          </a:xfrm>
          <a:custGeom>
            <a:avLst/>
            <a:gdLst/>
            <a:ahLst/>
            <a:cxnLst/>
            <a:rect l="l" t="t" r="r" b="b"/>
            <a:pathLst>
              <a:path w="707390" h="116204">
                <a:moveTo>
                  <a:pt x="707135" y="0"/>
                </a:moveTo>
                <a:lnTo>
                  <a:pt x="0" y="0"/>
                </a:lnTo>
                <a:lnTo>
                  <a:pt x="0" y="115824"/>
                </a:lnTo>
                <a:lnTo>
                  <a:pt x="707135" y="115824"/>
                </a:lnTo>
                <a:lnTo>
                  <a:pt x="707135" y="0"/>
                </a:lnTo>
                <a:close/>
              </a:path>
            </a:pathLst>
          </a:custGeom>
          <a:solidFill>
            <a:srgbClr val="4F81BC"/>
          </a:solidFill>
        </p:spPr>
        <p:txBody>
          <a:bodyPr wrap="square" lIns="0" tIns="0" rIns="0" bIns="0" rtlCol="0"/>
          <a:lstStyle/>
          <a:p/>
        </p:txBody>
      </p:sp>
      <p:sp>
        <p:nvSpPr>
          <p:cNvPr id="24" name="object 24"/>
          <p:cNvSpPr/>
          <p:nvPr/>
        </p:nvSpPr>
        <p:spPr>
          <a:xfrm>
            <a:off x="1323594" y="1899666"/>
            <a:ext cx="0" cy="3603625"/>
          </a:xfrm>
          <a:custGeom>
            <a:avLst/>
            <a:gdLst/>
            <a:ahLst/>
            <a:cxnLst/>
            <a:rect l="l" t="t" r="r" b="b"/>
            <a:pathLst>
              <a:path h="3603625">
                <a:moveTo>
                  <a:pt x="0" y="0"/>
                </a:moveTo>
                <a:lnTo>
                  <a:pt x="0" y="3603498"/>
                </a:lnTo>
              </a:path>
            </a:pathLst>
          </a:custGeom>
          <a:ln w="9143">
            <a:solidFill>
              <a:srgbClr val="858585"/>
            </a:solidFill>
          </a:ln>
        </p:spPr>
        <p:txBody>
          <a:bodyPr wrap="square" lIns="0" tIns="0" rIns="0" bIns="0" rtlCol="0"/>
          <a:lstStyle/>
          <a:p/>
        </p:txBody>
      </p:sp>
      <p:sp>
        <p:nvSpPr>
          <p:cNvPr id="25" name="object 25"/>
          <p:cNvSpPr/>
          <p:nvPr/>
        </p:nvSpPr>
        <p:spPr>
          <a:xfrm>
            <a:off x="1267205" y="5462778"/>
            <a:ext cx="7126605" cy="0"/>
          </a:xfrm>
          <a:custGeom>
            <a:avLst/>
            <a:gdLst/>
            <a:ahLst/>
            <a:cxnLst/>
            <a:rect l="l" t="t" r="r" b="b"/>
            <a:pathLst>
              <a:path w="7126605">
                <a:moveTo>
                  <a:pt x="0" y="0"/>
                </a:moveTo>
                <a:lnTo>
                  <a:pt x="7126224" y="0"/>
                </a:lnTo>
              </a:path>
            </a:pathLst>
          </a:custGeom>
          <a:ln w="9143">
            <a:solidFill>
              <a:srgbClr val="858585"/>
            </a:solidFill>
          </a:ln>
        </p:spPr>
        <p:txBody>
          <a:bodyPr wrap="square" lIns="0" tIns="0" rIns="0" bIns="0" rtlCol="0"/>
          <a:lstStyle/>
          <a:p/>
        </p:txBody>
      </p:sp>
      <p:sp>
        <p:nvSpPr>
          <p:cNvPr id="26" name="object 26"/>
          <p:cNvSpPr/>
          <p:nvPr/>
        </p:nvSpPr>
        <p:spPr>
          <a:xfrm>
            <a:off x="3090672" y="5462778"/>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7" name="object 27"/>
          <p:cNvSpPr/>
          <p:nvPr/>
        </p:nvSpPr>
        <p:spPr>
          <a:xfrm>
            <a:off x="4858511" y="5462778"/>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8" name="object 28"/>
          <p:cNvSpPr/>
          <p:nvPr/>
        </p:nvSpPr>
        <p:spPr>
          <a:xfrm>
            <a:off x="6625590" y="5462778"/>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9" name="object 29"/>
          <p:cNvSpPr/>
          <p:nvPr/>
        </p:nvSpPr>
        <p:spPr>
          <a:xfrm>
            <a:off x="8393430" y="5462778"/>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30" name="object 30"/>
          <p:cNvSpPr txBox="1"/>
          <p:nvPr/>
        </p:nvSpPr>
        <p:spPr>
          <a:xfrm>
            <a:off x="3804665" y="4795964"/>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3.51</a:t>
            </a:r>
            <a:endParaRPr sz="1400">
              <a:latin typeface="Calibri" panose="020F0502020204030204"/>
              <a:cs typeface="Calibri" panose="020F0502020204030204"/>
            </a:endParaRPr>
          </a:p>
        </p:txBody>
      </p:sp>
      <p:sp>
        <p:nvSpPr>
          <p:cNvPr id="31" name="object 31"/>
          <p:cNvSpPr txBox="1"/>
          <p:nvPr/>
        </p:nvSpPr>
        <p:spPr>
          <a:xfrm>
            <a:off x="5685282" y="4975288"/>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2</a:t>
            </a:r>
            <a:endParaRPr sz="1400">
              <a:latin typeface="Calibri" panose="020F0502020204030204"/>
              <a:cs typeface="Calibri" panose="020F0502020204030204"/>
            </a:endParaRPr>
          </a:p>
        </p:txBody>
      </p:sp>
      <p:sp>
        <p:nvSpPr>
          <p:cNvPr id="32" name="object 32"/>
          <p:cNvSpPr txBox="1"/>
          <p:nvPr/>
        </p:nvSpPr>
        <p:spPr>
          <a:xfrm>
            <a:off x="7340092" y="5096446"/>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0.98</a:t>
            </a:r>
            <a:endParaRPr sz="1400">
              <a:latin typeface="Calibri" panose="020F0502020204030204"/>
              <a:cs typeface="Calibri" panose="020F0502020204030204"/>
            </a:endParaRPr>
          </a:p>
        </p:txBody>
      </p:sp>
      <p:sp>
        <p:nvSpPr>
          <p:cNvPr id="33" name="object 33"/>
          <p:cNvSpPr txBox="1"/>
          <p:nvPr/>
        </p:nvSpPr>
        <p:spPr>
          <a:xfrm>
            <a:off x="1055877" y="5368734"/>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0</a:t>
            </a:r>
            <a:endParaRPr sz="1400">
              <a:latin typeface="Calibri" panose="020F0502020204030204"/>
              <a:cs typeface="Calibri" panose="020F0502020204030204"/>
            </a:endParaRPr>
          </a:p>
        </p:txBody>
      </p:sp>
      <p:sp>
        <p:nvSpPr>
          <p:cNvPr id="34" name="object 34"/>
          <p:cNvSpPr txBox="1"/>
          <p:nvPr/>
        </p:nvSpPr>
        <p:spPr>
          <a:xfrm>
            <a:off x="1357630" y="5557583"/>
            <a:ext cx="3498215" cy="153035"/>
          </a:xfrm>
          <a:prstGeom prst="rect">
            <a:avLst/>
          </a:prstGeom>
        </p:spPr>
        <p:txBody>
          <a:bodyPr vert="horz" wrap="square" lIns="0" tIns="0" rIns="0" bIns="0" rtlCol="0">
            <a:spAutoFit/>
          </a:bodyPr>
          <a:lstStyle/>
          <a:p>
            <a:pPr marL="12700">
              <a:lnSpc>
                <a:spcPct val="100000"/>
              </a:lnSpc>
            </a:pPr>
            <a:r>
              <a:rPr sz="1000" spc="-5" dirty="0">
                <a:latin typeface="Calibri" panose="020F0502020204030204"/>
                <a:cs typeface="Calibri" panose="020F0502020204030204"/>
              </a:rPr>
              <a:t>CP</a:t>
            </a:r>
            <a:r>
              <a:rPr sz="1000" dirty="0">
                <a:latin typeface="Calibri" panose="020F0502020204030204"/>
                <a:cs typeface="Calibri" panose="020F0502020204030204"/>
              </a:rPr>
              <a:t>U</a:t>
            </a:r>
            <a:r>
              <a:rPr sz="1000" spc="-5" dirty="0">
                <a:latin typeface="Calibri" panose="020F0502020204030204"/>
                <a:cs typeface="Calibri" panose="020F0502020204030204"/>
              </a:rPr>
              <a:t> sing</a:t>
            </a:r>
            <a:r>
              <a:rPr sz="1000" dirty="0">
                <a:latin typeface="Calibri" panose="020F0502020204030204"/>
                <a:cs typeface="Calibri" panose="020F0502020204030204"/>
              </a:rPr>
              <a:t>le</a:t>
            </a:r>
            <a:r>
              <a:rPr sz="1000" spc="-5" dirty="0">
                <a:latin typeface="Calibri" panose="020F0502020204030204"/>
                <a:cs typeface="Calibri" panose="020F0502020204030204"/>
              </a:rPr>
              <a:t> </a:t>
            </a:r>
            <a:r>
              <a:rPr sz="1000" dirty="0">
                <a:latin typeface="Calibri" panose="020F0502020204030204"/>
                <a:cs typeface="Calibri" panose="020F0502020204030204"/>
              </a:rPr>
              <a:t>co</a:t>
            </a:r>
            <a:r>
              <a:rPr sz="1000" spc="-5" dirty="0">
                <a:latin typeface="Calibri" panose="020F0502020204030204"/>
                <a:cs typeface="Calibri" panose="020F0502020204030204"/>
              </a:rPr>
              <a:t>r</a:t>
            </a:r>
            <a:r>
              <a:rPr sz="1000" dirty="0">
                <a:latin typeface="Calibri" panose="020F0502020204030204"/>
                <a:cs typeface="Calibri" panose="020F0502020204030204"/>
              </a:rPr>
              <a:t>e(X5</a:t>
            </a:r>
            <a:r>
              <a:rPr sz="1000" spc="-10" dirty="0">
                <a:latin typeface="Calibri" panose="020F0502020204030204"/>
                <a:cs typeface="Calibri" panose="020F0502020204030204"/>
              </a:rPr>
              <a:t>6</a:t>
            </a:r>
            <a:r>
              <a:rPr sz="1000" dirty="0">
                <a:latin typeface="Calibri" panose="020F0502020204030204"/>
                <a:cs typeface="Calibri" panose="020F0502020204030204"/>
              </a:rPr>
              <a:t>75,</a:t>
            </a:r>
            <a:r>
              <a:rPr sz="1000" spc="-5" dirty="0">
                <a:latin typeface="Calibri" panose="020F0502020204030204"/>
                <a:cs typeface="Calibri" panose="020F0502020204030204"/>
              </a:rPr>
              <a:t>3.07GHZ</a:t>
            </a:r>
            <a:r>
              <a:rPr sz="1000" dirty="0">
                <a:latin typeface="Calibri" panose="020F0502020204030204"/>
                <a:cs typeface="Calibri" panose="020F0502020204030204"/>
              </a:rPr>
              <a:t>) </a:t>
            </a:r>
            <a:r>
              <a:rPr sz="1000" spc="40" dirty="0">
                <a:latin typeface="Calibri" panose="020F0502020204030204"/>
                <a:cs typeface="Calibri" panose="020F0502020204030204"/>
              </a:rPr>
              <a:t> </a:t>
            </a:r>
            <a:r>
              <a:rPr sz="1000" spc="-5" dirty="0">
                <a:latin typeface="Calibri" panose="020F0502020204030204"/>
                <a:cs typeface="Calibri" panose="020F0502020204030204"/>
              </a:rPr>
              <a:t>CP</a:t>
            </a:r>
            <a:r>
              <a:rPr sz="1000" dirty="0">
                <a:latin typeface="Calibri" panose="020F0502020204030204"/>
                <a:cs typeface="Calibri" panose="020F0502020204030204"/>
              </a:rPr>
              <a:t>U</a:t>
            </a:r>
            <a:r>
              <a:rPr sz="1000" spc="-5" dirty="0">
                <a:latin typeface="Calibri" panose="020F0502020204030204"/>
                <a:cs typeface="Calibri" panose="020F0502020204030204"/>
              </a:rPr>
              <a:t> O</a:t>
            </a:r>
            <a:r>
              <a:rPr sz="1000" spc="-10" dirty="0">
                <a:latin typeface="Calibri" panose="020F0502020204030204"/>
                <a:cs typeface="Calibri" panose="020F0502020204030204"/>
              </a:rPr>
              <a:t>p</a:t>
            </a:r>
            <a:r>
              <a:rPr sz="1000" dirty="0">
                <a:latin typeface="Calibri" panose="020F0502020204030204"/>
                <a:cs typeface="Calibri" panose="020F0502020204030204"/>
              </a:rPr>
              <a:t>en</a:t>
            </a:r>
            <a:r>
              <a:rPr sz="1000" spc="-5" dirty="0">
                <a:latin typeface="Calibri" panose="020F0502020204030204"/>
                <a:cs typeface="Calibri" panose="020F0502020204030204"/>
              </a:rPr>
              <a:t>M</a:t>
            </a:r>
            <a:r>
              <a:rPr sz="1000" dirty="0">
                <a:latin typeface="Calibri" panose="020F0502020204030204"/>
                <a:cs typeface="Calibri" panose="020F0502020204030204"/>
              </a:rPr>
              <a:t>P</a:t>
            </a:r>
            <a:r>
              <a:rPr sz="1000" spc="-5" dirty="0">
                <a:latin typeface="Calibri" panose="020F0502020204030204"/>
                <a:cs typeface="Calibri" panose="020F0502020204030204"/>
              </a:rPr>
              <a:t>(</a:t>
            </a:r>
            <a:r>
              <a:rPr sz="1000" dirty="0">
                <a:latin typeface="Calibri" panose="020F0502020204030204"/>
                <a:cs typeface="Calibri" panose="020F0502020204030204"/>
              </a:rPr>
              <a:t>12c</a:t>
            </a:r>
            <a:r>
              <a:rPr sz="1000" spc="-10" dirty="0">
                <a:latin typeface="Calibri" panose="020F0502020204030204"/>
                <a:cs typeface="Calibri" panose="020F0502020204030204"/>
              </a:rPr>
              <a:t>o</a:t>
            </a:r>
            <a:r>
              <a:rPr sz="1000" dirty="0">
                <a:latin typeface="Calibri" panose="020F0502020204030204"/>
                <a:cs typeface="Calibri" panose="020F0502020204030204"/>
              </a:rPr>
              <a:t>r</a:t>
            </a:r>
            <a:r>
              <a:rPr sz="1000" spc="-10" dirty="0">
                <a:latin typeface="Calibri" panose="020F0502020204030204"/>
                <a:cs typeface="Calibri" panose="020F0502020204030204"/>
              </a:rPr>
              <a:t>e</a:t>
            </a:r>
            <a:r>
              <a:rPr sz="1000" dirty="0">
                <a:latin typeface="Calibri" panose="020F0502020204030204"/>
                <a:cs typeface="Calibri" panose="020F0502020204030204"/>
              </a:rPr>
              <a:t>s</a:t>
            </a:r>
            <a:r>
              <a:rPr sz="1000" spc="-5" dirty="0">
                <a:latin typeface="Calibri" panose="020F0502020204030204"/>
                <a:cs typeface="Calibri" panose="020F0502020204030204"/>
              </a:rPr>
              <a:t>,</a:t>
            </a:r>
            <a:r>
              <a:rPr sz="1000" dirty="0">
                <a:latin typeface="Calibri" panose="020F0502020204030204"/>
                <a:cs typeface="Calibri" panose="020F0502020204030204"/>
              </a:rPr>
              <a:t>24thre</a:t>
            </a:r>
            <a:r>
              <a:rPr sz="1000" spc="-10" dirty="0">
                <a:latin typeface="Calibri" panose="020F0502020204030204"/>
                <a:cs typeface="Calibri" panose="020F0502020204030204"/>
              </a:rPr>
              <a:t>a</a:t>
            </a:r>
            <a:r>
              <a:rPr sz="1000" spc="-5" dirty="0">
                <a:latin typeface="Calibri" panose="020F0502020204030204"/>
                <a:cs typeface="Calibri" panose="020F0502020204030204"/>
              </a:rPr>
              <a:t>ds)</a:t>
            </a:r>
            <a:endParaRPr sz="1000">
              <a:latin typeface="Calibri" panose="020F0502020204030204"/>
              <a:cs typeface="Calibri" panose="020F0502020204030204"/>
            </a:endParaRPr>
          </a:p>
        </p:txBody>
      </p:sp>
      <p:sp>
        <p:nvSpPr>
          <p:cNvPr id="35" name="object 35"/>
          <p:cNvSpPr txBox="1"/>
          <p:nvPr/>
        </p:nvSpPr>
        <p:spPr>
          <a:xfrm>
            <a:off x="5293867" y="5557583"/>
            <a:ext cx="89789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MI</a:t>
            </a:r>
            <a:r>
              <a:rPr sz="1000" spc="-10" dirty="0">
                <a:latin typeface="Calibri" panose="020F0502020204030204"/>
                <a:cs typeface="Calibri" panose="020F0502020204030204"/>
              </a:rPr>
              <a:t>C</a:t>
            </a:r>
            <a:r>
              <a:rPr sz="1000" spc="-5" dirty="0">
                <a:latin typeface="Calibri" panose="020F0502020204030204"/>
                <a:cs typeface="Calibri" panose="020F0502020204030204"/>
              </a:rPr>
              <a:t>(240</a:t>
            </a:r>
            <a:r>
              <a:rPr sz="1000" dirty="0">
                <a:latin typeface="Calibri" panose="020F0502020204030204"/>
                <a:cs typeface="Calibri" panose="020F0502020204030204"/>
              </a:rPr>
              <a:t>threa</a:t>
            </a:r>
            <a:r>
              <a:rPr sz="1000" spc="-5" dirty="0">
                <a:latin typeface="Calibri" panose="020F0502020204030204"/>
                <a:cs typeface="Calibri" panose="020F0502020204030204"/>
              </a:rPr>
              <a:t>ds)</a:t>
            </a:r>
            <a:endParaRPr sz="1000">
              <a:latin typeface="Calibri" panose="020F0502020204030204"/>
              <a:cs typeface="Calibri" panose="020F0502020204030204"/>
            </a:endParaRPr>
          </a:p>
        </p:txBody>
      </p:sp>
      <p:sp>
        <p:nvSpPr>
          <p:cNvPr id="36" name="object 36"/>
          <p:cNvSpPr txBox="1"/>
          <p:nvPr/>
        </p:nvSpPr>
        <p:spPr>
          <a:xfrm>
            <a:off x="6778497" y="5550523"/>
            <a:ext cx="1463675" cy="332105"/>
          </a:xfrm>
          <a:prstGeom prst="rect">
            <a:avLst/>
          </a:prstGeom>
        </p:spPr>
        <p:txBody>
          <a:bodyPr vert="horz" wrap="square" lIns="0" tIns="0" rIns="0" bIns="0" rtlCol="0">
            <a:spAutoFit/>
          </a:bodyPr>
          <a:lstStyle/>
          <a:p>
            <a:pPr algn="ctr">
              <a:lnSpc>
                <a:spcPct val="100000"/>
              </a:lnSpc>
            </a:pPr>
            <a:r>
              <a:rPr sz="1000" dirty="0">
                <a:latin typeface="Calibri" panose="020F0502020204030204"/>
                <a:cs typeface="Calibri" panose="020F0502020204030204"/>
              </a:rPr>
              <a:t>2CPU+2MI</a:t>
            </a:r>
            <a:r>
              <a:rPr sz="1000" spc="-5" dirty="0">
                <a:latin typeface="Calibri" panose="020F0502020204030204"/>
                <a:cs typeface="Calibri" panose="020F0502020204030204"/>
              </a:rPr>
              <a:t>C</a:t>
            </a:r>
            <a:r>
              <a:rPr sz="1000" dirty="0">
                <a:latin typeface="宋体" panose="02010600030101010101" pitchFamily="2" charset="-122"/>
                <a:cs typeface="宋体" panose="02010600030101010101" pitchFamily="2" charset="-122"/>
              </a:rPr>
              <a:t>（</a:t>
            </a:r>
            <a:r>
              <a:rPr sz="1000" dirty="0">
                <a:latin typeface="Calibri" panose="020F0502020204030204"/>
                <a:cs typeface="Calibri" panose="020F0502020204030204"/>
              </a:rPr>
              <a:t>24</a:t>
            </a:r>
            <a:r>
              <a:rPr sz="1000" spc="-15" dirty="0">
                <a:latin typeface="Calibri" panose="020F0502020204030204"/>
                <a:cs typeface="Calibri" panose="020F0502020204030204"/>
              </a:rPr>
              <a:t> </a:t>
            </a:r>
            <a:r>
              <a:rPr sz="1000" spc="-5" dirty="0">
                <a:latin typeface="Calibri" panose="020F0502020204030204"/>
                <a:cs typeface="Calibri" panose="020F0502020204030204"/>
              </a:rPr>
              <a:t>CPU</a:t>
            </a:r>
            <a:endParaRPr sz="1000">
              <a:latin typeface="Calibri" panose="020F0502020204030204"/>
              <a:cs typeface="Calibri" panose="020F0502020204030204"/>
            </a:endParaRPr>
          </a:p>
          <a:p>
            <a:pPr algn="ctr">
              <a:lnSpc>
                <a:spcPct val="100000"/>
              </a:lnSpc>
              <a:spcBef>
                <a:spcPts val="100"/>
              </a:spcBef>
            </a:pPr>
            <a:r>
              <a:rPr sz="1000" dirty="0">
                <a:latin typeface="Calibri" panose="020F0502020204030204"/>
                <a:cs typeface="Calibri" panose="020F0502020204030204"/>
              </a:rPr>
              <a:t>threads+480</a:t>
            </a:r>
            <a:r>
              <a:rPr sz="1000" spc="-15" dirty="0">
                <a:latin typeface="Calibri" panose="020F0502020204030204"/>
                <a:cs typeface="Calibri" panose="020F0502020204030204"/>
              </a:rPr>
              <a:t> </a:t>
            </a:r>
            <a:r>
              <a:rPr sz="1000" dirty="0">
                <a:latin typeface="Calibri" panose="020F0502020204030204"/>
                <a:cs typeface="Calibri" panose="020F0502020204030204"/>
              </a:rPr>
              <a:t>MIC</a:t>
            </a:r>
            <a:r>
              <a:rPr sz="1000" spc="-5" dirty="0">
                <a:latin typeface="Calibri" panose="020F0502020204030204"/>
                <a:cs typeface="Calibri" panose="020F0502020204030204"/>
              </a:rPr>
              <a:t> </a:t>
            </a:r>
            <a:r>
              <a:rPr sz="1000" dirty="0">
                <a:latin typeface="Calibri" panose="020F0502020204030204"/>
                <a:cs typeface="Calibri" panose="020F0502020204030204"/>
              </a:rPr>
              <a:t>threads</a:t>
            </a:r>
            <a:r>
              <a:rPr sz="1000" dirty="0">
                <a:latin typeface="宋体" panose="02010600030101010101" pitchFamily="2" charset="-122"/>
                <a:cs typeface="宋体" panose="02010600030101010101" pitchFamily="2" charset="-122"/>
              </a:rPr>
              <a:t>）</a:t>
            </a:r>
            <a:endParaRPr sz="1000">
              <a:latin typeface="宋体" panose="02010600030101010101" pitchFamily="2" charset="-122"/>
              <a:cs typeface="宋体" panose="02010600030101010101" pitchFamily="2" charset="-122"/>
            </a:endParaRPr>
          </a:p>
        </p:txBody>
      </p:sp>
      <p:sp>
        <p:nvSpPr>
          <p:cNvPr id="37" name="object 37"/>
          <p:cNvSpPr/>
          <p:nvPr/>
        </p:nvSpPr>
        <p:spPr>
          <a:xfrm>
            <a:off x="1167383" y="1563624"/>
            <a:ext cx="97790" cy="97790"/>
          </a:xfrm>
          <a:custGeom>
            <a:avLst/>
            <a:gdLst/>
            <a:ahLst/>
            <a:cxnLst/>
            <a:rect l="l" t="t" r="r" b="b"/>
            <a:pathLst>
              <a:path w="97790" h="97789">
                <a:moveTo>
                  <a:pt x="0" y="97536"/>
                </a:moveTo>
                <a:lnTo>
                  <a:pt x="97535" y="97536"/>
                </a:lnTo>
                <a:lnTo>
                  <a:pt x="97535" y="0"/>
                </a:lnTo>
                <a:lnTo>
                  <a:pt x="0" y="0"/>
                </a:lnTo>
                <a:lnTo>
                  <a:pt x="0" y="97536"/>
                </a:lnTo>
                <a:close/>
              </a:path>
            </a:pathLst>
          </a:custGeom>
          <a:solidFill>
            <a:srgbClr val="4F81BC"/>
          </a:solidFill>
        </p:spPr>
        <p:txBody>
          <a:bodyPr wrap="square" lIns="0" tIns="0" rIns="0" bIns="0" rtlCol="0"/>
          <a:lstStyle/>
          <a:p/>
        </p:txBody>
      </p:sp>
      <p:sp>
        <p:nvSpPr>
          <p:cNvPr id="38" name="object 38"/>
          <p:cNvSpPr txBox="1"/>
          <p:nvPr/>
        </p:nvSpPr>
        <p:spPr>
          <a:xfrm>
            <a:off x="965708" y="1517586"/>
            <a:ext cx="1344930" cy="2866390"/>
          </a:xfrm>
          <a:prstGeom prst="rect">
            <a:avLst/>
          </a:prstGeom>
        </p:spPr>
        <p:txBody>
          <a:bodyPr vert="horz" wrap="square" lIns="0" tIns="0" rIns="0" bIns="0" rtlCol="0">
            <a:spAutoFit/>
          </a:bodyPr>
          <a:lstStyle/>
          <a:p>
            <a:pPr marL="343535">
              <a:lnSpc>
                <a:spcPct val="100000"/>
              </a:lnSpc>
            </a:pPr>
            <a:r>
              <a:rPr sz="1400" spc="-10" dirty="0">
                <a:latin typeface="Calibri" panose="020F0502020204030204"/>
                <a:cs typeface="Calibri" panose="020F0502020204030204"/>
              </a:rPr>
              <a:t>time(s)</a:t>
            </a:r>
            <a:endParaRPr sz="1400">
              <a:latin typeface="Calibri" panose="020F0502020204030204"/>
              <a:cs typeface="Calibri" panose="020F0502020204030204"/>
            </a:endParaRPr>
          </a:p>
          <a:p>
            <a:pPr marL="12700">
              <a:lnSpc>
                <a:spcPts val="1630"/>
              </a:lnSpc>
              <a:spcBef>
                <a:spcPts val="580"/>
              </a:spcBef>
            </a:pPr>
            <a:r>
              <a:rPr sz="1400" spc="-15" dirty="0">
                <a:latin typeface="Calibri" panose="020F0502020204030204"/>
                <a:cs typeface="Calibri" panose="020F0502020204030204"/>
              </a:rPr>
              <a:t>30</a:t>
            </a:r>
            <a:endParaRPr sz="1400">
              <a:latin typeface="Calibri" panose="020F0502020204030204"/>
              <a:cs typeface="Calibri" panose="020F0502020204030204"/>
            </a:endParaRPr>
          </a:p>
          <a:p>
            <a:pPr marR="5080" algn="r">
              <a:lnSpc>
                <a:spcPts val="1630"/>
              </a:lnSpc>
            </a:pPr>
            <a:r>
              <a:rPr sz="1400" spc="-15" dirty="0">
                <a:latin typeface="Calibri" panose="020F0502020204030204"/>
                <a:cs typeface="Calibri" panose="020F0502020204030204"/>
              </a:rPr>
              <a:t>27</a:t>
            </a:r>
            <a:endParaRPr sz="1400">
              <a:latin typeface="Calibri" panose="020F0502020204030204"/>
              <a:cs typeface="Calibri" panose="020F0502020204030204"/>
            </a:endParaRPr>
          </a:p>
          <a:p>
            <a:pPr>
              <a:lnSpc>
                <a:spcPct val="100000"/>
              </a:lnSpc>
              <a:spcBef>
                <a:spcPts val="40"/>
              </a:spcBef>
            </a:pPr>
            <a:endParaRPr sz="1200">
              <a:latin typeface="Times New Roman" panose="02020603050405020304"/>
              <a:cs typeface="Times New Roman" panose="02020603050405020304"/>
            </a:endParaRPr>
          </a:p>
          <a:p>
            <a:pPr marL="12700">
              <a:lnSpc>
                <a:spcPct val="100000"/>
              </a:lnSpc>
            </a:pPr>
            <a:r>
              <a:rPr sz="1400" spc="-15" dirty="0">
                <a:latin typeface="Calibri" panose="020F0502020204030204"/>
                <a:cs typeface="Calibri" panose="020F0502020204030204"/>
              </a:rPr>
              <a:t>25</a:t>
            </a:r>
            <a:endParaRPr sz="1400">
              <a:latin typeface="Calibri" panose="020F0502020204030204"/>
              <a:cs typeface="Calibri" panose="020F0502020204030204"/>
            </a:endParaRPr>
          </a:p>
          <a:p>
            <a:pPr>
              <a:lnSpc>
                <a:spcPct val="100000"/>
              </a:lnSpc>
            </a:pPr>
            <a:endParaRPr sz="1400">
              <a:latin typeface="Times New Roman" panose="02020603050405020304"/>
              <a:cs typeface="Times New Roman" panose="02020603050405020304"/>
            </a:endParaRPr>
          </a:p>
          <a:p>
            <a:pPr>
              <a:lnSpc>
                <a:spcPct val="100000"/>
              </a:lnSpc>
              <a:spcBef>
                <a:spcPts val="10"/>
              </a:spcBef>
            </a:pPr>
            <a:endParaRPr sz="1200">
              <a:latin typeface="Times New Roman" panose="02020603050405020304"/>
              <a:cs typeface="Times New Roman" panose="02020603050405020304"/>
            </a:endParaRPr>
          </a:p>
          <a:p>
            <a:pPr marL="12700">
              <a:lnSpc>
                <a:spcPct val="100000"/>
              </a:lnSpc>
            </a:pPr>
            <a:r>
              <a:rPr sz="1400" spc="-15" dirty="0">
                <a:latin typeface="Calibri" panose="020F0502020204030204"/>
                <a:cs typeface="Calibri" panose="020F0502020204030204"/>
              </a:rPr>
              <a:t>20</a:t>
            </a:r>
            <a:endParaRPr sz="1400">
              <a:latin typeface="Calibri" panose="020F0502020204030204"/>
              <a:cs typeface="Calibri" panose="020F0502020204030204"/>
            </a:endParaRPr>
          </a:p>
          <a:p>
            <a:pPr>
              <a:lnSpc>
                <a:spcPct val="100000"/>
              </a:lnSpc>
            </a:pPr>
            <a:endParaRPr sz="1400">
              <a:latin typeface="Times New Roman" panose="02020603050405020304"/>
              <a:cs typeface="Times New Roman" panose="02020603050405020304"/>
            </a:endParaRPr>
          </a:p>
          <a:p>
            <a:pPr>
              <a:lnSpc>
                <a:spcPct val="100000"/>
              </a:lnSpc>
              <a:spcBef>
                <a:spcPts val="5"/>
              </a:spcBef>
            </a:pPr>
            <a:endParaRPr sz="1200">
              <a:latin typeface="Times New Roman" panose="02020603050405020304"/>
              <a:cs typeface="Times New Roman" panose="02020603050405020304"/>
            </a:endParaRPr>
          </a:p>
          <a:p>
            <a:pPr marL="12700">
              <a:lnSpc>
                <a:spcPct val="100000"/>
              </a:lnSpc>
            </a:pPr>
            <a:r>
              <a:rPr sz="1400" spc="-15" dirty="0">
                <a:latin typeface="Calibri" panose="020F0502020204030204"/>
                <a:cs typeface="Calibri" panose="020F0502020204030204"/>
              </a:rPr>
              <a:t>15</a:t>
            </a:r>
            <a:endParaRPr sz="1400">
              <a:latin typeface="Calibri" panose="020F0502020204030204"/>
              <a:cs typeface="Calibri" panose="020F0502020204030204"/>
            </a:endParaRPr>
          </a:p>
          <a:p>
            <a:pPr>
              <a:lnSpc>
                <a:spcPct val="100000"/>
              </a:lnSpc>
            </a:pPr>
            <a:endParaRPr sz="1400">
              <a:latin typeface="Times New Roman" panose="02020603050405020304"/>
              <a:cs typeface="Times New Roman" panose="02020603050405020304"/>
            </a:endParaRPr>
          </a:p>
          <a:p>
            <a:pPr>
              <a:lnSpc>
                <a:spcPct val="100000"/>
              </a:lnSpc>
              <a:spcBef>
                <a:spcPts val="10"/>
              </a:spcBef>
            </a:pPr>
            <a:endParaRPr sz="1200">
              <a:latin typeface="Times New Roman" panose="02020603050405020304"/>
              <a:cs typeface="Times New Roman" panose="02020603050405020304"/>
            </a:endParaRPr>
          </a:p>
          <a:p>
            <a:pPr marL="12700">
              <a:lnSpc>
                <a:spcPct val="100000"/>
              </a:lnSpc>
            </a:pPr>
            <a:r>
              <a:rPr sz="1400" spc="-15" dirty="0">
                <a:latin typeface="Calibri" panose="020F0502020204030204"/>
                <a:cs typeface="Calibri" panose="020F0502020204030204"/>
              </a:rPr>
              <a:t>10</a:t>
            </a:r>
            <a:endParaRPr sz="1400">
              <a:latin typeface="Calibri" panose="020F0502020204030204"/>
              <a:cs typeface="Calibri" panose="020F0502020204030204"/>
            </a:endParaRPr>
          </a:p>
        </p:txBody>
      </p:sp>
      <p:sp>
        <p:nvSpPr>
          <p:cNvPr id="40" name="object 4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41" name="object 41"/>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42" name="object 4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
        <p:nvSpPr>
          <p:cNvPr id="39" name="object 39"/>
          <p:cNvSpPr txBox="1"/>
          <p:nvPr/>
        </p:nvSpPr>
        <p:spPr>
          <a:xfrm>
            <a:off x="1055877" y="4774882"/>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5</a:t>
            </a:r>
            <a:endParaRPr sz="1400">
              <a:latin typeface="Calibri" panose="020F0502020204030204"/>
              <a:cs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4083558"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291584"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技术</a:t>
            </a:r>
            <a:r>
              <a:rPr sz="4400" spc="-30" dirty="0">
                <a:latin typeface="宋体" panose="02010600030101010101" pitchFamily="2" charset="-122"/>
                <a:cs typeface="宋体" panose="02010600030101010101" pitchFamily="2" charset="-122"/>
              </a:rPr>
              <a:t>优</a:t>
            </a:r>
            <a:r>
              <a:rPr sz="4400" spc="-35" dirty="0">
                <a:latin typeface="宋体" panose="02010600030101010101" pitchFamily="2" charset="-122"/>
                <a:cs typeface="宋体" panose="02010600030101010101" pitchFamily="2" charset="-122"/>
              </a:rPr>
              <a:t>势</a:t>
            </a:r>
            <a:r>
              <a:rPr sz="4400" spc="-45" dirty="0">
                <a:latin typeface="宋体" panose="02010600030101010101" pitchFamily="2" charset="-122"/>
                <a:cs typeface="宋体" panose="02010600030101010101" pitchFamily="2" charset="-122"/>
              </a:rPr>
              <a:t>总结</a:t>
            </a:r>
            <a:endParaRPr sz="4400">
              <a:latin typeface="宋体" panose="02010600030101010101" pitchFamily="2" charset="-122"/>
              <a:cs typeface="宋体" panose="02010600030101010101" pitchFamily="2" charset="-122"/>
            </a:endParaRPr>
          </a:p>
        </p:txBody>
      </p:sp>
      <p:sp>
        <p:nvSpPr>
          <p:cNvPr id="8" name="object 8"/>
          <p:cNvSpPr txBox="1"/>
          <p:nvPr/>
        </p:nvSpPr>
        <p:spPr>
          <a:xfrm>
            <a:off x="535940" y="1392920"/>
            <a:ext cx="7943850" cy="4910455"/>
          </a:xfrm>
          <a:prstGeom prst="rect">
            <a:avLst/>
          </a:prstGeom>
        </p:spPr>
        <p:txBody>
          <a:bodyPr vert="horz" wrap="square" lIns="0" tIns="0" rIns="0" bIns="0" rtlCol="0">
            <a:spAutoFit/>
          </a:bodyPr>
          <a:lstStyle/>
          <a:p>
            <a:pPr marL="12700">
              <a:lnSpc>
                <a:spcPct val="100000"/>
              </a:lnSpc>
              <a:tabLst>
                <a:tab pos="354965" algn="l"/>
              </a:tabLst>
            </a:pPr>
            <a:r>
              <a:rPr sz="3000" dirty="0">
                <a:latin typeface="Arial" panose="020B0604020202020204"/>
                <a:cs typeface="Arial" panose="020B0604020202020204"/>
              </a:rPr>
              <a:t>•	</a:t>
            </a:r>
            <a:r>
              <a:rPr sz="3000" dirty="0">
                <a:latin typeface="Calibri" panose="020F0502020204030204"/>
                <a:cs typeface="Calibri" panose="020F0502020204030204"/>
              </a:rPr>
              <a:t>MI</a:t>
            </a:r>
            <a:r>
              <a:rPr sz="3000" spc="-5" dirty="0">
                <a:latin typeface="Calibri" panose="020F0502020204030204"/>
                <a:cs typeface="Calibri" panose="020F0502020204030204"/>
              </a:rPr>
              <a:t>C</a:t>
            </a:r>
            <a:r>
              <a:rPr sz="3000" dirty="0">
                <a:latin typeface="宋体" panose="02010600030101010101" pitchFamily="2" charset="-122"/>
                <a:cs typeface="宋体" panose="02010600030101010101" pitchFamily="2" charset="-122"/>
              </a:rPr>
              <a:t>硬件架构（继承性）</a:t>
            </a:r>
            <a:endParaRPr sz="3000">
              <a:latin typeface="宋体" panose="02010600030101010101" pitchFamily="2" charset="-122"/>
              <a:cs typeface="宋体" panose="02010600030101010101" pitchFamily="2" charset="-122"/>
            </a:endParaRPr>
          </a:p>
          <a:p>
            <a:pPr marL="469900">
              <a:lnSpc>
                <a:spcPts val="3110"/>
              </a:lnSpc>
              <a:spcBef>
                <a:spcPts val="15"/>
              </a:spcBef>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基于</a:t>
            </a:r>
            <a:r>
              <a:rPr sz="2600" spc="-20" dirty="0">
                <a:latin typeface="Calibri" panose="020F0502020204030204"/>
                <a:cs typeface="Calibri" panose="020F0502020204030204"/>
              </a:rPr>
              <a:t>X86</a:t>
            </a:r>
            <a:r>
              <a:rPr sz="2600" spc="-30" dirty="0">
                <a:latin typeface="宋体" panose="02010600030101010101" pitchFamily="2" charset="-122"/>
                <a:cs typeface="宋体" panose="02010600030101010101" pitchFamily="2" charset="-122"/>
              </a:rPr>
              <a:t>的微异构架构</a:t>
            </a:r>
            <a:endParaRPr sz="2600">
              <a:latin typeface="宋体" panose="02010600030101010101" pitchFamily="2" charset="-122"/>
              <a:cs typeface="宋体" panose="02010600030101010101" pitchFamily="2" charset="-122"/>
            </a:endParaRPr>
          </a:p>
          <a:p>
            <a:pPr marL="12700">
              <a:lnSpc>
                <a:spcPts val="359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可实现高效编程，提高软件生产力</a:t>
            </a:r>
            <a:endParaRPr sz="3000">
              <a:latin typeface="宋体" panose="02010600030101010101" pitchFamily="2" charset="-122"/>
              <a:cs typeface="宋体" panose="02010600030101010101" pitchFamily="2" charset="-122"/>
            </a:endParaRPr>
          </a:p>
          <a:p>
            <a:pPr marL="755650" marR="5080" indent="-285750">
              <a:lnSpc>
                <a:spcPct val="80000"/>
              </a:lnSpc>
              <a:spcBef>
                <a:spcPts val="640"/>
              </a:spcBef>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灵活的编程模式</a:t>
            </a:r>
            <a:r>
              <a:rPr sz="2600" spc="-25" dirty="0">
                <a:latin typeface="Calibri" panose="020F0502020204030204"/>
                <a:cs typeface="Calibri" panose="020F0502020204030204"/>
              </a:rPr>
              <a:t>O</a:t>
            </a:r>
            <a:r>
              <a:rPr sz="2600" spc="-35" dirty="0">
                <a:latin typeface="Calibri" panose="020F0502020204030204"/>
                <a:cs typeface="Calibri" panose="020F0502020204030204"/>
              </a:rPr>
              <a:t>f</a:t>
            </a:r>
            <a:r>
              <a:rPr sz="2600" spc="-20" dirty="0">
                <a:latin typeface="Calibri" panose="020F0502020204030204"/>
                <a:cs typeface="Calibri" panose="020F0502020204030204"/>
              </a:rPr>
              <a:t>fload/N</a:t>
            </a:r>
            <a:r>
              <a:rPr sz="2600" spc="-45" dirty="0">
                <a:latin typeface="Calibri" panose="020F0502020204030204"/>
                <a:cs typeface="Calibri" panose="020F0502020204030204"/>
              </a:rPr>
              <a:t>a</a:t>
            </a:r>
            <a:r>
              <a:rPr sz="2600" spc="-10" dirty="0">
                <a:latin typeface="Calibri" panose="020F0502020204030204"/>
                <a:cs typeface="Calibri" panose="020F0502020204030204"/>
              </a:rPr>
              <a:t>ti</a:t>
            </a:r>
            <a:r>
              <a:rPr sz="2600" spc="-35" dirty="0">
                <a:latin typeface="Calibri" panose="020F0502020204030204"/>
                <a:cs typeface="Calibri" panose="020F0502020204030204"/>
              </a:rPr>
              <a:t>v</a:t>
            </a:r>
            <a:r>
              <a:rPr sz="2600" spc="-15" dirty="0">
                <a:latin typeface="Calibri" panose="020F0502020204030204"/>
                <a:cs typeface="Calibri" panose="020F0502020204030204"/>
              </a:rPr>
              <a:t>e/</a:t>
            </a:r>
            <a:r>
              <a:rPr sz="2600" spc="-55" dirty="0">
                <a:latin typeface="Calibri" panose="020F0502020204030204"/>
                <a:cs typeface="Calibri" panose="020F0502020204030204"/>
              </a:rPr>
              <a:t>S</a:t>
            </a:r>
            <a:r>
              <a:rPr sz="2600" spc="-20" dirty="0">
                <a:latin typeface="Calibri" panose="020F0502020204030204"/>
                <a:cs typeface="Calibri" panose="020F0502020204030204"/>
              </a:rPr>
              <a:t>ymm</a:t>
            </a:r>
            <a:r>
              <a:rPr sz="2600" spc="-35" dirty="0">
                <a:latin typeface="Calibri" panose="020F0502020204030204"/>
                <a:cs typeface="Calibri" panose="020F0502020204030204"/>
              </a:rPr>
              <a:t>e</a:t>
            </a:r>
            <a:r>
              <a:rPr sz="2600" spc="-10" dirty="0">
                <a:latin typeface="Calibri" panose="020F0502020204030204"/>
                <a:cs typeface="Calibri" panose="020F0502020204030204"/>
              </a:rPr>
              <a:t>tri</a:t>
            </a:r>
            <a:r>
              <a:rPr sz="2600" spc="-5" dirty="0">
                <a:latin typeface="Calibri" panose="020F0502020204030204"/>
                <a:cs typeface="Calibri" panose="020F0502020204030204"/>
              </a:rPr>
              <a:t>c</a:t>
            </a:r>
            <a:r>
              <a:rPr sz="2600" spc="-30" dirty="0">
                <a:latin typeface="宋体" panose="02010600030101010101" pitchFamily="2" charset="-122"/>
                <a:cs typeface="宋体" panose="02010600030101010101" pitchFamily="2" charset="-122"/>
              </a:rPr>
              <a:t>，实现快</a:t>
            </a:r>
            <a:r>
              <a:rPr sz="2600" spc="-25" dirty="0">
                <a:latin typeface="宋体" panose="02010600030101010101" pitchFamily="2" charset="-122"/>
                <a:cs typeface="宋体" panose="02010600030101010101" pitchFamily="2" charset="-122"/>
              </a:rPr>
              <a:t> 速移植</a:t>
            </a:r>
            <a:endParaRPr sz="2600">
              <a:latin typeface="宋体" panose="02010600030101010101" pitchFamily="2" charset="-122"/>
              <a:cs typeface="宋体" panose="02010600030101010101" pitchFamily="2" charset="-122"/>
            </a:endParaRPr>
          </a:p>
          <a:p>
            <a:pPr marL="469900">
              <a:lnSpc>
                <a:spcPct val="100000"/>
              </a:lnSpc>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统一的编程语言和编程模型</a:t>
            </a:r>
            <a:endParaRPr sz="2600">
              <a:latin typeface="宋体" panose="02010600030101010101" pitchFamily="2" charset="-122"/>
              <a:cs typeface="宋体" panose="02010600030101010101" pitchFamily="2" charset="-122"/>
            </a:endParaRPr>
          </a:p>
          <a:p>
            <a:pPr marL="469900">
              <a:lnSpc>
                <a:spcPts val="3110"/>
              </a:lnSpc>
            </a:pPr>
            <a:r>
              <a:rPr sz="2600" dirty="0">
                <a:latin typeface="Arial" panose="020B0604020202020204"/>
                <a:cs typeface="Arial" panose="020B0604020202020204"/>
              </a:rPr>
              <a:t>–</a:t>
            </a:r>
            <a:r>
              <a:rPr sz="2600" spc="80" dirty="0">
                <a:latin typeface="Arial" panose="020B0604020202020204"/>
                <a:cs typeface="Arial" panose="020B0604020202020204"/>
              </a:rPr>
              <a:t> </a:t>
            </a:r>
            <a:r>
              <a:rPr sz="2600" spc="-5" dirty="0">
                <a:latin typeface="宋体" panose="02010600030101010101" pitchFamily="2" charset="-122"/>
                <a:cs typeface="宋体" panose="02010600030101010101" pitchFamily="2" charset="-122"/>
              </a:rPr>
              <a:t>成熟的编程工具链</a:t>
            </a:r>
            <a:endParaRPr sz="2600">
              <a:latin typeface="宋体" panose="02010600030101010101" pitchFamily="2" charset="-122"/>
              <a:cs typeface="宋体" panose="02010600030101010101" pitchFamily="2" charset="-122"/>
            </a:endParaRPr>
          </a:p>
          <a:p>
            <a:pPr marL="12700">
              <a:lnSpc>
                <a:spcPts val="359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计算规模易扩展</a:t>
            </a:r>
            <a:endParaRPr sz="3000">
              <a:latin typeface="宋体" panose="02010600030101010101" pitchFamily="2" charset="-122"/>
              <a:cs typeface="宋体" panose="02010600030101010101" pitchFamily="2" charset="-122"/>
            </a:endParaRPr>
          </a:p>
          <a:p>
            <a:pPr marL="12700">
              <a:lnSpc>
                <a:spcPct val="10000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具有比较高的投资价值</a:t>
            </a:r>
            <a:endParaRPr sz="3000">
              <a:latin typeface="宋体" panose="02010600030101010101" pitchFamily="2" charset="-122"/>
              <a:cs typeface="宋体" panose="02010600030101010101" pitchFamily="2" charset="-122"/>
            </a:endParaRPr>
          </a:p>
          <a:p>
            <a:pPr marL="469900">
              <a:lnSpc>
                <a:spcPct val="100000"/>
              </a:lnSpc>
              <a:spcBef>
                <a:spcPts val="15"/>
              </a:spcBef>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应用性能高，</a:t>
            </a:r>
            <a:r>
              <a:rPr sz="2600" spc="-15" dirty="0">
                <a:latin typeface="Calibri" panose="020F0502020204030204"/>
                <a:cs typeface="Calibri" panose="020F0502020204030204"/>
              </a:rPr>
              <a:t>MIC/2CP</a:t>
            </a:r>
            <a:r>
              <a:rPr sz="2600" spc="-25" dirty="0">
                <a:latin typeface="Calibri" panose="020F0502020204030204"/>
                <a:cs typeface="Calibri" panose="020F0502020204030204"/>
              </a:rPr>
              <a:t>U</a:t>
            </a:r>
            <a:r>
              <a:rPr sz="2600" spc="-30" dirty="0">
                <a:latin typeface="宋体" panose="02010600030101010101" pitchFamily="2" charset="-122"/>
                <a:cs typeface="宋体" panose="02010600030101010101" pitchFamily="2" charset="-122"/>
              </a:rPr>
              <a:t>可达到</a:t>
            </a:r>
            <a:r>
              <a:rPr sz="2600" spc="-15" dirty="0">
                <a:latin typeface="Calibri" panose="020F0502020204030204"/>
                <a:cs typeface="Calibri" panose="020F0502020204030204"/>
              </a:rPr>
              <a:t>10.</a:t>
            </a:r>
            <a:r>
              <a:rPr sz="2600" spc="-30" dirty="0">
                <a:latin typeface="Calibri" panose="020F0502020204030204"/>
                <a:cs typeface="Calibri" panose="020F0502020204030204"/>
              </a:rPr>
              <a:t>7</a:t>
            </a:r>
            <a:r>
              <a:rPr sz="2600" spc="-20" dirty="0">
                <a:latin typeface="Calibri" panose="020F0502020204030204"/>
                <a:cs typeface="Calibri" panose="020F0502020204030204"/>
              </a:rPr>
              <a:t>5</a:t>
            </a:r>
            <a:r>
              <a:rPr sz="2600" spc="-30" dirty="0">
                <a:latin typeface="宋体" panose="02010600030101010101" pitchFamily="2" charset="-122"/>
                <a:cs typeface="宋体" panose="02010600030101010101" pitchFamily="2" charset="-122"/>
              </a:rPr>
              <a:t>倍</a:t>
            </a:r>
            <a:endParaRPr sz="2600">
              <a:latin typeface="宋体" panose="02010600030101010101" pitchFamily="2" charset="-122"/>
              <a:cs typeface="宋体" panose="02010600030101010101" pitchFamily="2" charset="-122"/>
            </a:endParaRPr>
          </a:p>
          <a:p>
            <a:pPr marL="469900">
              <a:lnSpc>
                <a:spcPct val="100000"/>
              </a:lnSpc>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应用性能功耗比高，</a:t>
            </a:r>
            <a:r>
              <a:rPr sz="2600" spc="-15" dirty="0">
                <a:latin typeface="Calibri" panose="020F0502020204030204"/>
                <a:cs typeface="Calibri" panose="020F0502020204030204"/>
              </a:rPr>
              <a:t>MIC/2CPU</a:t>
            </a:r>
            <a:r>
              <a:rPr sz="2600" spc="-30" dirty="0">
                <a:latin typeface="宋体" panose="02010600030101010101" pitchFamily="2" charset="-122"/>
                <a:cs typeface="宋体" panose="02010600030101010101" pitchFamily="2" charset="-122"/>
              </a:rPr>
              <a:t>可达到</a:t>
            </a:r>
            <a:r>
              <a:rPr sz="2600" spc="-15" dirty="0">
                <a:latin typeface="Calibri" panose="020F0502020204030204"/>
                <a:cs typeface="Calibri" panose="020F0502020204030204"/>
              </a:rPr>
              <a:t>3.34</a:t>
            </a:r>
            <a:endParaRPr sz="2600">
              <a:latin typeface="Calibri" panose="020F0502020204030204"/>
              <a:cs typeface="Calibri" panose="020F0502020204030204"/>
            </a:endParaRPr>
          </a:p>
          <a:p>
            <a:pPr marL="469900">
              <a:lnSpc>
                <a:spcPct val="100000"/>
              </a:lnSpc>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性能成本比高，</a:t>
            </a:r>
            <a:r>
              <a:rPr sz="2600" spc="-15" dirty="0">
                <a:latin typeface="Calibri" panose="020F0502020204030204"/>
                <a:cs typeface="Calibri" panose="020F0502020204030204"/>
              </a:rPr>
              <a:t>MIC/2CPU</a:t>
            </a:r>
            <a:r>
              <a:rPr sz="2600" spc="-30" dirty="0">
                <a:latin typeface="宋体" panose="02010600030101010101" pitchFamily="2" charset="-122"/>
                <a:cs typeface="宋体" panose="02010600030101010101" pitchFamily="2" charset="-122"/>
              </a:rPr>
              <a:t>可达到</a:t>
            </a:r>
            <a:r>
              <a:rPr sz="2600" spc="-15" dirty="0">
                <a:latin typeface="Calibri" panose="020F0502020204030204"/>
                <a:cs typeface="Calibri" panose="020F0502020204030204"/>
              </a:rPr>
              <a:t>2.5</a:t>
            </a:r>
            <a:endParaRPr sz="26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184175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117853"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330200" y="405951"/>
            <a:ext cx="1144270" cy="584200"/>
          </a:xfrm>
          <a:prstGeom prst="rect">
            <a:avLst/>
          </a:prstGeom>
        </p:spPr>
        <p:txBody>
          <a:bodyPr vert="horz" wrap="square" lIns="0" tIns="0" rIns="0" bIns="0" rtlCol="0">
            <a:spAutoFit/>
          </a:bodyPr>
          <a:lstStyle/>
          <a:p>
            <a:pPr marL="12700">
              <a:lnSpc>
                <a:spcPts val="5120"/>
              </a:lnSpc>
            </a:pPr>
            <a:r>
              <a:rPr sz="4400" b="1" spc="-40" dirty="0">
                <a:latin typeface="宋体" panose="02010600030101010101" pitchFamily="2" charset="-122"/>
                <a:cs typeface="宋体" panose="02010600030101010101" pitchFamily="2" charset="-122"/>
              </a:rPr>
              <a:t>提纲</a:t>
            </a:r>
            <a:endParaRPr sz="4400">
              <a:latin typeface="宋体" panose="02010600030101010101" pitchFamily="2" charset="-122"/>
              <a:cs typeface="宋体" panose="02010600030101010101" pitchFamily="2" charset="-122"/>
            </a:endParaRPr>
          </a:p>
        </p:txBody>
      </p:sp>
      <p:sp>
        <p:nvSpPr>
          <p:cNvPr id="5" name="object 5"/>
          <p:cNvSpPr/>
          <p:nvPr/>
        </p:nvSpPr>
        <p:spPr>
          <a:xfrm>
            <a:off x="467550" y="1196975"/>
            <a:ext cx="946150" cy="1351280"/>
          </a:xfrm>
          <a:custGeom>
            <a:avLst/>
            <a:gdLst/>
            <a:ahLst/>
            <a:cxnLst/>
            <a:rect l="l" t="t" r="r" b="b"/>
            <a:pathLst>
              <a:path w="946150" h="1351280">
                <a:moveTo>
                  <a:pt x="0" y="0"/>
                </a:moveTo>
                <a:lnTo>
                  <a:pt x="0" y="878332"/>
                </a:lnTo>
                <a:lnTo>
                  <a:pt x="472948" y="1351279"/>
                </a:lnTo>
                <a:lnTo>
                  <a:pt x="945959" y="878332"/>
                </a:lnTo>
                <a:lnTo>
                  <a:pt x="945959" y="472948"/>
                </a:lnTo>
                <a:lnTo>
                  <a:pt x="472948" y="472948"/>
                </a:lnTo>
                <a:lnTo>
                  <a:pt x="0" y="0"/>
                </a:lnTo>
                <a:close/>
              </a:path>
              <a:path w="946150" h="1351280">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6" name="object 6"/>
          <p:cNvSpPr/>
          <p:nvPr/>
        </p:nvSpPr>
        <p:spPr>
          <a:xfrm>
            <a:off x="467550" y="1196975"/>
            <a:ext cx="946150" cy="1351280"/>
          </a:xfrm>
          <a:custGeom>
            <a:avLst/>
            <a:gdLst/>
            <a:ahLst/>
            <a:cxnLst/>
            <a:rect l="l" t="t" r="r" b="b"/>
            <a:pathLst>
              <a:path w="946150" h="1351280">
                <a:moveTo>
                  <a:pt x="945959" y="0"/>
                </a:moveTo>
                <a:lnTo>
                  <a:pt x="945959" y="878332"/>
                </a:lnTo>
                <a:lnTo>
                  <a:pt x="472948" y="1351279"/>
                </a:lnTo>
                <a:lnTo>
                  <a:pt x="0" y="878332"/>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7" name="object 7"/>
          <p:cNvSpPr txBox="1"/>
          <p:nvPr/>
        </p:nvSpPr>
        <p:spPr>
          <a:xfrm>
            <a:off x="844041" y="1705546"/>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1</a:t>
            </a:r>
            <a:endParaRPr sz="2600">
              <a:latin typeface="Calibri" panose="020F0502020204030204"/>
              <a:cs typeface="Calibri" panose="020F0502020204030204"/>
            </a:endParaRPr>
          </a:p>
        </p:txBody>
      </p:sp>
      <p:sp>
        <p:nvSpPr>
          <p:cNvPr id="8" name="object 8"/>
          <p:cNvSpPr/>
          <p:nvPr/>
        </p:nvSpPr>
        <p:spPr>
          <a:xfrm>
            <a:off x="1413510" y="1196975"/>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8" y="141979"/>
                </a:lnTo>
                <a:lnTo>
                  <a:pt x="7615309" y="99625"/>
                </a:lnTo>
                <a:lnTo>
                  <a:pt x="7596496" y="62439"/>
                </a:lnTo>
                <a:lnTo>
                  <a:pt x="7568302" y="32304"/>
                </a:lnTo>
                <a:lnTo>
                  <a:pt x="7532610" y="11106"/>
                </a:lnTo>
                <a:lnTo>
                  <a:pt x="7491306" y="729"/>
                </a:lnTo>
                <a:lnTo>
                  <a:pt x="7476617" y="0"/>
                </a:lnTo>
                <a:close/>
              </a:path>
            </a:pathLst>
          </a:custGeom>
          <a:solidFill>
            <a:srgbClr val="FFFFFF"/>
          </a:solidFill>
        </p:spPr>
        <p:txBody>
          <a:bodyPr wrap="square" lIns="0" tIns="0" rIns="0" bIns="0" rtlCol="0"/>
          <a:lstStyle/>
          <a:p/>
        </p:txBody>
      </p:sp>
      <p:sp>
        <p:nvSpPr>
          <p:cNvPr id="9" name="object 9"/>
          <p:cNvSpPr/>
          <p:nvPr/>
        </p:nvSpPr>
        <p:spPr>
          <a:xfrm>
            <a:off x="1413510" y="1196975"/>
            <a:ext cx="7623175" cy="878840"/>
          </a:xfrm>
          <a:custGeom>
            <a:avLst/>
            <a:gdLst/>
            <a:ahLst/>
            <a:cxnLst/>
            <a:rect l="l" t="t" r="r" b="b"/>
            <a:pathLst>
              <a:path w="7623175" h="878839">
                <a:moveTo>
                  <a:pt x="7622921" y="146303"/>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6" y="729"/>
                </a:lnTo>
                <a:lnTo>
                  <a:pt x="7532610" y="11106"/>
                </a:lnTo>
                <a:lnTo>
                  <a:pt x="7568302" y="32304"/>
                </a:lnTo>
                <a:lnTo>
                  <a:pt x="7596496" y="62439"/>
                </a:lnTo>
                <a:lnTo>
                  <a:pt x="7615309" y="99625"/>
                </a:lnTo>
                <a:lnTo>
                  <a:pt x="7622858" y="141979"/>
                </a:lnTo>
                <a:lnTo>
                  <a:pt x="7622921" y="146303"/>
                </a:lnTo>
                <a:close/>
              </a:path>
            </a:pathLst>
          </a:custGeom>
          <a:ln w="25399">
            <a:solidFill>
              <a:srgbClr val="C0504D"/>
            </a:solidFill>
          </a:ln>
        </p:spPr>
        <p:txBody>
          <a:bodyPr wrap="square" lIns="0" tIns="0" rIns="0" bIns="0" rtlCol="0"/>
          <a:lstStyle/>
          <a:p/>
        </p:txBody>
      </p:sp>
      <p:sp>
        <p:nvSpPr>
          <p:cNvPr id="10" name="object 10"/>
          <p:cNvSpPr txBox="1"/>
          <p:nvPr/>
        </p:nvSpPr>
        <p:spPr>
          <a:xfrm>
            <a:off x="1413510" y="1196975"/>
            <a:ext cx="7477125" cy="878840"/>
          </a:xfrm>
          <a:prstGeom prst="rect">
            <a:avLst/>
          </a:prstGeom>
        </p:spPr>
        <p:txBody>
          <a:bodyPr vert="horz" wrap="square" lIns="0" tIns="0" rIns="0" bIns="0" rtlCol="0">
            <a:spAutoFit/>
          </a:bodyPr>
          <a:lstStyle/>
          <a:p>
            <a:pPr marL="513080" indent="-285750">
              <a:lnSpc>
                <a:spcPct val="100000"/>
              </a:lnSpc>
              <a:buFont typeface="Calibri" panose="020F0502020204030204"/>
              <a:buChar char="•"/>
              <a:tabLst>
                <a:tab pos="513715" algn="l"/>
              </a:tabLst>
            </a:pP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简介</a:t>
            </a:r>
            <a:endParaRPr sz="3200">
              <a:latin typeface="宋体" panose="02010600030101010101" pitchFamily="2" charset="-122"/>
              <a:cs typeface="宋体" panose="02010600030101010101" pitchFamily="2" charset="-122"/>
            </a:endParaRPr>
          </a:p>
        </p:txBody>
      </p:sp>
      <p:sp>
        <p:nvSpPr>
          <p:cNvPr id="11" name="object 11"/>
          <p:cNvSpPr/>
          <p:nvPr/>
        </p:nvSpPr>
        <p:spPr>
          <a:xfrm>
            <a:off x="467550" y="2402585"/>
            <a:ext cx="946150" cy="1351280"/>
          </a:xfrm>
          <a:custGeom>
            <a:avLst/>
            <a:gdLst/>
            <a:ahLst/>
            <a:cxnLst/>
            <a:rect l="l" t="t" r="r" b="b"/>
            <a:pathLst>
              <a:path w="946150" h="1351279">
                <a:moveTo>
                  <a:pt x="0" y="0"/>
                </a:moveTo>
                <a:lnTo>
                  <a:pt x="0" y="878331"/>
                </a:lnTo>
                <a:lnTo>
                  <a:pt x="472948" y="1351280"/>
                </a:lnTo>
                <a:lnTo>
                  <a:pt x="945959" y="878331"/>
                </a:lnTo>
                <a:lnTo>
                  <a:pt x="945959" y="472948"/>
                </a:lnTo>
                <a:lnTo>
                  <a:pt x="472948" y="472948"/>
                </a:lnTo>
                <a:lnTo>
                  <a:pt x="0" y="0"/>
                </a:lnTo>
                <a:close/>
              </a:path>
              <a:path w="946150" h="1351279">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12" name="object 12"/>
          <p:cNvSpPr/>
          <p:nvPr/>
        </p:nvSpPr>
        <p:spPr>
          <a:xfrm>
            <a:off x="467550" y="2402585"/>
            <a:ext cx="946150" cy="1351280"/>
          </a:xfrm>
          <a:custGeom>
            <a:avLst/>
            <a:gdLst/>
            <a:ahLst/>
            <a:cxnLst/>
            <a:rect l="l" t="t" r="r" b="b"/>
            <a:pathLst>
              <a:path w="946150" h="1351279">
                <a:moveTo>
                  <a:pt x="945959" y="0"/>
                </a:moveTo>
                <a:lnTo>
                  <a:pt x="945959" y="878331"/>
                </a:lnTo>
                <a:lnTo>
                  <a:pt x="472948" y="1351280"/>
                </a:lnTo>
                <a:lnTo>
                  <a:pt x="0" y="878331"/>
                </a:lnTo>
                <a:lnTo>
                  <a:pt x="0" y="0"/>
                </a:lnTo>
                <a:lnTo>
                  <a:pt x="472948" y="472948"/>
                </a:lnTo>
                <a:lnTo>
                  <a:pt x="945959" y="0"/>
                </a:lnTo>
                <a:close/>
              </a:path>
            </a:pathLst>
          </a:custGeom>
          <a:ln w="25399">
            <a:solidFill>
              <a:srgbClr val="C0504D"/>
            </a:solidFill>
          </a:ln>
        </p:spPr>
        <p:txBody>
          <a:bodyPr wrap="square" lIns="0" tIns="0" rIns="0" bIns="0" rtlCol="0"/>
          <a:lstStyle/>
          <a:p/>
        </p:txBody>
      </p:sp>
      <p:sp>
        <p:nvSpPr>
          <p:cNvPr id="13" name="object 13"/>
          <p:cNvSpPr txBox="1"/>
          <p:nvPr/>
        </p:nvSpPr>
        <p:spPr>
          <a:xfrm>
            <a:off x="844041" y="2911284"/>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2</a:t>
            </a:r>
            <a:endParaRPr sz="2600">
              <a:latin typeface="Calibri" panose="020F0502020204030204"/>
              <a:cs typeface="Calibri" panose="020F0502020204030204"/>
            </a:endParaRPr>
          </a:p>
        </p:txBody>
      </p:sp>
      <p:sp>
        <p:nvSpPr>
          <p:cNvPr id="14" name="object 14"/>
          <p:cNvSpPr/>
          <p:nvPr/>
        </p:nvSpPr>
        <p:spPr>
          <a:xfrm>
            <a:off x="1413510" y="2402585"/>
            <a:ext cx="7623175" cy="878840"/>
          </a:xfrm>
          <a:custGeom>
            <a:avLst/>
            <a:gdLst/>
            <a:ahLst/>
            <a:cxnLst/>
            <a:rect l="l" t="t" r="r" b="b"/>
            <a:pathLst>
              <a:path w="7623175" h="878839">
                <a:moveTo>
                  <a:pt x="7476617" y="0"/>
                </a:moveTo>
                <a:lnTo>
                  <a:pt x="0" y="0"/>
                </a:lnTo>
                <a:lnTo>
                  <a:pt x="0" y="878331"/>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15" name="object 15"/>
          <p:cNvSpPr/>
          <p:nvPr/>
        </p:nvSpPr>
        <p:spPr>
          <a:xfrm>
            <a:off x="1413510" y="2402585"/>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1"/>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16" name="object 16"/>
          <p:cNvSpPr txBox="1"/>
          <p:nvPr/>
        </p:nvSpPr>
        <p:spPr>
          <a:xfrm>
            <a:off x="1413510" y="2402585"/>
            <a:ext cx="7477125" cy="878840"/>
          </a:xfrm>
          <a:prstGeom prst="rect">
            <a:avLst/>
          </a:prstGeom>
        </p:spPr>
        <p:txBody>
          <a:bodyPr vert="horz" wrap="square" lIns="0" tIns="0" rIns="0" bIns="0" rtlCol="0">
            <a:spAutoFit/>
          </a:bodyPr>
          <a:lstStyle/>
          <a:p>
            <a:pPr marL="227330">
              <a:lnSpc>
                <a:spcPct val="100000"/>
              </a:lnSpc>
            </a:pPr>
            <a:r>
              <a:rPr sz="3200" spc="-20" dirty="0">
                <a:solidFill>
                  <a:srgbClr val="FF0000"/>
                </a:solidFill>
                <a:latin typeface="Calibri" panose="020F0502020204030204"/>
                <a:cs typeface="Calibri" panose="020F0502020204030204"/>
              </a:rPr>
              <a:t>•</a:t>
            </a:r>
            <a:r>
              <a:rPr sz="3200" spc="-70" dirty="0">
                <a:solidFill>
                  <a:srgbClr val="FF0000"/>
                </a:solidFill>
                <a:latin typeface="Calibri" panose="020F0502020204030204"/>
                <a:cs typeface="Calibri" panose="020F0502020204030204"/>
              </a:rPr>
              <a:t> </a:t>
            </a:r>
            <a:r>
              <a:rPr sz="3200" b="1" spc="-20" dirty="0">
                <a:solidFill>
                  <a:srgbClr val="FF0000"/>
                </a:solidFill>
                <a:latin typeface="Calibri" panose="020F0502020204030204"/>
                <a:cs typeface="Calibri" panose="020F0502020204030204"/>
              </a:rPr>
              <a:t>MIC</a:t>
            </a:r>
            <a:r>
              <a:rPr sz="3200" b="1" spc="-35" dirty="0">
                <a:solidFill>
                  <a:srgbClr val="FF0000"/>
                </a:solidFill>
                <a:latin typeface="宋体" panose="02010600030101010101" pitchFamily="2" charset="-122"/>
                <a:cs typeface="宋体" panose="02010600030101010101" pitchFamily="2" charset="-122"/>
              </a:rPr>
              <a:t>软</a:t>
            </a:r>
            <a:r>
              <a:rPr sz="3200" b="1" spc="-30" dirty="0">
                <a:solidFill>
                  <a:srgbClr val="FF0000"/>
                </a:solidFill>
                <a:latin typeface="宋体" panose="02010600030101010101" pitchFamily="2" charset="-122"/>
                <a:cs typeface="宋体" panose="02010600030101010101" pitchFamily="2" charset="-122"/>
              </a:rPr>
              <a:t>件设</a:t>
            </a:r>
            <a:r>
              <a:rPr sz="3200" b="1" spc="-35" dirty="0">
                <a:solidFill>
                  <a:srgbClr val="FF0000"/>
                </a:solidFill>
                <a:latin typeface="宋体" panose="02010600030101010101" pitchFamily="2" charset="-122"/>
                <a:cs typeface="宋体" panose="02010600030101010101" pitchFamily="2" charset="-122"/>
              </a:rPr>
              <a:t>计</a:t>
            </a:r>
            <a:endParaRPr sz="3200">
              <a:latin typeface="宋体" panose="02010600030101010101" pitchFamily="2" charset="-122"/>
              <a:cs typeface="宋体" panose="02010600030101010101" pitchFamily="2" charset="-122"/>
            </a:endParaRPr>
          </a:p>
        </p:txBody>
      </p:sp>
      <p:sp>
        <p:nvSpPr>
          <p:cNvPr id="17" name="object 17"/>
          <p:cNvSpPr/>
          <p:nvPr/>
        </p:nvSpPr>
        <p:spPr>
          <a:xfrm>
            <a:off x="467550" y="3608196"/>
            <a:ext cx="946150" cy="1351280"/>
          </a:xfrm>
          <a:custGeom>
            <a:avLst/>
            <a:gdLst/>
            <a:ahLst/>
            <a:cxnLst/>
            <a:rect l="l" t="t" r="r" b="b"/>
            <a:pathLst>
              <a:path w="946150" h="1351279">
                <a:moveTo>
                  <a:pt x="0" y="0"/>
                </a:moveTo>
                <a:lnTo>
                  <a:pt x="0" y="878332"/>
                </a:lnTo>
                <a:lnTo>
                  <a:pt x="472948" y="1351279"/>
                </a:lnTo>
                <a:lnTo>
                  <a:pt x="945959" y="878332"/>
                </a:lnTo>
                <a:lnTo>
                  <a:pt x="945959" y="472947"/>
                </a:lnTo>
                <a:lnTo>
                  <a:pt x="472948" y="472947"/>
                </a:lnTo>
                <a:lnTo>
                  <a:pt x="0" y="0"/>
                </a:lnTo>
                <a:close/>
              </a:path>
              <a:path w="946150" h="1351279">
                <a:moveTo>
                  <a:pt x="945959" y="0"/>
                </a:moveTo>
                <a:lnTo>
                  <a:pt x="472948" y="472947"/>
                </a:lnTo>
                <a:lnTo>
                  <a:pt x="945959" y="472947"/>
                </a:lnTo>
                <a:lnTo>
                  <a:pt x="945959" y="0"/>
                </a:lnTo>
                <a:close/>
              </a:path>
            </a:pathLst>
          </a:custGeom>
          <a:solidFill>
            <a:srgbClr val="C0504D"/>
          </a:solidFill>
        </p:spPr>
        <p:txBody>
          <a:bodyPr wrap="square" lIns="0" tIns="0" rIns="0" bIns="0" rtlCol="0"/>
          <a:lstStyle/>
          <a:p/>
        </p:txBody>
      </p:sp>
      <p:sp>
        <p:nvSpPr>
          <p:cNvPr id="18" name="object 18"/>
          <p:cNvSpPr/>
          <p:nvPr/>
        </p:nvSpPr>
        <p:spPr>
          <a:xfrm>
            <a:off x="467550" y="3608196"/>
            <a:ext cx="946150" cy="1351280"/>
          </a:xfrm>
          <a:custGeom>
            <a:avLst/>
            <a:gdLst/>
            <a:ahLst/>
            <a:cxnLst/>
            <a:rect l="l" t="t" r="r" b="b"/>
            <a:pathLst>
              <a:path w="946150" h="1351279">
                <a:moveTo>
                  <a:pt x="945959" y="0"/>
                </a:moveTo>
                <a:lnTo>
                  <a:pt x="945959" y="878332"/>
                </a:lnTo>
                <a:lnTo>
                  <a:pt x="472948" y="1351279"/>
                </a:lnTo>
                <a:lnTo>
                  <a:pt x="0" y="878332"/>
                </a:lnTo>
                <a:lnTo>
                  <a:pt x="0" y="0"/>
                </a:lnTo>
                <a:lnTo>
                  <a:pt x="472948" y="472947"/>
                </a:lnTo>
                <a:lnTo>
                  <a:pt x="945959" y="0"/>
                </a:lnTo>
                <a:close/>
              </a:path>
            </a:pathLst>
          </a:custGeom>
          <a:ln w="25400">
            <a:solidFill>
              <a:srgbClr val="C0504D"/>
            </a:solidFill>
          </a:ln>
        </p:spPr>
        <p:txBody>
          <a:bodyPr wrap="square" lIns="0" tIns="0" rIns="0" bIns="0" rtlCol="0"/>
          <a:lstStyle/>
          <a:p/>
        </p:txBody>
      </p:sp>
      <p:sp>
        <p:nvSpPr>
          <p:cNvPr id="19" name="object 19"/>
          <p:cNvSpPr txBox="1"/>
          <p:nvPr/>
        </p:nvSpPr>
        <p:spPr>
          <a:xfrm>
            <a:off x="844041" y="4117022"/>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3</a:t>
            </a:r>
            <a:endParaRPr sz="2600">
              <a:latin typeface="Calibri" panose="020F0502020204030204"/>
              <a:cs typeface="Calibri" panose="020F0502020204030204"/>
            </a:endParaRPr>
          </a:p>
        </p:txBody>
      </p:sp>
      <p:sp>
        <p:nvSpPr>
          <p:cNvPr id="20" name="object 20"/>
          <p:cNvSpPr/>
          <p:nvPr/>
        </p:nvSpPr>
        <p:spPr>
          <a:xfrm>
            <a:off x="1413510" y="3608196"/>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1" name="object 21"/>
          <p:cNvSpPr/>
          <p:nvPr/>
        </p:nvSpPr>
        <p:spPr>
          <a:xfrm>
            <a:off x="1413510" y="3608196"/>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22" name="object 22"/>
          <p:cNvSpPr txBox="1"/>
          <p:nvPr/>
        </p:nvSpPr>
        <p:spPr>
          <a:xfrm>
            <a:off x="1413510" y="3608196"/>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编程与优化</a:t>
            </a:r>
            <a:endParaRPr sz="3200">
              <a:latin typeface="宋体" panose="02010600030101010101" pitchFamily="2" charset="-122"/>
              <a:cs typeface="宋体" panose="02010600030101010101" pitchFamily="2" charset="-122"/>
            </a:endParaRPr>
          </a:p>
        </p:txBody>
      </p:sp>
      <p:sp>
        <p:nvSpPr>
          <p:cNvPr id="23" name="object 23"/>
          <p:cNvSpPr/>
          <p:nvPr/>
        </p:nvSpPr>
        <p:spPr>
          <a:xfrm>
            <a:off x="467550" y="4813808"/>
            <a:ext cx="946150" cy="1351915"/>
          </a:xfrm>
          <a:custGeom>
            <a:avLst/>
            <a:gdLst/>
            <a:ahLst/>
            <a:cxnLst/>
            <a:rect l="l" t="t" r="r" b="b"/>
            <a:pathLst>
              <a:path w="946150" h="1351914">
                <a:moveTo>
                  <a:pt x="0" y="0"/>
                </a:moveTo>
                <a:lnTo>
                  <a:pt x="0" y="878344"/>
                </a:lnTo>
                <a:lnTo>
                  <a:pt x="472948" y="1351305"/>
                </a:lnTo>
                <a:lnTo>
                  <a:pt x="945959" y="878344"/>
                </a:lnTo>
                <a:lnTo>
                  <a:pt x="945959" y="472948"/>
                </a:lnTo>
                <a:lnTo>
                  <a:pt x="472948" y="472948"/>
                </a:lnTo>
                <a:lnTo>
                  <a:pt x="0" y="0"/>
                </a:lnTo>
                <a:close/>
              </a:path>
              <a:path w="946150" h="1351914">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24" name="object 24"/>
          <p:cNvSpPr/>
          <p:nvPr/>
        </p:nvSpPr>
        <p:spPr>
          <a:xfrm>
            <a:off x="467550" y="4813808"/>
            <a:ext cx="946150" cy="1351915"/>
          </a:xfrm>
          <a:custGeom>
            <a:avLst/>
            <a:gdLst/>
            <a:ahLst/>
            <a:cxnLst/>
            <a:rect l="l" t="t" r="r" b="b"/>
            <a:pathLst>
              <a:path w="946150" h="1351914">
                <a:moveTo>
                  <a:pt x="945959" y="0"/>
                </a:moveTo>
                <a:lnTo>
                  <a:pt x="945959" y="878344"/>
                </a:lnTo>
                <a:lnTo>
                  <a:pt x="472948" y="1351305"/>
                </a:lnTo>
                <a:lnTo>
                  <a:pt x="0" y="878344"/>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25" name="object 25"/>
          <p:cNvSpPr txBox="1"/>
          <p:nvPr/>
        </p:nvSpPr>
        <p:spPr>
          <a:xfrm>
            <a:off x="844041" y="5322760"/>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4</a:t>
            </a:r>
            <a:endParaRPr sz="2600">
              <a:latin typeface="Calibri" panose="020F0502020204030204"/>
              <a:cs typeface="Calibri" panose="020F0502020204030204"/>
            </a:endParaRPr>
          </a:p>
        </p:txBody>
      </p:sp>
      <p:sp>
        <p:nvSpPr>
          <p:cNvPr id="26" name="object 26"/>
          <p:cNvSpPr/>
          <p:nvPr/>
        </p:nvSpPr>
        <p:spPr>
          <a:xfrm>
            <a:off x="1413510" y="4813808"/>
            <a:ext cx="7623175" cy="878840"/>
          </a:xfrm>
          <a:custGeom>
            <a:avLst/>
            <a:gdLst/>
            <a:ahLst/>
            <a:cxnLst/>
            <a:rect l="l" t="t" r="r" b="b"/>
            <a:pathLst>
              <a:path w="7623175" h="878839">
                <a:moveTo>
                  <a:pt x="7476617" y="0"/>
                </a:moveTo>
                <a:lnTo>
                  <a:pt x="0" y="0"/>
                </a:lnTo>
                <a:lnTo>
                  <a:pt x="0" y="878344"/>
                </a:lnTo>
                <a:lnTo>
                  <a:pt x="7481054" y="878278"/>
                </a:lnTo>
                <a:lnTo>
                  <a:pt x="7523378" y="870703"/>
                </a:lnTo>
                <a:lnTo>
                  <a:pt x="7560535" y="851870"/>
                </a:lnTo>
                <a:lnTo>
                  <a:pt x="7590645" y="823658"/>
                </a:lnTo>
                <a:lnTo>
                  <a:pt x="7611824" y="787944"/>
                </a:lnTo>
                <a:lnTo>
                  <a:pt x="7622192" y="746605"/>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7" name="object 27"/>
          <p:cNvSpPr/>
          <p:nvPr/>
        </p:nvSpPr>
        <p:spPr>
          <a:xfrm>
            <a:off x="1413510" y="4813808"/>
            <a:ext cx="7623175" cy="878840"/>
          </a:xfrm>
          <a:custGeom>
            <a:avLst/>
            <a:gdLst/>
            <a:ahLst/>
            <a:cxnLst/>
            <a:rect l="l" t="t" r="r" b="b"/>
            <a:pathLst>
              <a:path w="7623175" h="878839">
                <a:moveTo>
                  <a:pt x="7622921" y="146431"/>
                </a:moveTo>
                <a:lnTo>
                  <a:pt x="7622921" y="731901"/>
                </a:lnTo>
                <a:lnTo>
                  <a:pt x="7622192" y="746605"/>
                </a:lnTo>
                <a:lnTo>
                  <a:pt x="7611824" y="787944"/>
                </a:lnTo>
                <a:lnTo>
                  <a:pt x="7590645" y="823658"/>
                </a:lnTo>
                <a:lnTo>
                  <a:pt x="7560535" y="851870"/>
                </a:lnTo>
                <a:lnTo>
                  <a:pt x="7523378" y="870703"/>
                </a:lnTo>
                <a:lnTo>
                  <a:pt x="7481054" y="878278"/>
                </a:lnTo>
                <a:lnTo>
                  <a:pt x="0" y="878344"/>
                </a:lnTo>
                <a:lnTo>
                  <a:pt x="0" y="0"/>
                </a:lnTo>
                <a:lnTo>
                  <a:pt x="7476617" y="0"/>
                </a:lnTo>
                <a:lnTo>
                  <a:pt x="7491300" y="728"/>
                </a:lnTo>
                <a:lnTo>
                  <a:pt x="7532588" y="11099"/>
                </a:lnTo>
                <a:lnTo>
                  <a:pt x="7568269" y="32288"/>
                </a:lnTo>
                <a:lnTo>
                  <a:pt x="7596462" y="62419"/>
                </a:lnTo>
                <a:lnTo>
                  <a:pt x="7615284" y="99614"/>
                </a:lnTo>
                <a:lnTo>
                  <a:pt x="7622855" y="141997"/>
                </a:lnTo>
                <a:lnTo>
                  <a:pt x="7622921" y="146431"/>
                </a:lnTo>
                <a:close/>
              </a:path>
            </a:pathLst>
          </a:custGeom>
          <a:ln w="25400">
            <a:solidFill>
              <a:srgbClr val="C0504D"/>
            </a:solidFill>
          </a:ln>
        </p:spPr>
        <p:txBody>
          <a:bodyPr wrap="square" lIns="0" tIns="0" rIns="0" bIns="0" rtlCol="0"/>
          <a:lstStyle/>
          <a:p/>
        </p:txBody>
      </p:sp>
      <p:sp>
        <p:nvSpPr>
          <p:cNvPr id="28" name="object 28"/>
          <p:cNvSpPr txBox="1"/>
          <p:nvPr/>
        </p:nvSpPr>
        <p:spPr>
          <a:xfrm>
            <a:off x="1413510" y="4813808"/>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案例分析</a:t>
            </a:r>
            <a:endParaRPr sz="3200">
              <a:latin typeface="宋体" panose="02010600030101010101" pitchFamily="2" charset="-122"/>
              <a:cs typeface="宋体" panose="02010600030101010101" pitchFamily="2" charset="-122"/>
            </a:endParaRPr>
          </a:p>
        </p:txBody>
      </p:sp>
      <p:sp>
        <p:nvSpPr>
          <p:cNvPr id="29" name="object 29"/>
          <p:cNvSpPr txBox="1"/>
          <p:nvPr/>
        </p:nvSpPr>
        <p:spPr>
          <a:xfrm>
            <a:off x="8354821" y="6654863"/>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27</a:t>
            </a:r>
            <a:endParaRPr sz="1100">
              <a:latin typeface="Calibri" panose="020F0502020204030204"/>
              <a:cs typeface="Calibri" panose="020F0502020204030204"/>
            </a:endParaRPr>
          </a:p>
        </p:txBody>
      </p:sp>
      <p:sp>
        <p:nvSpPr>
          <p:cNvPr id="30" name="object 30"/>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31" name="object 31"/>
          <p:cNvSpPr txBox="1"/>
          <p:nvPr/>
        </p:nvSpPr>
        <p:spPr>
          <a:xfrm>
            <a:off x="2075942" y="6654863"/>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04977" y="174497"/>
            <a:ext cx="1656588"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137666" y="121157"/>
            <a:ext cx="4083558"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497323" y="174497"/>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z="4400" spc="-30" dirty="0">
                <a:latin typeface="Calibri" panose="020F0502020204030204"/>
                <a:cs typeface="Calibri" panose="020F0502020204030204"/>
              </a:rPr>
              <a:t>MIC</a:t>
            </a:r>
            <a:r>
              <a:rPr sz="4400" spc="-45" dirty="0">
                <a:latin typeface="宋体" panose="02010600030101010101" pitchFamily="2" charset="-122"/>
                <a:cs typeface="宋体" panose="02010600030101010101" pitchFamily="2" charset="-122"/>
              </a:rPr>
              <a:t>应用</a:t>
            </a:r>
            <a:r>
              <a:rPr sz="4400" spc="-35" dirty="0">
                <a:latin typeface="宋体" panose="02010600030101010101" pitchFamily="2" charset="-122"/>
                <a:cs typeface="宋体" panose="02010600030101010101" pitchFamily="2" charset="-122"/>
              </a:rPr>
              <a:t>开展</a:t>
            </a:r>
            <a:r>
              <a:rPr sz="4400" spc="-45" dirty="0">
                <a:latin typeface="宋体" panose="02010600030101010101" pitchFamily="2" charset="-122"/>
                <a:cs typeface="宋体" panose="02010600030101010101" pitchFamily="2" charset="-122"/>
              </a:rPr>
              <a:t>策略</a:t>
            </a:r>
            <a:endParaRPr sz="4400">
              <a:latin typeface="宋体" panose="02010600030101010101" pitchFamily="2" charset="-122"/>
              <a:cs typeface="宋体" panose="02010600030101010101" pitchFamily="2" charset="-122"/>
            </a:endParaRPr>
          </a:p>
        </p:txBody>
      </p:sp>
      <p:sp>
        <p:nvSpPr>
          <p:cNvPr id="8" name="object 8"/>
          <p:cNvSpPr/>
          <p:nvPr/>
        </p:nvSpPr>
        <p:spPr>
          <a:xfrm>
            <a:off x="457200" y="1412875"/>
            <a:ext cx="6583680" cy="1036955"/>
          </a:xfrm>
          <a:custGeom>
            <a:avLst/>
            <a:gdLst/>
            <a:ahLst/>
            <a:cxnLst/>
            <a:rect l="l" t="t" r="r" b="b"/>
            <a:pathLst>
              <a:path w="6583680" h="1036955">
                <a:moveTo>
                  <a:pt x="6480048" y="0"/>
                </a:moveTo>
                <a:lnTo>
                  <a:pt x="95680" y="305"/>
                </a:lnTo>
                <a:lnTo>
                  <a:pt x="55046" y="12104"/>
                </a:lnTo>
                <a:lnTo>
                  <a:pt x="23236" y="38284"/>
                </a:lnTo>
                <a:lnTo>
                  <a:pt x="3995" y="75073"/>
                </a:lnTo>
                <a:lnTo>
                  <a:pt x="0" y="103632"/>
                </a:lnTo>
                <a:lnTo>
                  <a:pt x="312" y="941309"/>
                </a:lnTo>
                <a:lnTo>
                  <a:pt x="12125" y="981919"/>
                </a:lnTo>
                <a:lnTo>
                  <a:pt x="38302" y="1013719"/>
                </a:lnTo>
                <a:lnTo>
                  <a:pt x="75103" y="1032959"/>
                </a:lnTo>
                <a:lnTo>
                  <a:pt x="103695" y="1036954"/>
                </a:lnTo>
                <a:lnTo>
                  <a:pt x="6488095" y="1036645"/>
                </a:lnTo>
                <a:lnTo>
                  <a:pt x="6528656" y="1024831"/>
                </a:lnTo>
                <a:lnTo>
                  <a:pt x="6560441" y="998631"/>
                </a:lnTo>
                <a:lnTo>
                  <a:pt x="6579682" y="961800"/>
                </a:lnTo>
                <a:lnTo>
                  <a:pt x="6583680" y="933196"/>
                </a:lnTo>
                <a:lnTo>
                  <a:pt x="6583378" y="95683"/>
                </a:lnTo>
                <a:lnTo>
                  <a:pt x="6571591" y="55083"/>
                </a:lnTo>
                <a:lnTo>
                  <a:pt x="6545412" y="23264"/>
                </a:lnTo>
                <a:lnTo>
                  <a:pt x="6508614" y="4002"/>
                </a:lnTo>
                <a:lnTo>
                  <a:pt x="6480048" y="0"/>
                </a:lnTo>
                <a:close/>
              </a:path>
            </a:pathLst>
          </a:custGeom>
          <a:solidFill>
            <a:srgbClr val="FFFFFF"/>
          </a:solidFill>
        </p:spPr>
        <p:txBody>
          <a:bodyPr wrap="square" lIns="0" tIns="0" rIns="0" bIns="0" rtlCol="0"/>
          <a:lstStyle/>
          <a:p/>
        </p:txBody>
      </p:sp>
      <p:sp>
        <p:nvSpPr>
          <p:cNvPr id="9" name="object 9"/>
          <p:cNvSpPr/>
          <p:nvPr/>
        </p:nvSpPr>
        <p:spPr>
          <a:xfrm>
            <a:off x="457200" y="1412875"/>
            <a:ext cx="6583680" cy="1036955"/>
          </a:xfrm>
          <a:custGeom>
            <a:avLst/>
            <a:gdLst/>
            <a:ahLst/>
            <a:cxnLst/>
            <a:rect l="l" t="t" r="r" b="b"/>
            <a:pathLst>
              <a:path w="6583680" h="1036955">
                <a:moveTo>
                  <a:pt x="0" y="103632"/>
                </a:moveTo>
                <a:lnTo>
                  <a:pt x="8781" y="61864"/>
                </a:lnTo>
                <a:lnTo>
                  <a:pt x="32628" y="28192"/>
                </a:lnTo>
                <a:lnTo>
                  <a:pt x="67795" y="6387"/>
                </a:lnTo>
                <a:lnTo>
                  <a:pt x="6480048" y="0"/>
                </a:lnTo>
                <a:lnTo>
                  <a:pt x="6494641" y="1023"/>
                </a:lnTo>
                <a:lnTo>
                  <a:pt x="6534139" y="15262"/>
                </a:lnTo>
                <a:lnTo>
                  <a:pt x="6564278" y="43315"/>
                </a:lnTo>
                <a:lnTo>
                  <a:pt x="6581281" y="81407"/>
                </a:lnTo>
                <a:lnTo>
                  <a:pt x="6583680" y="933196"/>
                </a:lnTo>
                <a:lnTo>
                  <a:pt x="6582657" y="947810"/>
                </a:lnTo>
                <a:lnTo>
                  <a:pt x="6568435" y="987350"/>
                </a:lnTo>
                <a:lnTo>
                  <a:pt x="6540412" y="1017510"/>
                </a:lnTo>
                <a:lnTo>
                  <a:pt x="6502357" y="1034537"/>
                </a:lnTo>
                <a:lnTo>
                  <a:pt x="103695" y="1036954"/>
                </a:lnTo>
                <a:lnTo>
                  <a:pt x="89086" y="1035932"/>
                </a:lnTo>
                <a:lnTo>
                  <a:pt x="49573" y="1021713"/>
                </a:lnTo>
                <a:lnTo>
                  <a:pt x="19439" y="993683"/>
                </a:lnTo>
                <a:lnTo>
                  <a:pt x="2423" y="955593"/>
                </a:lnTo>
                <a:lnTo>
                  <a:pt x="0" y="103632"/>
                </a:lnTo>
                <a:close/>
              </a:path>
            </a:pathLst>
          </a:custGeom>
          <a:ln w="25400">
            <a:solidFill>
              <a:srgbClr val="AD4745"/>
            </a:solidFill>
          </a:ln>
        </p:spPr>
        <p:txBody>
          <a:bodyPr wrap="square" lIns="0" tIns="0" rIns="0" bIns="0" rtlCol="0"/>
          <a:lstStyle/>
          <a:p/>
        </p:txBody>
      </p:sp>
      <p:sp>
        <p:nvSpPr>
          <p:cNvPr id="10" name="object 10"/>
          <p:cNvSpPr/>
          <p:nvPr/>
        </p:nvSpPr>
        <p:spPr>
          <a:xfrm>
            <a:off x="1008583" y="2638298"/>
            <a:ext cx="6584315" cy="1036955"/>
          </a:xfrm>
          <a:custGeom>
            <a:avLst/>
            <a:gdLst/>
            <a:ahLst/>
            <a:cxnLst/>
            <a:rect l="l" t="t" r="r" b="b"/>
            <a:pathLst>
              <a:path w="6584315" h="1036954">
                <a:moveTo>
                  <a:pt x="6479971" y="0"/>
                </a:moveTo>
                <a:lnTo>
                  <a:pt x="95582" y="312"/>
                </a:lnTo>
                <a:lnTo>
                  <a:pt x="54986" y="12139"/>
                </a:lnTo>
                <a:lnTo>
                  <a:pt x="23209" y="38340"/>
                </a:lnTo>
                <a:lnTo>
                  <a:pt x="3990" y="75162"/>
                </a:lnTo>
                <a:lnTo>
                  <a:pt x="0" y="103759"/>
                </a:lnTo>
                <a:lnTo>
                  <a:pt x="305" y="941320"/>
                </a:lnTo>
                <a:lnTo>
                  <a:pt x="12093" y="981901"/>
                </a:lnTo>
                <a:lnTo>
                  <a:pt x="38269" y="1013703"/>
                </a:lnTo>
                <a:lnTo>
                  <a:pt x="75087" y="1032955"/>
                </a:lnTo>
                <a:lnTo>
                  <a:pt x="103695" y="1036954"/>
                </a:lnTo>
                <a:lnTo>
                  <a:pt x="6488036" y="1036645"/>
                </a:lnTo>
                <a:lnTo>
                  <a:pt x="6528664" y="1024834"/>
                </a:lnTo>
                <a:lnTo>
                  <a:pt x="6560482" y="998654"/>
                </a:lnTo>
                <a:lnTo>
                  <a:pt x="6579732" y="961872"/>
                </a:lnTo>
                <a:lnTo>
                  <a:pt x="6583730" y="933323"/>
                </a:lnTo>
                <a:lnTo>
                  <a:pt x="6583414" y="95596"/>
                </a:lnTo>
                <a:lnTo>
                  <a:pt x="6571574" y="55005"/>
                </a:lnTo>
                <a:lnTo>
                  <a:pt x="6545374" y="23221"/>
                </a:lnTo>
                <a:lnTo>
                  <a:pt x="6508560" y="3993"/>
                </a:lnTo>
                <a:lnTo>
                  <a:pt x="6479971" y="0"/>
                </a:lnTo>
                <a:close/>
              </a:path>
            </a:pathLst>
          </a:custGeom>
          <a:solidFill>
            <a:srgbClr val="FFFFFF"/>
          </a:solidFill>
        </p:spPr>
        <p:txBody>
          <a:bodyPr wrap="square" lIns="0" tIns="0" rIns="0" bIns="0" rtlCol="0"/>
          <a:lstStyle/>
          <a:p/>
        </p:txBody>
      </p:sp>
      <p:sp>
        <p:nvSpPr>
          <p:cNvPr id="11" name="object 11"/>
          <p:cNvSpPr/>
          <p:nvPr/>
        </p:nvSpPr>
        <p:spPr>
          <a:xfrm>
            <a:off x="1008583" y="2638298"/>
            <a:ext cx="6584315" cy="1036955"/>
          </a:xfrm>
          <a:custGeom>
            <a:avLst/>
            <a:gdLst/>
            <a:ahLst/>
            <a:cxnLst/>
            <a:rect l="l" t="t" r="r" b="b"/>
            <a:pathLst>
              <a:path w="6584315" h="1036954">
                <a:moveTo>
                  <a:pt x="0" y="103759"/>
                </a:moveTo>
                <a:lnTo>
                  <a:pt x="8770" y="61939"/>
                </a:lnTo>
                <a:lnTo>
                  <a:pt x="32591" y="28241"/>
                </a:lnTo>
                <a:lnTo>
                  <a:pt x="67723" y="6415"/>
                </a:lnTo>
                <a:lnTo>
                  <a:pt x="6479971" y="0"/>
                </a:lnTo>
                <a:lnTo>
                  <a:pt x="6494577" y="1021"/>
                </a:lnTo>
                <a:lnTo>
                  <a:pt x="6534096" y="15232"/>
                </a:lnTo>
                <a:lnTo>
                  <a:pt x="6564251" y="43247"/>
                </a:lnTo>
                <a:lnTo>
                  <a:pt x="6581294" y="81319"/>
                </a:lnTo>
                <a:lnTo>
                  <a:pt x="6583730" y="933323"/>
                </a:lnTo>
                <a:lnTo>
                  <a:pt x="6582708" y="947907"/>
                </a:lnTo>
                <a:lnTo>
                  <a:pt x="6568480" y="987385"/>
                </a:lnTo>
                <a:lnTo>
                  <a:pt x="6540435" y="1017518"/>
                </a:lnTo>
                <a:lnTo>
                  <a:pt x="6502326" y="1034538"/>
                </a:lnTo>
                <a:lnTo>
                  <a:pt x="103695" y="1036954"/>
                </a:lnTo>
                <a:lnTo>
                  <a:pt x="89077" y="1035931"/>
                </a:lnTo>
                <a:lnTo>
                  <a:pt x="49544" y="1021701"/>
                </a:lnTo>
                <a:lnTo>
                  <a:pt x="19405" y="993663"/>
                </a:lnTo>
                <a:lnTo>
                  <a:pt x="2404" y="955590"/>
                </a:lnTo>
                <a:lnTo>
                  <a:pt x="0" y="103759"/>
                </a:lnTo>
                <a:close/>
              </a:path>
            </a:pathLst>
          </a:custGeom>
          <a:ln w="25400">
            <a:solidFill>
              <a:srgbClr val="AD4745"/>
            </a:solidFill>
          </a:ln>
        </p:spPr>
        <p:txBody>
          <a:bodyPr wrap="square" lIns="0" tIns="0" rIns="0" bIns="0" rtlCol="0"/>
          <a:lstStyle/>
          <a:p/>
        </p:txBody>
      </p:sp>
      <p:sp>
        <p:nvSpPr>
          <p:cNvPr id="12" name="object 12"/>
          <p:cNvSpPr/>
          <p:nvPr/>
        </p:nvSpPr>
        <p:spPr>
          <a:xfrm>
            <a:off x="1551686" y="3863721"/>
            <a:ext cx="6583680" cy="1036955"/>
          </a:xfrm>
          <a:custGeom>
            <a:avLst/>
            <a:gdLst/>
            <a:ahLst/>
            <a:cxnLst/>
            <a:rect l="l" t="t" r="r" b="b"/>
            <a:pathLst>
              <a:path w="6583680" h="1036954">
                <a:moveTo>
                  <a:pt x="6480047" y="0"/>
                </a:moveTo>
                <a:lnTo>
                  <a:pt x="95596" y="316"/>
                </a:lnTo>
                <a:lnTo>
                  <a:pt x="55005" y="12155"/>
                </a:lnTo>
                <a:lnTo>
                  <a:pt x="23221" y="38356"/>
                </a:lnTo>
                <a:lnTo>
                  <a:pt x="3993" y="75170"/>
                </a:lnTo>
                <a:lnTo>
                  <a:pt x="0" y="103758"/>
                </a:lnTo>
                <a:lnTo>
                  <a:pt x="309" y="941386"/>
                </a:lnTo>
                <a:lnTo>
                  <a:pt x="12123" y="981987"/>
                </a:lnTo>
                <a:lnTo>
                  <a:pt x="38323" y="1013757"/>
                </a:lnTo>
                <a:lnTo>
                  <a:pt x="75154" y="1032967"/>
                </a:lnTo>
                <a:lnTo>
                  <a:pt x="103758" y="1036954"/>
                </a:lnTo>
                <a:lnTo>
                  <a:pt x="6488013" y="1036654"/>
                </a:lnTo>
                <a:lnTo>
                  <a:pt x="6528652" y="1024891"/>
                </a:lnTo>
                <a:lnTo>
                  <a:pt x="6560455" y="998740"/>
                </a:lnTo>
                <a:lnTo>
                  <a:pt x="6579687" y="961934"/>
                </a:lnTo>
                <a:lnTo>
                  <a:pt x="6583680" y="933322"/>
                </a:lnTo>
                <a:lnTo>
                  <a:pt x="6583371" y="95694"/>
                </a:lnTo>
                <a:lnTo>
                  <a:pt x="6571584" y="55065"/>
                </a:lnTo>
                <a:lnTo>
                  <a:pt x="6545432" y="23248"/>
                </a:lnTo>
                <a:lnTo>
                  <a:pt x="6508642" y="3997"/>
                </a:lnTo>
                <a:lnTo>
                  <a:pt x="6480047" y="0"/>
                </a:lnTo>
                <a:close/>
              </a:path>
            </a:pathLst>
          </a:custGeom>
          <a:solidFill>
            <a:srgbClr val="FFFFFF"/>
          </a:solidFill>
        </p:spPr>
        <p:txBody>
          <a:bodyPr wrap="square" lIns="0" tIns="0" rIns="0" bIns="0" rtlCol="0"/>
          <a:lstStyle/>
          <a:p/>
        </p:txBody>
      </p:sp>
      <p:sp>
        <p:nvSpPr>
          <p:cNvPr id="13" name="object 13"/>
          <p:cNvSpPr/>
          <p:nvPr/>
        </p:nvSpPr>
        <p:spPr>
          <a:xfrm>
            <a:off x="1551686" y="3863721"/>
            <a:ext cx="6583680" cy="1036955"/>
          </a:xfrm>
          <a:custGeom>
            <a:avLst/>
            <a:gdLst/>
            <a:ahLst/>
            <a:cxnLst/>
            <a:rect l="l" t="t" r="r" b="b"/>
            <a:pathLst>
              <a:path w="6583680" h="1036954">
                <a:moveTo>
                  <a:pt x="0" y="103758"/>
                </a:moveTo>
                <a:lnTo>
                  <a:pt x="8776" y="61951"/>
                </a:lnTo>
                <a:lnTo>
                  <a:pt x="32606" y="28258"/>
                </a:lnTo>
                <a:lnTo>
                  <a:pt x="67742" y="6428"/>
                </a:lnTo>
                <a:lnTo>
                  <a:pt x="6480047" y="0"/>
                </a:lnTo>
                <a:lnTo>
                  <a:pt x="6494660" y="1022"/>
                </a:lnTo>
                <a:lnTo>
                  <a:pt x="6534166" y="15249"/>
                </a:lnTo>
                <a:lnTo>
                  <a:pt x="6564279" y="43295"/>
                </a:lnTo>
                <a:lnTo>
                  <a:pt x="6581268" y="81404"/>
                </a:lnTo>
                <a:lnTo>
                  <a:pt x="6583680" y="933322"/>
                </a:lnTo>
                <a:lnTo>
                  <a:pt x="6582658" y="947943"/>
                </a:lnTo>
                <a:lnTo>
                  <a:pt x="6568447" y="987470"/>
                </a:lnTo>
                <a:lnTo>
                  <a:pt x="6540419" y="1017588"/>
                </a:lnTo>
                <a:lnTo>
                  <a:pt x="6502310" y="1034562"/>
                </a:lnTo>
                <a:lnTo>
                  <a:pt x="103758" y="1036954"/>
                </a:lnTo>
                <a:lnTo>
                  <a:pt x="89144" y="1035935"/>
                </a:lnTo>
                <a:lnTo>
                  <a:pt x="49604" y="1021740"/>
                </a:lnTo>
                <a:lnTo>
                  <a:pt x="19444" y="993742"/>
                </a:lnTo>
                <a:lnTo>
                  <a:pt x="2417" y="955671"/>
                </a:lnTo>
                <a:lnTo>
                  <a:pt x="0" y="103758"/>
                </a:lnTo>
                <a:close/>
              </a:path>
            </a:pathLst>
          </a:custGeom>
          <a:ln w="25400">
            <a:solidFill>
              <a:srgbClr val="AD4745"/>
            </a:solidFill>
          </a:ln>
        </p:spPr>
        <p:txBody>
          <a:bodyPr wrap="square" lIns="0" tIns="0" rIns="0" bIns="0" rtlCol="0"/>
          <a:lstStyle/>
          <a:p/>
        </p:txBody>
      </p:sp>
      <p:sp>
        <p:nvSpPr>
          <p:cNvPr id="14" name="object 14"/>
          <p:cNvSpPr/>
          <p:nvPr/>
        </p:nvSpPr>
        <p:spPr>
          <a:xfrm>
            <a:off x="2103120" y="5089271"/>
            <a:ext cx="6583680" cy="1036955"/>
          </a:xfrm>
          <a:custGeom>
            <a:avLst/>
            <a:gdLst/>
            <a:ahLst/>
            <a:cxnLst/>
            <a:rect l="l" t="t" r="r" b="b"/>
            <a:pathLst>
              <a:path w="6583680" h="1036954">
                <a:moveTo>
                  <a:pt x="6480048" y="0"/>
                </a:moveTo>
                <a:lnTo>
                  <a:pt x="95683" y="300"/>
                </a:lnTo>
                <a:lnTo>
                  <a:pt x="55083" y="12063"/>
                </a:lnTo>
                <a:lnTo>
                  <a:pt x="23264" y="38214"/>
                </a:lnTo>
                <a:lnTo>
                  <a:pt x="4002" y="75020"/>
                </a:lnTo>
                <a:lnTo>
                  <a:pt x="0" y="103631"/>
                </a:lnTo>
                <a:lnTo>
                  <a:pt x="305" y="941208"/>
                </a:lnTo>
                <a:lnTo>
                  <a:pt x="12104" y="981839"/>
                </a:lnTo>
                <a:lnTo>
                  <a:pt x="38284" y="1013650"/>
                </a:lnTo>
                <a:lnTo>
                  <a:pt x="75073" y="1032895"/>
                </a:lnTo>
                <a:lnTo>
                  <a:pt x="103631" y="1036891"/>
                </a:lnTo>
                <a:lnTo>
                  <a:pt x="6488045" y="1036586"/>
                </a:lnTo>
                <a:lnTo>
                  <a:pt x="6528626" y="1024795"/>
                </a:lnTo>
                <a:lnTo>
                  <a:pt x="6560428" y="998616"/>
                </a:lnTo>
                <a:lnTo>
                  <a:pt x="6579680" y="961799"/>
                </a:lnTo>
                <a:lnTo>
                  <a:pt x="6583680" y="933195"/>
                </a:lnTo>
                <a:lnTo>
                  <a:pt x="6583378" y="95666"/>
                </a:lnTo>
                <a:lnTo>
                  <a:pt x="6571591" y="55027"/>
                </a:lnTo>
                <a:lnTo>
                  <a:pt x="6545412" y="23224"/>
                </a:lnTo>
                <a:lnTo>
                  <a:pt x="6508614" y="3992"/>
                </a:lnTo>
                <a:lnTo>
                  <a:pt x="6480048" y="0"/>
                </a:lnTo>
                <a:close/>
              </a:path>
            </a:pathLst>
          </a:custGeom>
          <a:solidFill>
            <a:srgbClr val="FFFFFF"/>
          </a:solidFill>
        </p:spPr>
        <p:txBody>
          <a:bodyPr wrap="square" lIns="0" tIns="0" rIns="0" bIns="0" rtlCol="0"/>
          <a:lstStyle/>
          <a:p/>
        </p:txBody>
      </p:sp>
      <p:sp>
        <p:nvSpPr>
          <p:cNvPr id="15" name="object 15"/>
          <p:cNvSpPr/>
          <p:nvPr/>
        </p:nvSpPr>
        <p:spPr>
          <a:xfrm>
            <a:off x="2103120" y="5089271"/>
            <a:ext cx="6583680" cy="1036955"/>
          </a:xfrm>
          <a:custGeom>
            <a:avLst/>
            <a:gdLst/>
            <a:ahLst/>
            <a:cxnLst/>
            <a:rect l="l" t="t" r="r" b="b"/>
            <a:pathLst>
              <a:path w="6583680" h="1036954">
                <a:moveTo>
                  <a:pt x="0" y="103631"/>
                </a:moveTo>
                <a:lnTo>
                  <a:pt x="8794" y="61798"/>
                </a:lnTo>
                <a:lnTo>
                  <a:pt x="32662" y="28129"/>
                </a:lnTo>
                <a:lnTo>
                  <a:pt x="67827" y="6359"/>
                </a:lnTo>
                <a:lnTo>
                  <a:pt x="6480048" y="0"/>
                </a:lnTo>
                <a:lnTo>
                  <a:pt x="6494641" y="1021"/>
                </a:lnTo>
                <a:lnTo>
                  <a:pt x="6534139" y="15232"/>
                </a:lnTo>
                <a:lnTo>
                  <a:pt x="6564278" y="43260"/>
                </a:lnTo>
                <a:lnTo>
                  <a:pt x="6581281" y="81369"/>
                </a:lnTo>
                <a:lnTo>
                  <a:pt x="6583680" y="933195"/>
                </a:lnTo>
                <a:lnTo>
                  <a:pt x="6582656" y="947811"/>
                </a:lnTo>
                <a:lnTo>
                  <a:pt x="6568426" y="987341"/>
                </a:lnTo>
                <a:lnTo>
                  <a:pt x="6540388" y="1017482"/>
                </a:lnTo>
                <a:lnTo>
                  <a:pt x="6502315" y="1034486"/>
                </a:lnTo>
                <a:lnTo>
                  <a:pt x="103631" y="1036891"/>
                </a:lnTo>
                <a:lnTo>
                  <a:pt x="89042" y="1035869"/>
                </a:lnTo>
                <a:lnTo>
                  <a:pt x="49554" y="1021647"/>
                </a:lnTo>
                <a:lnTo>
                  <a:pt x="19419" y="993608"/>
                </a:lnTo>
                <a:lnTo>
                  <a:pt x="2407" y="955500"/>
                </a:lnTo>
                <a:lnTo>
                  <a:pt x="0" y="103631"/>
                </a:lnTo>
                <a:close/>
              </a:path>
            </a:pathLst>
          </a:custGeom>
          <a:ln w="25400">
            <a:solidFill>
              <a:srgbClr val="AD4745"/>
            </a:solidFill>
          </a:ln>
        </p:spPr>
        <p:txBody>
          <a:bodyPr wrap="square" lIns="0" tIns="0" rIns="0" bIns="0" rtlCol="0"/>
          <a:lstStyle/>
          <a:p/>
        </p:txBody>
      </p:sp>
      <p:sp>
        <p:nvSpPr>
          <p:cNvPr id="16" name="object 16"/>
          <p:cNvSpPr txBox="1"/>
          <p:nvPr/>
        </p:nvSpPr>
        <p:spPr>
          <a:xfrm>
            <a:off x="593090" y="1695985"/>
            <a:ext cx="5556885" cy="4139565"/>
          </a:xfrm>
          <a:prstGeom prst="rect">
            <a:avLst/>
          </a:prstGeom>
        </p:spPr>
        <p:txBody>
          <a:bodyPr vert="horz" wrap="square" lIns="0" tIns="0" rIns="0" bIns="0" rtlCol="0">
            <a:spAutoFit/>
          </a:bodyPr>
          <a:lstStyle/>
          <a:p>
            <a:pPr marL="563880" indent="-551815">
              <a:lnSpc>
                <a:spcPct val="100000"/>
              </a:lnSpc>
            </a:pPr>
            <a:r>
              <a:rPr sz="3100" dirty="0">
                <a:latin typeface="宋体" panose="02010600030101010101" pitchFamily="2" charset="-122"/>
                <a:cs typeface="宋体" panose="02010600030101010101" pitchFamily="2" charset="-122"/>
              </a:rPr>
              <a:t>适应</a:t>
            </a:r>
            <a:r>
              <a:rPr sz="3100" dirty="0">
                <a:latin typeface="Calibri" panose="020F0502020204030204"/>
                <a:cs typeface="Calibri" panose="020F0502020204030204"/>
              </a:rPr>
              <a:t>MIC</a:t>
            </a:r>
            <a:r>
              <a:rPr sz="3100" dirty="0">
                <a:latin typeface="宋体" panose="02010600030101010101" pitchFamily="2" charset="-122"/>
                <a:cs typeface="宋体" panose="02010600030101010101" pitchFamily="2" charset="-122"/>
              </a:rPr>
              <a:t>的应用特征分析</a:t>
            </a:r>
            <a:endParaRPr sz="3100">
              <a:latin typeface="宋体" panose="02010600030101010101" pitchFamily="2" charset="-122"/>
              <a:cs typeface="宋体" panose="02010600030101010101" pitchFamily="2" charset="-122"/>
            </a:endParaRPr>
          </a:p>
          <a:p>
            <a:pPr marL="1106805" marR="5080" indent="-543560">
              <a:lnSpc>
                <a:spcPct val="259000"/>
              </a:lnSpc>
            </a:pPr>
            <a:r>
              <a:rPr sz="3100" dirty="0">
                <a:latin typeface="Calibri" panose="020F0502020204030204"/>
                <a:cs typeface="Calibri" panose="020F0502020204030204"/>
              </a:rPr>
              <a:t>MIC</a:t>
            </a:r>
            <a:r>
              <a:rPr sz="3100" dirty="0">
                <a:latin typeface="宋体" panose="02010600030101010101" pitchFamily="2" charset="-122"/>
                <a:cs typeface="宋体" panose="02010600030101010101" pitchFamily="2" charset="-122"/>
              </a:rPr>
              <a:t>软件框架及并行算法设计 </a:t>
            </a:r>
            <a:r>
              <a:rPr sz="3100" dirty="0">
                <a:latin typeface="Calibri" panose="020F0502020204030204"/>
                <a:cs typeface="Calibri" panose="020F0502020204030204"/>
              </a:rPr>
              <a:t>MIC</a:t>
            </a:r>
            <a:r>
              <a:rPr sz="3100" dirty="0">
                <a:latin typeface="宋体" panose="02010600030101010101" pitchFamily="2" charset="-122"/>
                <a:cs typeface="宋体" panose="02010600030101010101" pitchFamily="2" charset="-122"/>
              </a:rPr>
              <a:t>计算编程与优化</a:t>
            </a:r>
            <a:endParaRPr sz="3100">
              <a:latin typeface="宋体" panose="02010600030101010101" pitchFamily="2" charset="-122"/>
              <a:cs typeface="宋体" panose="02010600030101010101" pitchFamily="2" charset="-122"/>
            </a:endParaRPr>
          </a:p>
          <a:p>
            <a:pPr>
              <a:lnSpc>
                <a:spcPct val="100000"/>
              </a:lnSpc>
            </a:pPr>
            <a:endParaRPr sz="3400">
              <a:latin typeface="Times New Roman" panose="02020603050405020304"/>
              <a:cs typeface="Times New Roman" panose="02020603050405020304"/>
            </a:endParaRPr>
          </a:p>
          <a:p>
            <a:pPr marL="1658620">
              <a:lnSpc>
                <a:spcPct val="100000"/>
              </a:lnSpc>
              <a:spcBef>
                <a:spcPts val="2020"/>
              </a:spcBef>
            </a:pPr>
            <a:r>
              <a:rPr sz="3100" dirty="0">
                <a:latin typeface="Calibri" panose="020F0502020204030204"/>
                <a:cs typeface="Calibri" panose="020F0502020204030204"/>
              </a:rPr>
              <a:t>MIC</a:t>
            </a:r>
            <a:r>
              <a:rPr sz="3100" dirty="0">
                <a:latin typeface="宋体" panose="02010600030101010101" pitchFamily="2" charset="-122"/>
                <a:cs typeface="宋体" panose="02010600030101010101" pitchFamily="2" charset="-122"/>
              </a:rPr>
              <a:t>应用效率提升</a:t>
            </a:r>
            <a:endParaRPr sz="3100">
              <a:latin typeface="宋体" panose="02010600030101010101" pitchFamily="2" charset="-122"/>
              <a:cs typeface="宋体" panose="02010600030101010101" pitchFamily="2" charset="-122"/>
            </a:endParaRPr>
          </a:p>
        </p:txBody>
      </p:sp>
      <p:sp>
        <p:nvSpPr>
          <p:cNvPr id="17" name="object 17"/>
          <p:cNvSpPr/>
          <p:nvPr/>
        </p:nvSpPr>
        <p:spPr>
          <a:xfrm>
            <a:off x="6366890" y="2207005"/>
            <a:ext cx="674370" cy="674370"/>
          </a:xfrm>
          <a:custGeom>
            <a:avLst/>
            <a:gdLst/>
            <a:ahLst/>
            <a:cxnLst/>
            <a:rect l="l" t="t" r="r" b="b"/>
            <a:pathLst>
              <a:path w="674370" h="674369">
                <a:moveTo>
                  <a:pt x="673988" y="370713"/>
                </a:moveTo>
                <a:lnTo>
                  <a:pt x="0" y="370713"/>
                </a:lnTo>
                <a:lnTo>
                  <a:pt x="336931" y="674116"/>
                </a:lnTo>
                <a:lnTo>
                  <a:pt x="673988" y="370713"/>
                </a:lnTo>
                <a:close/>
              </a:path>
              <a:path w="674370" h="674369">
                <a:moveTo>
                  <a:pt x="522351" y="0"/>
                </a:moveTo>
                <a:lnTo>
                  <a:pt x="151637" y="0"/>
                </a:lnTo>
                <a:lnTo>
                  <a:pt x="151637" y="370713"/>
                </a:lnTo>
                <a:lnTo>
                  <a:pt x="522351" y="370713"/>
                </a:lnTo>
                <a:lnTo>
                  <a:pt x="522351" y="0"/>
                </a:lnTo>
                <a:close/>
              </a:path>
            </a:pathLst>
          </a:custGeom>
          <a:solidFill>
            <a:srgbClr val="FFFFFF"/>
          </a:solidFill>
        </p:spPr>
        <p:txBody>
          <a:bodyPr wrap="square" lIns="0" tIns="0" rIns="0" bIns="0" rtlCol="0"/>
          <a:lstStyle/>
          <a:p/>
        </p:txBody>
      </p:sp>
      <p:sp>
        <p:nvSpPr>
          <p:cNvPr id="18" name="object 18"/>
          <p:cNvSpPr/>
          <p:nvPr/>
        </p:nvSpPr>
        <p:spPr>
          <a:xfrm>
            <a:off x="6366890" y="2207005"/>
            <a:ext cx="674370" cy="674370"/>
          </a:xfrm>
          <a:custGeom>
            <a:avLst/>
            <a:gdLst/>
            <a:ahLst/>
            <a:cxnLst/>
            <a:rect l="l" t="t" r="r" b="b"/>
            <a:pathLst>
              <a:path w="674370" h="674369">
                <a:moveTo>
                  <a:pt x="0" y="370713"/>
                </a:moveTo>
                <a:lnTo>
                  <a:pt x="151637" y="370713"/>
                </a:lnTo>
                <a:lnTo>
                  <a:pt x="151637" y="0"/>
                </a:lnTo>
                <a:lnTo>
                  <a:pt x="522351" y="0"/>
                </a:lnTo>
                <a:lnTo>
                  <a:pt x="522351" y="370713"/>
                </a:lnTo>
                <a:lnTo>
                  <a:pt x="673988" y="370713"/>
                </a:lnTo>
                <a:lnTo>
                  <a:pt x="336931" y="674116"/>
                </a:lnTo>
                <a:lnTo>
                  <a:pt x="0" y="370713"/>
                </a:lnTo>
                <a:close/>
              </a:path>
            </a:pathLst>
          </a:custGeom>
          <a:ln w="25400">
            <a:solidFill>
              <a:srgbClr val="C0504D"/>
            </a:solidFill>
          </a:ln>
        </p:spPr>
        <p:txBody>
          <a:bodyPr wrap="square" lIns="0" tIns="0" rIns="0" bIns="0" rtlCol="0"/>
          <a:lstStyle/>
          <a:p/>
        </p:txBody>
      </p:sp>
      <p:sp>
        <p:nvSpPr>
          <p:cNvPr id="19" name="object 19"/>
          <p:cNvSpPr/>
          <p:nvPr/>
        </p:nvSpPr>
        <p:spPr>
          <a:xfrm>
            <a:off x="6918325" y="3432555"/>
            <a:ext cx="674370" cy="674370"/>
          </a:xfrm>
          <a:custGeom>
            <a:avLst/>
            <a:gdLst/>
            <a:ahLst/>
            <a:cxnLst/>
            <a:rect l="l" t="t" r="r" b="b"/>
            <a:pathLst>
              <a:path w="674370" h="674370">
                <a:moveTo>
                  <a:pt x="673989" y="370713"/>
                </a:moveTo>
                <a:lnTo>
                  <a:pt x="0" y="370713"/>
                </a:lnTo>
                <a:lnTo>
                  <a:pt x="336930" y="673989"/>
                </a:lnTo>
                <a:lnTo>
                  <a:pt x="673989" y="370713"/>
                </a:lnTo>
                <a:close/>
              </a:path>
              <a:path w="674370" h="674370">
                <a:moveTo>
                  <a:pt x="522350" y="0"/>
                </a:moveTo>
                <a:lnTo>
                  <a:pt x="151638" y="0"/>
                </a:lnTo>
                <a:lnTo>
                  <a:pt x="151638" y="370713"/>
                </a:lnTo>
                <a:lnTo>
                  <a:pt x="522350" y="370713"/>
                </a:lnTo>
                <a:lnTo>
                  <a:pt x="522350" y="0"/>
                </a:lnTo>
                <a:close/>
              </a:path>
            </a:pathLst>
          </a:custGeom>
          <a:solidFill>
            <a:srgbClr val="FFFFFF"/>
          </a:solidFill>
        </p:spPr>
        <p:txBody>
          <a:bodyPr wrap="square" lIns="0" tIns="0" rIns="0" bIns="0" rtlCol="0"/>
          <a:lstStyle/>
          <a:p/>
        </p:txBody>
      </p:sp>
      <p:sp>
        <p:nvSpPr>
          <p:cNvPr id="20" name="object 20"/>
          <p:cNvSpPr/>
          <p:nvPr/>
        </p:nvSpPr>
        <p:spPr>
          <a:xfrm>
            <a:off x="6918325" y="3432555"/>
            <a:ext cx="674370" cy="674370"/>
          </a:xfrm>
          <a:custGeom>
            <a:avLst/>
            <a:gdLst/>
            <a:ahLst/>
            <a:cxnLst/>
            <a:rect l="l" t="t" r="r" b="b"/>
            <a:pathLst>
              <a:path w="674370" h="674370">
                <a:moveTo>
                  <a:pt x="0" y="370713"/>
                </a:moveTo>
                <a:lnTo>
                  <a:pt x="151638" y="370713"/>
                </a:lnTo>
                <a:lnTo>
                  <a:pt x="151638" y="0"/>
                </a:lnTo>
                <a:lnTo>
                  <a:pt x="522350" y="0"/>
                </a:lnTo>
                <a:lnTo>
                  <a:pt x="522350" y="370713"/>
                </a:lnTo>
                <a:lnTo>
                  <a:pt x="673989" y="370713"/>
                </a:lnTo>
                <a:lnTo>
                  <a:pt x="336930" y="673989"/>
                </a:lnTo>
                <a:lnTo>
                  <a:pt x="0" y="370713"/>
                </a:lnTo>
                <a:close/>
              </a:path>
            </a:pathLst>
          </a:custGeom>
          <a:ln w="25400">
            <a:solidFill>
              <a:srgbClr val="C0504D"/>
            </a:solidFill>
          </a:ln>
        </p:spPr>
        <p:txBody>
          <a:bodyPr wrap="square" lIns="0" tIns="0" rIns="0" bIns="0" rtlCol="0"/>
          <a:lstStyle/>
          <a:p/>
        </p:txBody>
      </p:sp>
      <p:sp>
        <p:nvSpPr>
          <p:cNvPr id="21" name="object 21"/>
          <p:cNvSpPr/>
          <p:nvPr/>
        </p:nvSpPr>
        <p:spPr>
          <a:xfrm>
            <a:off x="7461377" y="4657978"/>
            <a:ext cx="674370" cy="674370"/>
          </a:xfrm>
          <a:custGeom>
            <a:avLst/>
            <a:gdLst/>
            <a:ahLst/>
            <a:cxnLst/>
            <a:rect l="l" t="t" r="r" b="b"/>
            <a:pathLst>
              <a:path w="674370" h="674370">
                <a:moveTo>
                  <a:pt x="673989" y="370713"/>
                </a:moveTo>
                <a:lnTo>
                  <a:pt x="0" y="370713"/>
                </a:lnTo>
                <a:lnTo>
                  <a:pt x="337057" y="673989"/>
                </a:lnTo>
                <a:lnTo>
                  <a:pt x="673989" y="370713"/>
                </a:lnTo>
                <a:close/>
              </a:path>
              <a:path w="674370" h="674370">
                <a:moveTo>
                  <a:pt x="522350" y="0"/>
                </a:moveTo>
                <a:lnTo>
                  <a:pt x="151638" y="0"/>
                </a:lnTo>
                <a:lnTo>
                  <a:pt x="151638" y="370713"/>
                </a:lnTo>
                <a:lnTo>
                  <a:pt x="522350" y="370713"/>
                </a:lnTo>
                <a:lnTo>
                  <a:pt x="522350" y="0"/>
                </a:lnTo>
                <a:close/>
              </a:path>
            </a:pathLst>
          </a:custGeom>
          <a:solidFill>
            <a:srgbClr val="FFFFFF"/>
          </a:solidFill>
        </p:spPr>
        <p:txBody>
          <a:bodyPr wrap="square" lIns="0" tIns="0" rIns="0" bIns="0" rtlCol="0"/>
          <a:lstStyle/>
          <a:p/>
        </p:txBody>
      </p:sp>
      <p:sp>
        <p:nvSpPr>
          <p:cNvPr id="22" name="object 22"/>
          <p:cNvSpPr/>
          <p:nvPr/>
        </p:nvSpPr>
        <p:spPr>
          <a:xfrm>
            <a:off x="7461377" y="4657978"/>
            <a:ext cx="674370" cy="674370"/>
          </a:xfrm>
          <a:custGeom>
            <a:avLst/>
            <a:gdLst/>
            <a:ahLst/>
            <a:cxnLst/>
            <a:rect l="l" t="t" r="r" b="b"/>
            <a:pathLst>
              <a:path w="674370" h="674370">
                <a:moveTo>
                  <a:pt x="0" y="370713"/>
                </a:moveTo>
                <a:lnTo>
                  <a:pt x="151638" y="370713"/>
                </a:lnTo>
                <a:lnTo>
                  <a:pt x="151638" y="0"/>
                </a:lnTo>
                <a:lnTo>
                  <a:pt x="522350" y="0"/>
                </a:lnTo>
                <a:lnTo>
                  <a:pt x="522350" y="370713"/>
                </a:lnTo>
                <a:lnTo>
                  <a:pt x="673989" y="370713"/>
                </a:lnTo>
                <a:lnTo>
                  <a:pt x="337057" y="673989"/>
                </a:lnTo>
                <a:lnTo>
                  <a:pt x="0" y="370713"/>
                </a:lnTo>
                <a:close/>
              </a:path>
            </a:pathLst>
          </a:custGeom>
          <a:ln w="25400">
            <a:solidFill>
              <a:srgbClr val="C0504D"/>
            </a:solidFill>
          </a:ln>
        </p:spPr>
        <p:txBody>
          <a:bodyPr wrap="square" lIns="0" tIns="0" rIns="0" bIns="0" rtlCol="0"/>
          <a:lstStyl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184175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117853" y="199644"/>
            <a:ext cx="1656588"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050542" y="146304"/>
            <a:ext cx="4645913"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5972555" y="199644"/>
            <a:ext cx="850392"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0" dirty="0">
                <a:latin typeface="宋体" panose="02010600030101010101" pitchFamily="2" charset="-122"/>
                <a:cs typeface="宋体" panose="02010600030101010101" pitchFamily="2" charset="-122"/>
              </a:rPr>
              <a:t>适应</a:t>
            </a:r>
            <a:r>
              <a:rPr sz="4400" spc="-30" dirty="0">
                <a:latin typeface="Calibri" panose="020F0502020204030204"/>
                <a:cs typeface="Calibri" panose="020F0502020204030204"/>
              </a:rPr>
              <a:t>MIC</a:t>
            </a:r>
            <a:r>
              <a:rPr sz="4400" spc="-45" dirty="0">
                <a:latin typeface="宋体" panose="02010600030101010101" pitchFamily="2" charset="-122"/>
                <a:cs typeface="宋体" panose="02010600030101010101" pitchFamily="2" charset="-122"/>
              </a:rPr>
              <a:t>的</a:t>
            </a:r>
            <a:r>
              <a:rPr sz="4400" spc="-20" dirty="0">
                <a:latin typeface="宋体" panose="02010600030101010101" pitchFamily="2" charset="-122"/>
                <a:cs typeface="宋体" panose="02010600030101010101" pitchFamily="2" charset="-122"/>
              </a:rPr>
              <a:t>应</a:t>
            </a:r>
            <a:r>
              <a:rPr sz="4400" spc="-45" dirty="0">
                <a:latin typeface="宋体" panose="02010600030101010101" pitchFamily="2" charset="-122"/>
                <a:cs typeface="宋体" panose="02010600030101010101" pitchFamily="2" charset="-122"/>
              </a:rPr>
              <a:t>用</a:t>
            </a:r>
            <a:r>
              <a:rPr sz="4400" spc="-20" dirty="0">
                <a:latin typeface="宋体" panose="02010600030101010101" pitchFamily="2" charset="-122"/>
                <a:cs typeface="宋体" panose="02010600030101010101" pitchFamily="2" charset="-122"/>
              </a:rPr>
              <a:t>特</a:t>
            </a:r>
            <a:r>
              <a:rPr sz="4400" spc="-45" dirty="0">
                <a:latin typeface="宋体" panose="02010600030101010101" pitchFamily="2" charset="-122"/>
                <a:cs typeface="宋体" panose="02010600030101010101" pitchFamily="2" charset="-122"/>
              </a:rPr>
              <a:t>征</a:t>
            </a:r>
            <a:r>
              <a:rPr sz="4400" spc="-30" dirty="0">
                <a:latin typeface="宋体" panose="02010600030101010101" pitchFamily="2" charset="-122"/>
                <a:cs typeface="宋体" panose="02010600030101010101" pitchFamily="2" charset="-122"/>
              </a:rPr>
              <a:t>分</a:t>
            </a:r>
            <a:r>
              <a:rPr sz="4400" spc="-45" dirty="0">
                <a:latin typeface="宋体" panose="02010600030101010101" pitchFamily="2" charset="-122"/>
                <a:cs typeface="宋体" panose="02010600030101010101" pitchFamily="2" charset="-122"/>
              </a:rPr>
              <a:t>析</a:t>
            </a:r>
            <a:endParaRPr sz="4400">
              <a:latin typeface="宋体" panose="02010600030101010101" pitchFamily="2" charset="-122"/>
              <a:cs typeface="宋体" panose="02010600030101010101" pitchFamily="2" charset="-122"/>
            </a:endParaRPr>
          </a:p>
        </p:txBody>
      </p:sp>
      <p:sp>
        <p:nvSpPr>
          <p:cNvPr id="9" name="object 9"/>
          <p:cNvSpPr txBox="1"/>
          <p:nvPr/>
        </p:nvSpPr>
        <p:spPr>
          <a:xfrm>
            <a:off x="221488" y="1283839"/>
            <a:ext cx="4028440" cy="3341370"/>
          </a:xfrm>
          <a:prstGeom prst="rect">
            <a:avLst/>
          </a:prstGeom>
        </p:spPr>
        <p:txBody>
          <a:bodyPr vert="horz" wrap="square" lIns="0" tIns="0" rIns="0" bIns="0" rtlCol="0">
            <a:spAutoFit/>
          </a:bodyPr>
          <a:lstStyle/>
          <a:p>
            <a:pPr marL="12700">
              <a:lnSpc>
                <a:spcPct val="100000"/>
              </a:lnSpc>
              <a:tabLst>
                <a:tab pos="3556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代码情况分析</a:t>
            </a:r>
            <a:endParaRPr sz="2000">
              <a:latin typeface="宋体" panose="02010600030101010101" pitchFamily="2" charset="-122"/>
              <a:cs typeface="宋体" panose="02010600030101010101" pitchFamily="2" charset="-122"/>
            </a:endParaRPr>
          </a:p>
          <a:p>
            <a:pPr marL="469900">
              <a:lnSpc>
                <a:spcPct val="100000"/>
              </a:lnSpc>
              <a:spcBef>
                <a:spcPts val="5"/>
              </a:spcBef>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开</a:t>
            </a:r>
            <a:r>
              <a:rPr sz="1800" spc="-5" dirty="0">
                <a:latin typeface="宋体" panose="02010600030101010101" pitchFamily="2" charset="-122"/>
                <a:cs typeface="宋体" panose="02010600030101010101" pitchFamily="2" charset="-122"/>
              </a:rPr>
              <a:t>源</a:t>
            </a:r>
            <a:r>
              <a:rPr sz="1800" dirty="0">
                <a:latin typeface="Calibri" panose="020F0502020204030204"/>
                <a:cs typeface="Calibri" panose="020F0502020204030204"/>
              </a:rPr>
              <a:t>/</a:t>
            </a:r>
            <a:r>
              <a:rPr sz="1800" dirty="0">
                <a:latin typeface="宋体" panose="02010600030101010101" pitchFamily="2" charset="-122"/>
                <a:cs typeface="宋体" panose="02010600030101010101" pitchFamily="2" charset="-122"/>
              </a:rPr>
              <a:t>商</a:t>
            </a:r>
            <a:r>
              <a:rPr sz="1800" spc="-5" dirty="0">
                <a:latin typeface="宋体" panose="02010600030101010101" pitchFamily="2" charset="-122"/>
                <a:cs typeface="宋体" panose="02010600030101010101" pitchFamily="2" charset="-122"/>
              </a:rPr>
              <a:t>业</a:t>
            </a:r>
            <a:r>
              <a:rPr sz="1800" dirty="0">
                <a:latin typeface="Calibri" panose="020F0502020204030204"/>
                <a:cs typeface="Calibri" panose="020F0502020204030204"/>
              </a:rPr>
              <a:t>/</a:t>
            </a:r>
            <a:r>
              <a:rPr sz="1800" dirty="0">
                <a:latin typeface="宋体" panose="02010600030101010101" pitchFamily="2" charset="-122"/>
                <a:cs typeface="宋体" panose="02010600030101010101" pitchFamily="2" charset="-122"/>
              </a:rPr>
              <a:t>自主</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所使用的编程语言和模型</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所使用</a:t>
            </a:r>
            <a:r>
              <a:rPr sz="1800" spc="-10" dirty="0">
                <a:latin typeface="宋体" panose="02010600030101010101" pitchFamily="2" charset="-122"/>
                <a:cs typeface="宋体" panose="02010600030101010101" pitchFamily="2" charset="-122"/>
              </a:rPr>
              <a:t>的</a:t>
            </a:r>
            <a:r>
              <a:rPr sz="1800" dirty="0">
                <a:latin typeface="宋体" panose="02010600030101010101" pitchFamily="2" charset="-122"/>
                <a:cs typeface="宋体" panose="02010600030101010101" pitchFamily="2" charset="-122"/>
              </a:rPr>
              <a:t>编译器</a:t>
            </a:r>
            <a:endParaRPr sz="1800">
              <a:latin typeface="宋体" panose="02010600030101010101" pitchFamily="2" charset="-122"/>
              <a:cs typeface="宋体" panose="02010600030101010101" pitchFamily="2" charset="-122"/>
            </a:endParaRPr>
          </a:p>
          <a:p>
            <a:pPr marL="355600" indent="-342900">
              <a:lnSpc>
                <a:spcPct val="100000"/>
              </a:lnSpc>
              <a:buFont typeface="Arial" panose="020B0604020202020204"/>
              <a:buChar char="•"/>
              <a:tabLst>
                <a:tab pos="356235" algn="l"/>
              </a:tabLst>
            </a:pPr>
            <a:r>
              <a:rPr sz="1800" dirty="0">
                <a:latin typeface="宋体" panose="02010600030101010101" pitchFamily="2" charset="-122"/>
                <a:cs typeface="宋体" panose="02010600030101010101" pitchFamily="2" charset="-122"/>
              </a:rPr>
              <a:t>工具级</a:t>
            </a:r>
            <a:r>
              <a:rPr sz="1800" spc="-10" dirty="0">
                <a:latin typeface="宋体" panose="02010600030101010101" pitchFamily="2" charset="-122"/>
                <a:cs typeface="宋体" panose="02010600030101010101" pitchFamily="2" charset="-122"/>
              </a:rPr>
              <a:t>（</a:t>
            </a:r>
            <a:r>
              <a:rPr sz="1800" spc="-5" dirty="0">
                <a:latin typeface="Calibri" panose="020F0502020204030204"/>
                <a:cs typeface="Calibri" panose="020F0502020204030204"/>
              </a:rPr>
              <a:t>Vtun</a:t>
            </a:r>
            <a:r>
              <a:rPr sz="1800" dirty="0">
                <a:latin typeface="Calibri" panose="020F0502020204030204"/>
                <a:cs typeface="Calibri" panose="020F0502020204030204"/>
              </a:rPr>
              <a:t>e/</a:t>
            </a:r>
            <a:r>
              <a:rPr sz="1800" spc="-10" dirty="0">
                <a:latin typeface="Calibri" panose="020F0502020204030204"/>
                <a:cs typeface="Calibri" panose="020F0502020204030204"/>
              </a:rPr>
              <a:t>MPI</a:t>
            </a:r>
            <a:r>
              <a:rPr sz="1800" spc="-114" dirty="0">
                <a:latin typeface="Calibri" panose="020F0502020204030204"/>
                <a:cs typeface="Calibri" panose="020F0502020204030204"/>
              </a:rPr>
              <a:t>T</a:t>
            </a:r>
            <a:r>
              <a:rPr sz="1800" spc="-45" dirty="0">
                <a:latin typeface="Calibri" panose="020F0502020204030204"/>
                <a:cs typeface="Calibri" panose="020F0502020204030204"/>
              </a:rPr>
              <a:t>r</a:t>
            </a:r>
            <a:r>
              <a:rPr sz="1800" spc="-10" dirty="0">
                <a:latin typeface="Calibri" panose="020F0502020204030204"/>
                <a:cs typeface="Calibri" panose="020F0502020204030204"/>
              </a:rPr>
              <a:t>ace</a:t>
            </a:r>
            <a:r>
              <a:rPr sz="1800" dirty="0">
                <a:latin typeface="Calibri" panose="020F0502020204030204"/>
                <a:cs typeface="Calibri" panose="020F0502020204030204"/>
              </a:rPr>
              <a:t>/</a:t>
            </a:r>
            <a:r>
              <a:rPr sz="1800" dirty="0">
                <a:latin typeface="宋体" panose="02010600030101010101" pitchFamily="2" charset="-122"/>
                <a:cs typeface="宋体" panose="02010600030101010101" pitchFamily="2" charset="-122"/>
              </a:rPr>
              <a:t>浪潮天眼）</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进</a:t>
            </a:r>
            <a:r>
              <a:rPr sz="1800" spc="-5" dirty="0">
                <a:latin typeface="宋体" panose="02010600030101010101" pitchFamily="2" charset="-122"/>
                <a:cs typeface="宋体" panose="02010600030101010101" pitchFamily="2" charset="-122"/>
              </a:rPr>
              <a:t>程</a:t>
            </a:r>
            <a:r>
              <a:rPr sz="1800" dirty="0">
                <a:latin typeface="Calibri" panose="020F0502020204030204"/>
                <a:cs typeface="Calibri" panose="020F0502020204030204"/>
              </a:rPr>
              <a:t>/</a:t>
            </a:r>
            <a:r>
              <a:rPr sz="1800" dirty="0">
                <a:latin typeface="宋体" panose="02010600030101010101" pitchFamily="2" charset="-122"/>
                <a:cs typeface="宋体" panose="02010600030101010101" pitchFamily="2" charset="-122"/>
              </a:rPr>
              <a:t>线程扩展性</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spc="-5" dirty="0">
                <a:latin typeface="Calibri" panose="020F0502020204030204"/>
                <a:cs typeface="Calibri" panose="020F0502020204030204"/>
              </a:rPr>
              <a:t>CP</a:t>
            </a:r>
            <a:r>
              <a:rPr sz="1800" spc="-10" dirty="0">
                <a:latin typeface="Calibri" panose="020F0502020204030204"/>
                <a:cs typeface="Calibri" panose="020F0502020204030204"/>
              </a:rPr>
              <a:t>U</a:t>
            </a:r>
            <a:r>
              <a:rPr sz="1800" dirty="0">
                <a:latin typeface="宋体" panose="02010600030101010101" pitchFamily="2" charset="-122"/>
                <a:cs typeface="宋体" panose="02010600030101010101" pitchFamily="2" charset="-122"/>
              </a:rPr>
              <a:t>利用率</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通信分析</a:t>
            </a:r>
            <a:endParaRPr sz="1800">
              <a:latin typeface="宋体" panose="02010600030101010101" pitchFamily="2" charset="-122"/>
              <a:cs typeface="宋体" panose="02010600030101010101" pitchFamily="2" charset="-122"/>
            </a:endParaRPr>
          </a:p>
          <a:p>
            <a:pPr marL="469900">
              <a:lnSpc>
                <a:spcPct val="100000"/>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内存带宽</a:t>
            </a:r>
            <a:endParaRPr sz="1800">
              <a:latin typeface="宋体" panose="02010600030101010101" pitchFamily="2" charset="-122"/>
              <a:cs typeface="宋体" panose="02010600030101010101" pitchFamily="2" charset="-122"/>
            </a:endParaRPr>
          </a:p>
          <a:p>
            <a:pPr marL="469900">
              <a:lnSpc>
                <a:spcPts val="2155"/>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热点比例</a:t>
            </a:r>
            <a:endParaRPr sz="1800">
              <a:latin typeface="宋体" panose="02010600030101010101" pitchFamily="2" charset="-122"/>
              <a:cs typeface="宋体" panose="02010600030101010101" pitchFamily="2" charset="-122"/>
            </a:endParaRPr>
          </a:p>
          <a:p>
            <a:pPr marL="12700">
              <a:lnSpc>
                <a:spcPts val="2395"/>
              </a:lnSpc>
              <a:tabLst>
                <a:tab pos="3556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代码级</a:t>
            </a:r>
            <a:endParaRPr sz="2000">
              <a:latin typeface="宋体" panose="02010600030101010101" pitchFamily="2" charset="-122"/>
              <a:cs typeface="宋体" panose="02010600030101010101" pitchFamily="2" charset="-122"/>
            </a:endParaRPr>
          </a:p>
          <a:p>
            <a:pPr marL="469900">
              <a:lnSpc>
                <a:spcPct val="100000"/>
              </a:lnSpc>
              <a:spcBef>
                <a:spcPts val="5"/>
              </a:spcBef>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算法原理</a:t>
            </a:r>
            <a:endParaRPr sz="1800">
              <a:latin typeface="宋体" panose="02010600030101010101" pitchFamily="2" charset="-122"/>
              <a:cs typeface="宋体" panose="02010600030101010101" pitchFamily="2" charset="-122"/>
            </a:endParaRPr>
          </a:p>
        </p:txBody>
      </p:sp>
      <p:sp>
        <p:nvSpPr>
          <p:cNvPr id="10" name="object 10"/>
          <p:cNvSpPr txBox="1"/>
          <p:nvPr/>
        </p:nvSpPr>
        <p:spPr>
          <a:xfrm>
            <a:off x="1136141" y="4630285"/>
            <a:ext cx="3095625" cy="465455"/>
          </a:xfrm>
          <a:prstGeom prst="rect">
            <a:avLst/>
          </a:prstGeom>
        </p:spPr>
        <p:txBody>
          <a:bodyPr vert="horz" wrap="square" lIns="0" tIns="0" rIns="0" bIns="0" rtlCol="0">
            <a:spAutoFit/>
          </a:bodyPr>
          <a:lstStyle/>
          <a:p>
            <a:pPr marL="12700">
              <a:lnSpc>
                <a:spcPct val="100000"/>
              </a:lnSpc>
              <a:tabLst>
                <a:tab pos="24066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并行性与并行度</a:t>
            </a:r>
            <a:endParaRPr sz="1500">
              <a:latin typeface="宋体" panose="02010600030101010101" pitchFamily="2" charset="-122"/>
              <a:cs typeface="宋体" panose="02010600030101010101" pitchFamily="2" charset="-122"/>
            </a:endParaRPr>
          </a:p>
          <a:p>
            <a:pPr marL="12700">
              <a:lnSpc>
                <a:spcPct val="100000"/>
              </a:lnSpc>
              <a:tabLst>
                <a:tab pos="24066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数据</a:t>
            </a:r>
            <a:r>
              <a:rPr sz="1500" dirty="0">
                <a:latin typeface="Calibri" panose="020F0502020204030204"/>
                <a:cs typeface="Calibri" panose="020F0502020204030204"/>
              </a:rPr>
              <a:t>IO</a:t>
            </a:r>
            <a:r>
              <a:rPr sz="1500" dirty="0">
                <a:latin typeface="宋体" panose="02010600030101010101" pitchFamily="2" charset="-122"/>
                <a:cs typeface="宋体" panose="02010600030101010101" pitchFamily="2" charset="-122"/>
              </a:rPr>
              <a:t>（大小、划分方式、存储方</a:t>
            </a:r>
            <a:endParaRPr sz="1500">
              <a:latin typeface="宋体" panose="02010600030101010101" pitchFamily="2" charset="-122"/>
              <a:cs typeface="宋体" panose="02010600030101010101" pitchFamily="2" charset="-122"/>
            </a:endParaRPr>
          </a:p>
        </p:txBody>
      </p:sp>
      <p:sp>
        <p:nvSpPr>
          <p:cNvPr id="11" name="object 11"/>
          <p:cNvSpPr txBox="1"/>
          <p:nvPr/>
        </p:nvSpPr>
        <p:spPr>
          <a:xfrm>
            <a:off x="1364741" y="5041765"/>
            <a:ext cx="406400" cy="215900"/>
          </a:xfrm>
          <a:prstGeom prst="rect">
            <a:avLst/>
          </a:prstGeom>
        </p:spPr>
        <p:txBody>
          <a:bodyPr vert="horz" wrap="square" lIns="0" tIns="0" rIns="0" bIns="0" rtlCol="0">
            <a:spAutoFit/>
          </a:bodyPr>
          <a:lstStyle/>
          <a:p>
            <a:pPr marL="12700">
              <a:lnSpc>
                <a:spcPct val="100000"/>
              </a:lnSpc>
            </a:pPr>
            <a:r>
              <a:rPr sz="1500" dirty="0">
                <a:latin typeface="宋体" panose="02010600030101010101" pitchFamily="2" charset="-122"/>
                <a:cs typeface="宋体" panose="02010600030101010101" pitchFamily="2" charset="-122"/>
              </a:rPr>
              <a:t>式）</a:t>
            </a:r>
            <a:endParaRPr sz="1500">
              <a:latin typeface="宋体" panose="02010600030101010101" pitchFamily="2" charset="-122"/>
              <a:cs typeface="宋体" panose="02010600030101010101" pitchFamily="2" charset="-122"/>
            </a:endParaRPr>
          </a:p>
        </p:txBody>
      </p:sp>
      <p:sp>
        <p:nvSpPr>
          <p:cNvPr id="12" name="object 12"/>
          <p:cNvSpPr txBox="1"/>
          <p:nvPr/>
        </p:nvSpPr>
        <p:spPr>
          <a:xfrm>
            <a:off x="221488" y="5274198"/>
            <a:ext cx="2720975" cy="858519"/>
          </a:xfrm>
          <a:prstGeom prst="rect">
            <a:avLst/>
          </a:prstGeom>
        </p:spPr>
        <p:txBody>
          <a:bodyPr vert="horz" wrap="square" lIns="0" tIns="0" rIns="0" bIns="0" rtlCol="0">
            <a:spAutoFit/>
          </a:bodyPr>
          <a:lstStyle/>
          <a:p>
            <a:pPr marL="469900">
              <a:lnSpc>
                <a:spcPts val="2155"/>
              </a:lnSpc>
              <a:tabLst>
                <a:tab pos="755650" algn="l"/>
              </a:tabLst>
            </a:pPr>
            <a:r>
              <a:rPr sz="1800" dirty="0">
                <a:latin typeface="Arial" panose="020B0604020202020204"/>
                <a:cs typeface="Arial" panose="020B0604020202020204"/>
              </a:rPr>
              <a:t>–	</a:t>
            </a:r>
            <a:r>
              <a:rPr sz="1800" dirty="0">
                <a:latin typeface="宋体" panose="02010600030101010101" pitchFamily="2" charset="-122"/>
                <a:cs typeface="宋体" panose="02010600030101010101" pitchFamily="2" charset="-122"/>
              </a:rPr>
              <a:t>程序框架</a:t>
            </a:r>
            <a:endParaRPr sz="1800">
              <a:latin typeface="宋体" panose="02010600030101010101" pitchFamily="2" charset="-122"/>
              <a:cs typeface="宋体" panose="02010600030101010101" pitchFamily="2" charset="-122"/>
            </a:endParaRPr>
          </a:p>
          <a:p>
            <a:pPr marL="12700">
              <a:lnSpc>
                <a:spcPts val="2395"/>
              </a:lnSpc>
              <a:tabLst>
                <a:tab pos="3556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方法</a:t>
            </a:r>
            <a:endParaRPr sz="2000">
              <a:latin typeface="宋体" panose="02010600030101010101" pitchFamily="2" charset="-122"/>
              <a:cs typeface="宋体" panose="02010600030101010101" pitchFamily="2" charset="-122"/>
            </a:endParaRPr>
          </a:p>
          <a:p>
            <a:pPr marL="469900">
              <a:lnSpc>
                <a:spcPct val="100000"/>
              </a:lnSpc>
              <a:spcBef>
                <a:spcPts val="10"/>
              </a:spcBef>
              <a:tabLst>
                <a:tab pos="755650" algn="l"/>
              </a:tabLst>
            </a:pPr>
            <a:r>
              <a:rPr sz="1800" dirty="0">
                <a:solidFill>
                  <a:srgbClr val="FF0000"/>
                </a:solidFill>
                <a:latin typeface="Arial" panose="020B0604020202020204"/>
                <a:cs typeface="Arial" panose="020B0604020202020204"/>
              </a:rPr>
              <a:t>–	</a:t>
            </a:r>
            <a:r>
              <a:rPr sz="1800" b="1" spc="-15" dirty="0">
                <a:solidFill>
                  <a:srgbClr val="FF0000"/>
                </a:solidFill>
                <a:latin typeface="宋体" panose="02010600030101010101" pitchFamily="2" charset="-122"/>
                <a:cs typeface="宋体" panose="02010600030101010101" pitchFamily="2" charset="-122"/>
              </a:rPr>
              <a:t>人工分</a:t>
            </a:r>
            <a:r>
              <a:rPr sz="1800" b="1" spc="-25" dirty="0">
                <a:solidFill>
                  <a:srgbClr val="FF0000"/>
                </a:solidFill>
                <a:latin typeface="宋体" panose="02010600030101010101" pitchFamily="2" charset="-122"/>
                <a:cs typeface="宋体" panose="02010600030101010101" pitchFamily="2" charset="-122"/>
              </a:rPr>
              <a:t>析</a:t>
            </a:r>
            <a:r>
              <a:rPr sz="1800" b="1" dirty="0">
                <a:solidFill>
                  <a:srgbClr val="FF0000"/>
                </a:solidFill>
                <a:latin typeface="Calibri" panose="020F0502020204030204"/>
                <a:cs typeface="Calibri" panose="020F0502020204030204"/>
              </a:rPr>
              <a:t>+</a:t>
            </a:r>
            <a:r>
              <a:rPr sz="1800" b="1" spc="-10" dirty="0">
                <a:solidFill>
                  <a:srgbClr val="FF0000"/>
                </a:solidFill>
                <a:latin typeface="宋体" panose="02010600030101010101" pitchFamily="2" charset="-122"/>
                <a:cs typeface="宋体" panose="02010600030101010101" pitchFamily="2" charset="-122"/>
              </a:rPr>
              <a:t>工</a:t>
            </a:r>
            <a:r>
              <a:rPr sz="1800" b="1" spc="-5" dirty="0">
                <a:solidFill>
                  <a:srgbClr val="FF0000"/>
                </a:solidFill>
                <a:latin typeface="宋体" panose="02010600030101010101" pitchFamily="2" charset="-122"/>
                <a:cs typeface="宋体" panose="02010600030101010101" pitchFamily="2" charset="-122"/>
              </a:rPr>
              <a:t>具</a:t>
            </a:r>
            <a:r>
              <a:rPr sz="1800" b="1" spc="-10" dirty="0">
                <a:solidFill>
                  <a:srgbClr val="FF0000"/>
                </a:solidFill>
                <a:latin typeface="宋体" panose="02010600030101010101" pitchFamily="2" charset="-122"/>
                <a:cs typeface="宋体" panose="02010600030101010101" pitchFamily="2" charset="-122"/>
              </a:rPr>
              <a:t>辅</a:t>
            </a:r>
            <a:r>
              <a:rPr sz="1800" b="1" spc="-20" dirty="0">
                <a:solidFill>
                  <a:srgbClr val="FF0000"/>
                </a:solidFill>
                <a:latin typeface="宋体" panose="02010600030101010101" pitchFamily="2" charset="-122"/>
                <a:cs typeface="宋体" panose="02010600030101010101" pitchFamily="2" charset="-122"/>
              </a:rPr>
              <a:t>助</a:t>
            </a:r>
            <a:endParaRPr sz="1800">
              <a:latin typeface="宋体" panose="02010600030101010101" pitchFamily="2" charset="-122"/>
              <a:cs typeface="宋体" panose="02010600030101010101" pitchFamily="2" charset="-122"/>
            </a:endParaRPr>
          </a:p>
        </p:txBody>
      </p:sp>
      <p:sp>
        <p:nvSpPr>
          <p:cNvPr id="13" name="object 13"/>
          <p:cNvSpPr/>
          <p:nvPr/>
        </p:nvSpPr>
        <p:spPr>
          <a:xfrm>
            <a:off x="4572000" y="1285875"/>
            <a:ext cx="4357624" cy="1962150"/>
          </a:xfrm>
          <a:prstGeom prst="rect">
            <a:avLst/>
          </a:prstGeom>
          <a:blipFill>
            <a:blip r:embed="rId6" cstate="print"/>
            <a:stretch>
              <a:fillRect/>
            </a:stretch>
          </a:blipFill>
        </p:spPr>
        <p:txBody>
          <a:bodyPr wrap="square" lIns="0" tIns="0" rIns="0" bIns="0" rtlCol="0"/>
          <a:lstStyle/>
          <a:p/>
        </p:txBody>
      </p:sp>
      <p:sp>
        <p:nvSpPr>
          <p:cNvPr id="14" name="object 14"/>
          <p:cNvSpPr/>
          <p:nvPr/>
        </p:nvSpPr>
        <p:spPr>
          <a:xfrm>
            <a:off x="4447413" y="3937000"/>
            <a:ext cx="4606925" cy="1927225"/>
          </a:xfrm>
          <a:prstGeom prst="rect">
            <a:avLst/>
          </a:prstGeom>
          <a:blipFill>
            <a:blip r:embed="rId7" cstate="print"/>
            <a:stretch>
              <a:fillRect/>
            </a:stretch>
          </a:blipFill>
        </p:spPr>
        <p:txBody>
          <a:bodyPr wrap="square" lIns="0" tIns="0" rIns="0" bIns="0" rtlCol="0"/>
          <a:lstStyl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184175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117853" y="199644"/>
            <a:ext cx="1656588"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050542" y="146304"/>
            <a:ext cx="2404110"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730752"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0" dirty="0">
                <a:latin typeface="宋体" panose="02010600030101010101" pitchFamily="2" charset="-122"/>
                <a:cs typeface="宋体" panose="02010600030101010101" pitchFamily="2" charset="-122"/>
              </a:rPr>
              <a:t>适合</a:t>
            </a:r>
            <a:r>
              <a:rPr sz="4400" spc="-30" dirty="0">
                <a:latin typeface="Calibri" panose="020F0502020204030204"/>
                <a:cs typeface="Calibri" panose="020F0502020204030204"/>
              </a:rPr>
              <a:t>MIC</a:t>
            </a:r>
            <a:r>
              <a:rPr sz="4400" spc="-45" dirty="0">
                <a:latin typeface="宋体" panose="02010600030101010101" pitchFamily="2" charset="-122"/>
                <a:cs typeface="宋体" panose="02010600030101010101" pitchFamily="2" charset="-122"/>
              </a:rPr>
              <a:t>的</a:t>
            </a:r>
            <a:r>
              <a:rPr sz="4400" spc="-20" dirty="0">
                <a:latin typeface="宋体" panose="02010600030101010101" pitchFamily="2" charset="-122"/>
                <a:cs typeface="宋体" panose="02010600030101010101" pitchFamily="2" charset="-122"/>
              </a:rPr>
              <a:t>应</a:t>
            </a:r>
            <a:r>
              <a:rPr sz="4400" spc="-45" dirty="0">
                <a:latin typeface="宋体" panose="02010600030101010101" pitchFamily="2" charset="-122"/>
                <a:cs typeface="宋体" panose="02010600030101010101" pitchFamily="2" charset="-122"/>
              </a:rPr>
              <a:t>用</a:t>
            </a:r>
            <a:endParaRPr sz="4400">
              <a:latin typeface="宋体" panose="02010600030101010101" pitchFamily="2" charset="-122"/>
              <a:cs typeface="宋体" panose="02010600030101010101" pitchFamily="2" charset="-122"/>
            </a:endParaRPr>
          </a:p>
        </p:txBody>
      </p:sp>
      <p:sp>
        <p:nvSpPr>
          <p:cNvPr id="9" name="object 9"/>
          <p:cNvSpPr txBox="1"/>
          <p:nvPr/>
        </p:nvSpPr>
        <p:spPr>
          <a:xfrm>
            <a:off x="474218" y="1294574"/>
            <a:ext cx="7900670" cy="4448175"/>
          </a:xfrm>
          <a:prstGeom prst="rect">
            <a:avLst/>
          </a:prstGeom>
        </p:spPr>
        <p:txBody>
          <a:bodyPr vert="horz" wrap="square" lIns="0" tIns="0" rIns="0" bIns="0" rtlCol="0">
            <a:spAutoFit/>
          </a:bodyPr>
          <a:lstStyle/>
          <a:p>
            <a:pPr marL="355600" marR="34925" indent="-342900">
              <a:lnSpc>
                <a:spcPts val="2590"/>
              </a:lnSpc>
              <a:tabLst>
                <a:tab pos="354965" algn="l"/>
              </a:tabLst>
            </a:pPr>
            <a:r>
              <a:rPr sz="2400" dirty="0">
                <a:solidFill>
                  <a:srgbClr val="FF0000"/>
                </a:solidFill>
                <a:latin typeface="Arial" panose="020B0604020202020204"/>
                <a:cs typeface="Arial" panose="020B0604020202020204"/>
              </a:rPr>
              <a:t>•	</a:t>
            </a:r>
            <a:r>
              <a:rPr sz="2400" b="1" spc="-25" dirty="0">
                <a:solidFill>
                  <a:srgbClr val="FF0000"/>
                </a:solidFill>
                <a:latin typeface="宋体" panose="02010600030101010101" pitchFamily="2" charset="-122"/>
                <a:cs typeface="宋体" panose="02010600030101010101" pitchFamily="2" charset="-122"/>
              </a:rPr>
              <a:t>使</a:t>
            </a:r>
            <a:r>
              <a:rPr sz="2400" b="1" spc="-20" dirty="0">
                <a:solidFill>
                  <a:srgbClr val="FF0000"/>
                </a:solidFill>
                <a:latin typeface="宋体" panose="02010600030101010101" pitchFamily="2" charset="-122"/>
                <a:cs typeface="宋体" panose="02010600030101010101" pitchFamily="2" charset="-122"/>
              </a:rPr>
              <a:t>用</a:t>
            </a:r>
            <a:r>
              <a:rPr sz="2400" b="1" spc="-25" dirty="0">
                <a:solidFill>
                  <a:srgbClr val="FF0000"/>
                </a:solidFill>
                <a:latin typeface="宋体" panose="02010600030101010101" pitchFamily="2" charset="-122"/>
                <a:cs typeface="宋体" panose="02010600030101010101" pitchFamily="2" charset="-122"/>
              </a:rPr>
              <a:t>前</a:t>
            </a:r>
            <a:r>
              <a:rPr sz="2400" b="1" spc="-20" dirty="0">
                <a:solidFill>
                  <a:srgbClr val="FF0000"/>
                </a:solidFill>
                <a:latin typeface="宋体" panose="02010600030101010101" pitchFamily="2" charset="-122"/>
                <a:cs typeface="宋体" panose="02010600030101010101" pitchFamily="2" charset="-122"/>
              </a:rPr>
              <a:t>提：</a:t>
            </a:r>
            <a:r>
              <a:rPr sz="2400" b="1" spc="-10" dirty="0">
                <a:solidFill>
                  <a:srgbClr val="FF0000"/>
                </a:solidFill>
                <a:latin typeface="宋体" panose="02010600030101010101" pitchFamily="2" charset="-122"/>
                <a:cs typeface="宋体" panose="02010600030101010101" pitchFamily="2" charset="-122"/>
              </a:rPr>
              <a:t>完</a:t>
            </a:r>
            <a:r>
              <a:rPr sz="2400" b="1" spc="-20" dirty="0">
                <a:solidFill>
                  <a:srgbClr val="FF0000"/>
                </a:solidFill>
                <a:latin typeface="宋体" panose="02010600030101010101" pitchFamily="2" charset="-122"/>
                <a:cs typeface="宋体" panose="02010600030101010101" pitchFamily="2" charset="-122"/>
              </a:rPr>
              <a:t>全拥有源</a:t>
            </a:r>
            <a:r>
              <a:rPr sz="2400" b="1" spc="5" dirty="0">
                <a:solidFill>
                  <a:srgbClr val="FF0000"/>
                </a:solidFill>
                <a:latin typeface="宋体" panose="02010600030101010101" pitchFamily="2" charset="-122"/>
                <a:cs typeface="宋体" panose="02010600030101010101" pitchFamily="2" charset="-122"/>
              </a:rPr>
              <a:t>码</a:t>
            </a:r>
            <a:r>
              <a:rPr sz="2400" b="1" spc="-15" dirty="0">
                <a:solidFill>
                  <a:srgbClr val="FF0000"/>
                </a:solidFill>
                <a:latin typeface="宋体" panose="02010600030101010101" pitchFamily="2" charset="-122"/>
                <a:cs typeface="宋体" panose="02010600030101010101" pitchFamily="2" charset="-122"/>
              </a:rPr>
              <a:t>，包括软件</a:t>
            </a:r>
            <a:r>
              <a:rPr sz="2400" b="1" spc="-20" dirty="0">
                <a:solidFill>
                  <a:srgbClr val="FF0000"/>
                </a:solidFill>
                <a:latin typeface="宋体" panose="02010600030101010101" pitchFamily="2" charset="-122"/>
                <a:cs typeface="宋体" panose="02010600030101010101" pitchFamily="2" charset="-122"/>
              </a:rPr>
              <a:t>自</a:t>
            </a:r>
            <a:r>
              <a:rPr sz="2400" b="1" spc="-10" dirty="0">
                <a:solidFill>
                  <a:srgbClr val="FF0000"/>
                </a:solidFill>
                <a:latin typeface="宋体" panose="02010600030101010101" pitchFamily="2" charset="-122"/>
                <a:cs typeface="宋体" panose="02010600030101010101" pitchFamily="2" charset="-122"/>
              </a:rPr>
              <a:t>身</a:t>
            </a:r>
            <a:r>
              <a:rPr sz="2400" b="1" spc="-20" dirty="0">
                <a:solidFill>
                  <a:srgbClr val="FF0000"/>
                </a:solidFill>
                <a:latin typeface="宋体" panose="02010600030101010101" pitchFamily="2" charset="-122"/>
                <a:cs typeface="宋体" panose="02010600030101010101" pitchFamily="2" charset="-122"/>
              </a:rPr>
              <a:t>源</a:t>
            </a:r>
            <a:r>
              <a:rPr sz="2400" b="1" spc="-10" dirty="0">
                <a:solidFill>
                  <a:srgbClr val="FF0000"/>
                </a:solidFill>
                <a:latin typeface="宋体" panose="02010600030101010101" pitchFamily="2" charset="-122"/>
                <a:cs typeface="宋体" panose="02010600030101010101" pitchFamily="2" charset="-122"/>
              </a:rPr>
              <a:t>码</a:t>
            </a:r>
            <a:r>
              <a:rPr sz="2400" b="1" dirty="0">
                <a:solidFill>
                  <a:srgbClr val="FF0000"/>
                </a:solidFill>
                <a:latin typeface="Calibri" panose="020F0502020204030204"/>
                <a:cs typeface="Calibri" panose="020F0502020204030204"/>
              </a:rPr>
              <a:t>+</a:t>
            </a:r>
            <a:r>
              <a:rPr sz="2400" b="1" spc="-15" dirty="0">
                <a:solidFill>
                  <a:srgbClr val="FF0000"/>
                </a:solidFill>
                <a:latin typeface="宋体" panose="02010600030101010101" pitchFamily="2" charset="-122"/>
                <a:cs typeface="宋体" panose="02010600030101010101" pitchFamily="2" charset="-122"/>
              </a:rPr>
              <a:t>数学库源 </a:t>
            </a:r>
            <a:r>
              <a:rPr sz="2400" b="1" spc="-20" dirty="0">
                <a:solidFill>
                  <a:srgbClr val="FF0000"/>
                </a:solidFill>
                <a:latin typeface="宋体" panose="02010600030101010101" pitchFamily="2" charset="-122"/>
                <a:cs typeface="宋体" panose="02010600030101010101" pitchFamily="2" charset="-122"/>
              </a:rPr>
              <a:t>码（</a:t>
            </a:r>
            <a:r>
              <a:rPr sz="2400" b="1" spc="-10" dirty="0">
                <a:solidFill>
                  <a:srgbClr val="FF0000"/>
                </a:solidFill>
                <a:latin typeface="Calibri" panose="020F0502020204030204"/>
                <a:cs typeface="Calibri" panose="020F0502020204030204"/>
              </a:rPr>
              <a:t>i</a:t>
            </a:r>
            <a:r>
              <a:rPr sz="2400" b="1" spc="-45" dirty="0">
                <a:solidFill>
                  <a:srgbClr val="FF0000"/>
                </a:solidFill>
                <a:latin typeface="Calibri" panose="020F0502020204030204"/>
                <a:cs typeface="Calibri" panose="020F0502020204030204"/>
              </a:rPr>
              <a:t>nt</a:t>
            </a:r>
            <a:r>
              <a:rPr sz="2400" b="1" spc="-5" dirty="0">
                <a:solidFill>
                  <a:srgbClr val="FF0000"/>
                </a:solidFill>
                <a:latin typeface="Calibri" panose="020F0502020204030204"/>
                <a:cs typeface="Calibri" panose="020F0502020204030204"/>
              </a:rPr>
              <a:t>el</a:t>
            </a:r>
            <a:r>
              <a:rPr sz="2400" b="1" spc="-15" dirty="0">
                <a:solidFill>
                  <a:srgbClr val="FF0000"/>
                </a:solidFill>
                <a:latin typeface="宋体" panose="02010600030101010101" pitchFamily="2" charset="-122"/>
                <a:cs typeface="宋体" panose="02010600030101010101" pitchFamily="2" charset="-122"/>
              </a:rPr>
              <a:t>库除外）</a:t>
            </a:r>
            <a:endParaRPr sz="2400">
              <a:latin typeface="宋体" panose="02010600030101010101" pitchFamily="2" charset="-122"/>
              <a:cs typeface="宋体" panose="02010600030101010101" pitchFamily="2" charset="-122"/>
            </a:endParaRPr>
          </a:p>
          <a:p>
            <a:pPr marL="12700">
              <a:lnSpc>
                <a:spcPct val="100000"/>
              </a:lnSpc>
              <a:spcBef>
                <a:spcPts val="270"/>
              </a:spcBef>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应用所具备的特征</a:t>
            </a:r>
            <a:endParaRPr sz="2700">
              <a:latin typeface="宋体" panose="02010600030101010101" pitchFamily="2" charset="-122"/>
              <a:cs typeface="宋体" panose="02010600030101010101" pitchFamily="2" charset="-122"/>
            </a:endParaRPr>
          </a:p>
          <a:p>
            <a:pPr marL="469900">
              <a:lnSpc>
                <a:spcPct val="100000"/>
              </a:lnSpc>
              <a:spcBef>
                <a:spcPts val="300"/>
              </a:spcBef>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高度并行</a:t>
            </a:r>
            <a:endParaRPr sz="2400">
              <a:latin typeface="宋体" panose="02010600030101010101" pitchFamily="2" charset="-122"/>
              <a:cs typeface="宋体" panose="02010600030101010101" pitchFamily="2" charset="-122"/>
            </a:endParaRPr>
          </a:p>
          <a:p>
            <a:pPr marL="927100">
              <a:lnSpc>
                <a:spcPct val="100000"/>
              </a:lnSpc>
              <a:spcBef>
                <a:spcPts val="260"/>
              </a:spcBef>
              <a:tabLst>
                <a:tab pos="11557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并行度达到百级，最好千级以上</a:t>
            </a:r>
            <a:endParaRPr sz="2000">
              <a:latin typeface="宋体" panose="02010600030101010101" pitchFamily="2" charset="-122"/>
              <a:cs typeface="宋体" panose="02010600030101010101" pitchFamily="2" charset="-122"/>
            </a:endParaRPr>
          </a:p>
          <a:p>
            <a:pPr marL="927100">
              <a:lnSpc>
                <a:spcPct val="100000"/>
              </a:lnSpc>
              <a:spcBef>
                <a:spcPts val="240"/>
              </a:spcBef>
              <a:tabLst>
                <a:tab pos="11557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并行效率较高，线程可扩展性好，能扩展到</a:t>
            </a:r>
            <a:r>
              <a:rPr sz="2000" spc="-15" dirty="0">
                <a:latin typeface="Calibri" panose="020F0502020204030204"/>
                <a:cs typeface="Calibri" panose="020F0502020204030204"/>
              </a:rPr>
              <a:t>200</a:t>
            </a:r>
            <a:r>
              <a:rPr sz="2000" spc="-20" dirty="0">
                <a:latin typeface="宋体" panose="02010600030101010101" pitchFamily="2" charset="-122"/>
                <a:cs typeface="宋体" panose="02010600030101010101" pitchFamily="2" charset="-122"/>
              </a:rPr>
              <a:t>以上线程并行</a:t>
            </a:r>
            <a:endParaRPr sz="2000">
              <a:latin typeface="宋体" panose="02010600030101010101" pitchFamily="2" charset="-122"/>
              <a:cs typeface="宋体" panose="02010600030101010101" pitchFamily="2" charset="-122"/>
            </a:endParaRPr>
          </a:p>
          <a:p>
            <a:pPr marL="469900">
              <a:lnSpc>
                <a:spcPct val="100000"/>
              </a:lnSpc>
              <a:spcBef>
                <a:spcPts val="265"/>
              </a:spcBef>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计算密集型应用</a:t>
            </a:r>
            <a:endParaRPr sz="2400">
              <a:latin typeface="宋体" panose="02010600030101010101" pitchFamily="2" charset="-122"/>
              <a:cs typeface="宋体" panose="02010600030101010101" pitchFamily="2" charset="-122"/>
            </a:endParaRPr>
          </a:p>
          <a:p>
            <a:pPr marL="927100">
              <a:lnSpc>
                <a:spcPct val="100000"/>
              </a:lnSpc>
              <a:spcBef>
                <a:spcPts val="265"/>
              </a:spcBef>
              <a:tabLst>
                <a:tab pos="11557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计算</a:t>
            </a:r>
            <a:r>
              <a:rPr sz="2000" spc="-15" dirty="0">
                <a:latin typeface="Calibri" panose="020F0502020204030204"/>
                <a:cs typeface="Calibri" panose="020F0502020204030204"/>
              </a:rPr>
              <a:t>/PCI</a:t>
            </a:r>
            <a:r>
              <a:rPr sz="2000" spc="-5" dirty="0">
                <a:latin typeface="Calibri" panose="020F0502020204030204"/>
                <a:cs typeface="Calibri" panose="020F0502020204030204"/>
              </a:rPr>
              <a:t>E</a:t>
            </a:r>
            <a:r>
              <a:rPr sz="2000" spc="-20" dirty="0">
                <a:latin typeface="宋体" panose="02010600030101010101" pitchFamily="2" charset="-122"/>
                <a:cs typeface="宋体" panose="02010600030101010101" pitchFamily="2" charset="-122"/>
              </a:rPr>
              <a:t>传输比例高，计算能掩盖</a:t>
            </a:r>
            <a:r>
              <a:rPr sz="2000" spc="-10" dirty="0">
                <a:latin typeface="Calibri" panose="020F0502020204030204"/>
                <a:cs typeface="Calibri" panose="020F0502020204030204"/>
              </a:rPr>
              <a:t>PCIE</a:t>
            </a:r>
            <a:r>
              <a:rPr sz="2000" spc="-20" dirty="0">
                <a:latin typeface="宋体" panose="02010600030101010101" pitchFamily="2" charset="-122"/>
                <a:cs typeface="宋体" panose="02010600030101010101" pitchFamily="2" charset="-122"/>
              </a:rPr>
              <a:t>传输</a:t>
            </a:r>
            <a:endParaRPr sz="2000">
              <a:latin typeface="宋体" panose="02010600030101010101" pitchFamily="2" charset="-122"/>
              <a:cs typeface="宋体" panose="02010600030101010101" pitchFamily="2" charset="-122"/>
            </a:endParaRPr>
          </a:p>
          <a:p>
            <a:pPr marL="927100">
              <a:lnSpc>
                <a:spcPct val="100000"/>
              </a:lnSpc>
              <a:spcBef>
                <a:spcPts val="240"/>
              </a:spcBef>
              <a:tabLst>
                <a:tab pos="11557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计算时间</a:t>
            </a:r>
            <a:r>
              <a:rPr sz="2000" spc="-10"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访存时间高，每线程内存带宽较低</a:t>
            </a:r>
            <a:endParaRPr sz="2000">
              <a:latin typeface="宋体" panose="02010600030101010101" pitchFamily="2" charset="-122"/>
              <a:cs typeface="宋体" panose="02010600030101010101" pitchFamily="2" charset="-122"/>
            </a:endParaRPr>
          </a:p>
          <a:p>
            <a:pPr marL="469900">
              <a:lnSpc>
                <a:spcPct val="100000"/>
              </a:lnSpc>
              <a:spcBef>
                <a:spcPts val="255"/>
              </a:spcBef>
            </a:pPr>
            <a:r>
              <a:rPr sz="2300" spc="-15" dirty="0">
                <a:latin typeface="Arial" panose="020B0604020202020204"/>
                <a:cs typeface="Arial" panose="020B0604020202020204"/>
              </a:rPr>
              <a:t>– </a:t>
            </a:r>
            <a:r>
              <a:rPr sz="2300" spc="-310" dirty="0">
                <a:latin typeface="Arial" panose="020B0604020202020204"/>
                <a:cs typeface="Arial" panose="020B0604020202020204"/>
              </a:rPr>
              <a:t> </a:t>
            </a:r>
            <a:r>
              <a:rPr sz="2300" spc="-20" dirty="0">
                <a:latin typeface="Calibri" panose="020F0502020204030204"/>
                <a:cs typeface="Calibri" panose="020F0502020204030204"/>
              </a:rPr>
              <a:t>SIM</a:t>
            </a:r>
            <a:r>
              <a:rPr sz="2300" spc="-10" dirty="0">
                <a:latin typeface="Calibri" panose="020F0502020204030204"/>
                <a:cs typeface="Calibri" panose="020F0502020204030204"/>
              </a:rPr>
              <a:t>D</a:t>
            </a:r>
            <a:r>
              <a:rPr sz="2300" spc="-25" dirty="0">
                <a:latin typeface="宋体" panose="02010600030101010101" pitchFamily="2" charset="-122"/>
                <a:cs typeface="宋体" panose="02010600030101010101" pitchFamily="2" charset="-122"/>
              </a:rPr>
              <a:t>模式，热点算法为向量化计算，向量化</a:t>
            </a:r>
            <a:r>
              <a:rPr sz="2300" spc="-20" dirty="0">
                <a:latin typeface="宋体" panose="02010600030101010101" pitchFamily="2" charset="-122"/>
                <a:cs typeface="宋体" panose="02010600030101010101" pitchFamily="2" charset="-122"/>
              </a:rPr>
              <a:t>程</a:t>
            </a:r>
            <a:r>
              <a:rPr sz="2300" spc="-25" dirty="0">
                <a:latin typeface="宋体" panose="02010600030101010101" pitchFamily="2" charset="-122"/>
                <a:cs typeface="宋体" panose="02010600030101010101" pitchFamily="2" charset="-122"/>
              </a:rPr>
              <a:t>度高</a:t>
            </a:r>
            <a:endParaRPr sz="2300">
              <a:latin typeface="宋体" panose="02010600030101010101" pitchFamily="2" charset="-122"/>
              <a:cs typeface="宋体" panose="02010600030101010101" pitchFamily="2" charset="-122"/>
            </a:endParaRPr>
          </a:p>
          <a:p>
            <a:pPr marL="469900">
              <a:lnSpc>
                <a:spcPct val="100000"/>
              </a:lnSpc>
              <a:spcBef>
                <a:spcPts val="275"/>
              </a:spcBef>
            </a:pPr>
            <a:r>
              <a:rPr sz="2300" spc="-15" dirty="0">
                <a:latin typeface="Arial" panose="020B0604020202020204"/>
                <a:cs typeface="Arial" panose="020B0604020202020204"/>
              </a:rPr>
              <a:t>– </a:t>
            </a:r>
            <a:r>
              <a:rPr sz="2300" spc="-310" dirty="0">
                <a:latin typeface="Arial" panose="020B0604020202020204"/>
                <a:cs typeface="Arial" panose="020B0604020202020204"/>
              </a:rPr>
              <a:t> </a:t>
            </a:r>
            <a:r>
              <a:rPr sz="2300" spc="-25" dirty="0">
                <a:latin typeface="宋体" panose="02010600030101010101" pitchFamily="2" charset="-122"/>
                <a:cs typeface="宋体" panose="02010600030101010101" pitchFamily="2" charset="-122"/>
              </a:rPr>
              <a:t>数据可分块处理，突破</a:t>
            </a:r>
            <a:r>
              <a:rPr sz="2300" spc="-15" dirty="0">
                <a:latin typeface="Calibri" panose="020F0502020204030204"/>
                <a:cs typeface="Calibri" panose="020F0502020204030204"/>
              </a:rPr>
              <a:t>MIC</a:t>
            </a:r>
            <a:r>
              <a:rPr sz="2300" spc="-25" dirty="0">
                <a:latin typeface="宋体" panose="02010600030101010101" pitchFamily="2" charset="-122"/>
                <a:cs typeface="宋体" panose="02010600030101010101" pitchFamily="2" charset="-122"/>
              </a:rPr>
              <a:t>容量的瓶颈</a:t>
            </a:r>
            <a:endParaRPr sz="2300">
              <a:latin typeface="宋体" panose="02010600030101010101" pitchFamily="2" charset="-122"/>
              <a:cs typeface="宋体" panose="02010600030101010101" pitchFamily="2" charset="-122"/>
            </a:endParaRPr>
          </a:p>
          <a:p>
            <a:pPr marL="469900">
              <a:lnSpc>
                <a:spcPct val="100000"/>
              </a:lnSpc>
              <a:spcBef>
                <a:spcPts val="275"/>
              </a:spcBef>
            </a:pPr>
            <a:r>
              <a:rPr sz="2300" spc="-15" dirty="0">
                <a:latin typeface="Arial" panose="020B0604020202020204"/>
                <a:cs typeface="Arial" panose="020B0604020202020204"/>
              </a:rPr>
              <a:t>– </a:t>
            </a:r>
            <a:r>
              <a:rPr sz="2300" spc="-310" dirty="0">
                <a:latin typeface="Arial" panose="020B0604020202020204"/>
                <a:cs typeface="Arial" panose="020B0604020202020204"/>
              </a:rPr>
              <a:t> </a:t>
            </a:r>
            <a:r>
              <a:rPr sz="2300" spc="-25" dirty="0">
                <a:latin typeface="宋体" panose="02010600030101010101" pitchFamily="2" charset="-122"/>
                <a:cs typeface="宋体" panose="02010600030101010101" pitchFamily="2" charset="-122"/>
              </a:rPr>
              <a:t>访存可实现连续，</a:t>
            </a:r>
            <a:r>
              <a:rPr sz="2300" spc="-15" dirty="0">
                <a:latin typeface="Calibri" panose="020F0502020204030204"/>
                <a:cs typeface="Calibri" panose="020F0502020204030204"/>
              </a:rPr>
              <a:t>L1/L2</a:t>
            </a:r>
            <a:r>
              <a:rPr sz="2300" spc="10" dirty="0">
                <a:latin typeface="Calibri" panose="020F0502020204030204"/>
                <a:cs typeface="Calibri" panose="020F0502020204030204"/>
              </a:rPr>
              <a:t> </a:t>
            </a:r>
            <a:r>
              <a:rPr sz="2300" spc="-20" dirty="0">
                <a:latin typeface="Calibri" panose="020F0502020204030204"/>
                <a:cs typeface="Calibri" panose="020F0502020204030204"/>
              </a:rPr>
              <a:t>Cach</a:t>
            </a:r>
            <a:r>
              <a:rPr sz="2300" spc="-15" dirty="0">
                <a:latin typeface="Calibri" panose="020F0502020204030204"/>
                <a:cs typeface="Calibri" panose="020F0502020204030204"/>
              </a:rPr>
              <a:t>e</a:t>
            </a:r>
            <a:r>
              <a:rPr sz="2300" spc="30" dirty="0">
                <a:latin typeface="Calibri" panose="020F0502020204030204"/>
                <a:cs typeface="Calibri" panose="020F0502020204030204"/>
              </a:rPr>
              <a:t> </a:t>
            </a:r>
            <a:r>
              <a:rPr sz="2300" spc="-25" dirty="0">
                <a:latin typeface="宋体" panose="02010600030101010101" pitchFamily="2" charset="-122"/>
                <a:cs typeface="宋体" panose="02010600030101010101" pitchFamily="2" charset="-122"/>
              </a:rPr>
              <a:t>命中率较高</a:t>
            </a:r>
            <a:endParaRPr sz="2300">
              <a:latin typeface="宋体" panose="02010600030101010101" pitchFamily="2" charset="-122"/>
              <a:cs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33172"/>
            <a:ext cx="3153156" cy="1118615"/>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727198" y="233172"/>
            <a:ext cx="2692907" cy="1118615"/>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4758690" y="233172"/>
            <a:ext cx="813053" cy="1118615"/>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56276" rIns="0" bIns="0" rtlCol="0">
            <a:spAutoFit/>
          </a:bodyPr>
          <a:lstStyle/>
          <a:p>
            <a:pPr marL="378460">
              <a:lnSpc>
                <a:spcPct val="100000"/>
              </a:lnSpc>
            </a:pPr>
            <a:r>
              <a:rPr spc="-5" dirty="0">
                <a:latin typeface="微软雅黑" panose="020B0503020204020204" charset="-122"/>
                <a:cs typeface="微软雅黑" panose="020B0503020204020204" charset="-122"/>
              </a:rPr>
              <a:t>CPU+MIC</a:t>
            </a:r>
            <a:r>
              <a:rPr dirty="0"/>
              <a:t>并行框架</a:t>
            </a:r>
            <a:endParaRPr dirty="0"/>
          </a:p>
        </p:txBody>
      </p:sp>
      <p:sp>
        <p:nvSpPr>
          <p:cNvPr id="6" name="object 6"/>
          <p:cNvSpPr/>
          <p:nvPr/>
        </p:nvSpPr>
        <p:spPr>
          <a:xfrm>
            <a:off x="2101233"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solidFill>
            <a:srgbClr val="FFFFFF"/>
          </a:solidFill>
        </p:spPr>
        <p:txBody>
          <a:bodyPr wrap="square" lIns="0" tIns="0" rIns="0" bIns="0" rtlCol="0"/>
          <a:lstStyle/>
          <a:p/>
        </p:txBody>
      </p:sp>
      <p:sp>
        <p:nvSpPr>
          <p:cNvPr id="7" name="object 7"/>
          <p:cNvSpPr/>
          <p:nvPr/>
        </p:nvSpPr>
        <p:spPr>
          <a:xfrm>
            <a:off x="2101233"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ln w="9788">
            <a:solidFill>
              <a:srgbClr val="000000"/>
            </a:solidFill>
          </a:ln>
        </p:spPr>
        <p:txBody>
          <a:bodyPr wrap="square" lIns="0" tIns="0" rIns="0" bIns="0" rtlCol="0"/>
          <a:lstStyle/>
          <a:p/>
        </p:txBody>
      </p:sp>
      <p:sp>
        <p:nvSpPr>
          <p:cNvPr id="8" name="object 8"/>
          <p:cNvSpPr txBox="1"/>
          <p:nvPr/>
        </p:nvSpPr>
        <p:spPr>
          <a:xfrm>
            <a:off x="2481792" y="2356255"/>
            <a:ext cx="516890" cy="221615"/>
          </a:xfrm>
          <a:prstGeom prst="rect">
            <a:avLst/>
          </a:prstGeom>
        </p:spPr>
        <p:txBody>
          <a:bodyPr vert="horz" wrap="square" lIns="0" tIns="0" rIns="0" bIns="0" rtlCol="0">
            <a:spAutoFit/>
          </a:bodyPr>
          <a:lstStyle/>
          <a:p>
            <a:pPr marL="12700">
              <a:lnSpc>
                <a:spcPct val="100000"/>
              </a:lnSpc>
            </a:pPr>
            <a:r>
              <a:rPr sz="1550" spc="-15" dirty="0">
                <a:latin typeface="宋体" panose="02010600030101010101" pitchFamily="2" charset="-122"/>
                <a:cs typeface="宋体" panose="02010600030101010101" pitchFamily="2" charset="-122"/>
              </a:rPr>
              <a:t>节点</a:t>
            </a:r>
            <a:r>
              <a:rPr sz="1550" spc="-10" dirty="0">
                <a:latin typeface="宋体" panose="02010600030101010101" pitchFamily="2" charset="-122"/>
                <a:cs typeface="宋体" panose="02010600030101010101" pitchFamily="2" charset="-122"/>
              </a:rPr>
              <a:t>1</a:t>
            </a:r>
            <a:endParaRPr sz="1550">
              <a:latin typeface="宋体" panose="02010600030101010101" pitchFamily="2" charset="-122"/>
              <a:cs typeface="宋体" panose="02010600030101010101" pitchFamily="2" charset="-122"/>
            </a:endParaRPr>
          </a:p>
        </p:txBody>
      </p:sp>
      <p:sp>
        <p:nvSpPr>
          <p:cNvPr id="9" name="object 9"/>
          <p:cNvSpPr/>
          <p:nvPr/>
        </p:nvSpPr>
        <p:spPr>
          <a:xfrm>
            <a:off x="2740554" y="2709593"/>
            <a:ext cx="0" cy="254635"/>
          </a:xfrm>
          <a:custGeom>
            <a:avLst/>
            <a:gdLst/>
            <a:ahLst/>
            <a:cxnLst/>
            <a:rect l="l" t="t" r="r" b="b"/>
            <a:pathLst>
              <a:path h="254635">
                <a:moveTo>
                  <a:pt x="0" y="0"/>
                </a:moveTo>
                <a:lnTo>
                  <a:pt x="0" y="254389"/>
                </a:lnTo>
              </a:path>
            </a:pathLst>
          </a:custGeom>
          <a:ln w="9796">
            <a:solidFill>
              <a:srgbClr val="000000"/>
            </a:solidFill>
          </a:ln>
        </p:spPr>
        <p:txBody>
          <a:bodyPr wrap="square" lIns="0" tIns="0" rIns="0" bIns="0" rtlCol="0"/>
          <a:lstStyle/>
          <a:p/>
        </p:txBody>
      </p:sp>
      <p:sp>
        <p:nvSpPr>
          <p:cNvPr id="10" name="object 10"/>
          <p:cNvSpPr/>
          <p:nvPr/>
        </p:nvSpPr>
        <p:spPr>
          <a:xfrm>
            <a:off x="461231"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solidFill>
            <a:srgbClr val="FFFFFF"/>
          </a:solidFill>
        </p:spPr>
        <p:txBody>
          <a:bodyPr wrap="square" lIns="0" tIns="0" rIns="0" bIns="0" rtlCol="0"/>
          <a:lstStyle/>
          <a:p/>
        </p:txBody>
      </p:sp>
      <p:sp>
        <p:nvSpPr>
          <p:cNvPr id="11" name="object 11"/>
          <p:cNvSpPr/>
          <p:nvPr/>
        </p:nvSpPr>
        <p:spPr>
          <a:xfrm>
            <a:off x="461231"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ln w="9788">
            <a:solidFill>
              <a:srgbClr val="000000"/>
            </a:solidFill>
          </a:ln>
        </p:spPr>
        <p:txBody>
          <a:bodyPr wrap="square" lIns="0" tIns="0" rIns="0" bIns="0" rtlCol="0"/>
          <a:lstStyle/>
          <a:p/>
        </p:txBody>
      </p:sp>
      <p:sp>
        <p:nvSpPr>
          <p:cNvPr id="12" name="object 12"/>
          <p:cNvSpPr txBox="1"/>
          <p:nvPr/>
        </p:nvSpPr>
        <p:spPr>
          <a:xfrm>
            <a:off x="841765" y="2356255"/>
            <a:ext cx="516890" cy="221615"/>
          </a:xfrm>
          <a:prstGeom prst="rect">
            <a:avLst/>
          </a:prstGeom>
        </p:spPr>
        <p:txBody>
          <a:bodyPr vert="horz" wrap="square" lIns="0" tIns="0" rIns="0" bIns="0" rtlCol="0">
            <a:spAutoFit/>
          </a:bodyPr>
          <a:lstStyle/>
          <a:p>
            <a:pPr marL="12700">
              <a:lnSpc>
                <a:spcPct val="100000"/>
              </a:lnSpc>
            </a:pPr>
            <a:r>
              <a:rPr sz="1550" spc="-15" dirty="0">
                <a:latin typeface="宋体" panose="02010600030101010101" pitchFamily="2" charset="-122"/>
                <a:cs typeface="宋体" panose="02010600030101010101" pitchFamily="2" charset="-122"/>
              </a:rPr>
              <a:t>节点</a:t>
            </a:r>
            <a:r>
              <a:rPr sz="1550" spc="-10" dirty="0">
                <a:latin typeface="宋体" panose="02010600030101010101" pitchFamily="2" charset="-122"/>
                <a:cs typeface="宋体" panose="02010600030101010101" pitchFamily="2" charset="-122"/>
              </a:rPr>
              <a:t>0</a:t>
            </a:r>
            <a:endParaRPr sz="1550">
              <a:latin typeface="宋体" panose="02010600030101010101" pitchFamily="2" charset="-122"/>
              <a:cs typeface="宋体" panose="02010600030101010101" pitchFamily="2" charset="-122"/>
            </a:endParaRPr>
          </a:p>
        </p:txBody>
      </p:sp>
      <p:sp>
        <p:nvSpPr>
          <p:cNvPr id="13" name="object 13"/>
          <p:cNvSpPr/>
          <p:nvPr/>
        </p:nvSpPr>
        <p:spPr>
          <a:xfrm>
            <a:off x="1100494" y="2709593"/>
            <a:ext cx="0" cy="254635"/>
          </a:xfrm>
          <a:custGeom>
            <a:avLst/>
            <a:gdLst/>
            <a:ahLst/>
            <a:cxnLst/>
            <a:rect l="l" t="t" r="r" b="b"/>
            <a:pathLst>
              <a:path h="254635">
                <a:moveTo>
                  <a:pt x="0" y="0"/>
                </a:moveTo>
                <a:lnTo>
                  <a:pt x="0" y="254389"/>
                </a:lnTo>
              </a:path>
            </a:pathLst>
          </a:custGeom>
          <a:ln w="9796">
            <a:solidFill>
              <a:srgbClr val="000000"/>
            </a:solidFill>
          </a:ln>
        </p:spPr>
        <p:txBody>
          <a:bodyPr wrap="square" lIns="0" tIns="0" rIns="0" bIns="0" rtlCol="0"/>
          <a:lstStyle/>
          <a:p/>
        </p:txBody>
      </p:sp>
      <p:sp>
        <p:nvSpPr>
          <p:cNvPr id="14" name="object 14"/>
          <p:cNvSpPr/>
          <p:nvPr/>
        </p:nvSpPr>
        <p:spPr>
          <a:xfrm>
            <a:off x="3776153"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solidFill>
            <a:srgbClr val="FFFFFF"/>
          </a:solidFill>
        </p:spPr>
        <p:txBody>
          <a:bodyPr wrap="square" lIns="0" tIns="0" rIns="0" bIns="0" rtlCol="0"/>
          <a:lstStyle/>
          <a:p/>
        </p:txBody>
      </p:sp>
      <p:sp>
        <p:nvSpPr>
          <p:cNvPr id="15" name="object 15"/>
          <p:cNvSpPr/>
          <p:nvPr/>
        </p:nvSpPr>
        <p:spPr>
          <a:xfrm>
            <a:off x="3776153" y="2247199"/>
            <a:ext cx="1278890" cy="462915"/>
          </a:xfrm>
          <a:custGeom>
            <a:avLst/>
            <a:gdLst/>
            <a:ahLst/>
            <a:cxnLst/>
            <a:rect l="l" t="t" r="r" b="b"/>
            <a:pathLst>
              <a:path w="1278889" h="462914">
                <a:moveTo>
                  <a:pt x="0" y="462394"/>
                </a:moveTo>
                <a:lnTo>
                  <a:pt x="1278559" y="462394"/>
                </a:lnTo>
                <a:lnTo>
                  <a:pt x="1278559" y="0"/>
                </a:lnTo>
                <a:lnTo>
                  <a:pt x="0" y="0"/>
                </a:lnTo>
                <a:lnTo>
                  <a:pt x="0" y="462394"/>
                </a:lnTo>
                <a:close/>
              </a:path>
            </a:pathLst>
          </a:custGeom>
          <a:ln w="9788">
            <a:solidFill>
              <a:srgbClr val="000000"/>
            </a:solidFill>
          </a:ln>
        </p:spPr>
        <p:txBody>
          <a:bodyPr wrap="square" lIns="0" tIns="0" rIns="0" bIns="0" rtlCol="0"/>
          <a:lstStyle/>
          <a:p/>
        </p:txBody>
      </p:sp>
      <p:sp>
        <p:nvSpPr>
          <p:cNvPr id="16" name="object 16"/>
          <p:cNvSpPr txBox="1"/>
          <p:nvPr/>
        </p:nvSpPr>
        <p:spPr>
          <a:xfrm>
            <a:off x="4057927" y="2356255"/>
            <a:ext cx="714375" cy="221615"/>
          </a:xfrm>
          <a:prstGeom prst="rect">
            <a:avLst/>
          </a:prstGeom>
        </p:spPr>
        <p:txBody>
          <a:bodyPr vert="horz" wrap="square" lIns="0" tIns="0" rIns="0" bIns="0" rtlCol="0">
            <a:spAutoFit/>
          </a:bodyPr>
          <a:lstStyle/>
          <a:p>
            <a:pPr marL="12700">
              <a:lnSpc>
                <a:spcPct val="100000"/>
              </a:lnSpc>
            </a:pPr>
            <a:r>
              <a:rPr sz="1550" spc="-15" dirty="0">
                <a:latin typeface="宋体" panose="02010600030101010101" pitchFamily="2" charset="-122"/>
                <a:cs typeface="宋体" panose="02010600030101010101" pitchFamily="2" charset="-122"/>
              </a:rPr>
              <a:t>节点</a:t>
            </a:r>
            <a:r>
              <a:rPr sz="1550" spc="-5" dirty="0">
                <a:latin typeface="宋体" panose="02010600030101010101" pitchFamily="2" charset="-122"/>
                <a:cs typeface="宋体" panose="02010600030101010101" pitchFamily="2" charset="-122"/>
              </a:rPr>
              <a:t>N-</a:t>
            </a:r>
            <a:r>
              <a:rPr sz="1550" spc="-10" dirty="0">
                <a:latin typeface="宋体" panose="02010600030101010101" pitchFamily="2" charset="-122"/>
                <a:cs typeface="宋体" panose="02010600030101010101" pitchFamily="2" charset="-122"/>
              </a:rPr>
              <a:t>1</a:t>
            </a:r>
            <a:endParaRPr sz="1550">
              <a:latin typeface="宋体" panose="02010600030101010101" pitchFamily="2" charset="-122"/>
              <a:cs typeface="宋体" panose="02010600030101010101" pitchFamily="2" charset="-122"/>
            </a:endParaRPr>
          </a:p>
        </p:txBody>
      </p:sp>
      <p:sp>
        <p:nvSpPr>
          <p:cNvPr id="17" name="object 17"/>
          <p:cNvSpPr/>
          <p:nvPr/>
        </p:nvSpPr>
        <p:spPr>
          <a:xfrm>
            <a:off x="4415392" y="2709593"/>
            <a:ext cx="0" cy="254635"/>
          </a:xfrm>
          <a:custGeom>
            <a:avLst/>
            <a:gdLst/>
            <a:ahLst/>
            <a:cxnLst/>
            <a:rect l="l" t="t" r="r" b="b"/>
            <a:pathLst>
              <a:path h="254635">
                <a:moveTo>
                  <a:pt x="0" y="0"/>
                </a:moveTo>
                <a:lnTo>
                  <a:pt x="0" y="254389"/>
                </a:lnTo>
              </a:path>
            </a:pathLst>
          </a:custGeom>
          <a:ln w="9796">
            <a:solidFill>
              <a:srgbClr val="000000"/>
            </a:solidFill>
          </a:ln>
        </p:spPr>
        <p:txBody>
          <a:bodyPr wrap="square" lIns="0" tIns="0" rIns="0" bIns="0" rtlCol="0"/>
          <a:lstStyle/>
          <a:p/>
        </p:txBody>
      </p:sp>
      <p:sp>
        <p:nvSpPr>
          <p:cNvPr id="18" name="object 18"/>
          <p:cNvSpPr/>
          <p:nvPr/>
        </p:nvSpPr>
        <p:spPr>
          <a:xfrm>
            <a:off x="1537103" y="1287796"/>
            <a:ext cx="2407285" cy="462915"/>
          </a:xfrm>
          <a:custGeom>
            <a:avLst/>
            <a:gdLst/>
            <a:ahLst/>
            <a:cxnLst/>
            <a:rect l="l" t="t" r="r" b="b"/>
            <a:pathLst>
              <a:path w="2407285" h="462914">
                <a:moveTo>
                  <a:pt x="0" y="462394"/>
                </a:moveTo>
                <a:lnTo>
                  <a:pt x="2406737" y="462394"/>
                </a:lnTo>
                <a:lnTo>
                  <a:pt x="2406737" y="0"/>
                </a:lnTo>
                <a:lnTo>
                  <a:pt x="0" y="0"/>
                </a:lnTo>
                <a:lnTo>
                  <a:pt x="0" y="462394"/>
                </a:lnTo>
                <a:close/>
              </a:path>
            </a:pathLst>
          </a:custGeom>
          <a:solidFill>
            <a:srgbClr val="FFFFFF"/>
          </a:solidFill>
        </p:spPr>
        <p:txBody>
          <a:bodyPr wrap="square" lIns="0" tIns="0" rIns="0" bIns="0" rtlCol="0"/>
          <a:lstStyle/>
          <a:p/>
        </p:txBody>
      </p:sp>
      <p:sp>
        <p:nvSpPr>
          <p:cNvPr id="19" name="object 19"/>
          <p:cNvSpPr/>
          <p:nvPr/>
        </p:nvSpPr>
        <p:spPr>
          <a:xfrm>
            <a:off x="1537103" y="1287796"/>
            <a:ext cx="2407285" cy="462915"/>
          </a:xfrm>
          <a:custGeom>
            <a:avLst/>
            <a:gdLst/>
            <a:ahLst/>
            <a:cxnLst/>
            <a:rect l="l" t="t" r="r" b="b"/>
            <a:pathLst>
              <a:path w="2407285" h="462914">
                <a:moveTo>
                  <a:pt x="0" y="462394"/>
                </a:moveTo>
                <a:lnTo>
                  <a:pt x="2406737" y="462394"/>
                </a:lnTo>
                <a:lnTo>
                  <a:pt x="2406737" y="0"/>
                </a:lnTo>
                <a:lnTo>
                  <a:pt x="0" y="0"/>
                </a:lnTo>
                <a:lnTo>
                  <a:pt x="0" y="462394"/>
                </a:lnTo>
                <a:close/>
              </a:path>
            </a:pathLst>
          </a:custGeom>
          <a:ln w="9787">
            <a:solidFill>
              <a:srgbClr val="000000"/>
            </a:solidFill>
          </a:ln>
        </p:spPr>
        <p:txBody>
          <a:bodyPr wrap="square" lIns="0" tIns="0" rIns="0" bIns="0" rtlCol="0"/>
          <a:lstStyle/>
          <a:p/>
        </p:txBody>
      </p:sp>
      <p:sp>
        <p:nvSpPr>
          <p:cNvPr id="20" name="object 20"/>
          <p:cNvSpPr txBox="1"/>
          <p:nvPr/>
        </p:nvSpPr>
        <p:spPr>
          <a:xfrm>
            <a:off x="1792181" y="1396771"/>
            <a:ext cx="1896110" cy="221615"/>
          </a:xfrm>
          <a:prstGeom prst="rect">
            <a:avLst/>
          </a:prstGeom>
        </p:spPr>
        <p:txBody>
          <a:bodyPr vert="horz" wrap="square" lIns="0" tIns="0" rIns="0" bIns="0" rtlCol="0">
            <a:spAutoFit/>
          </a:bodyPr>
          <a:lstStyle/>
          <a:p>
            <a:pPr marL="12700">
              <a:lnSpc>
                <a:spcPct val="100000"/>
              </a:lnSpc>
            </a:pPr>
            <a:r>
              <a:rPr sz="1550" spc="-5" dirty="0">
                <a:latin typeface="宋体" panose="02010600030101010101" pitchFamily="2" charset="-122"/>
                <a:cs typeface="宋体" panose="02010600030101010101" pitchFamily="2" charset="-122"/>
              </a:rPr>
              <a:t>CPU+MIC</a:t>
            </a:r>
            <a:r>
              <a:rPr sz="1550" spc="-15" dirty="0">
                <a:latin typeface="宋体" panose="02010600030101010101" pitchFamily="2" charset="-122"/>
                <a:cs typeface="宋体" panose="02010600030101010101" pitchFamily="2" charset="-122"/>
              </a:rPr>
              <a:t>协同计算集</a:t>
            </a:r>
            <a:r>
              <a:rPr sz="1550" spc="-20" dirty="0">
                <a:latin typeface="宋体" panose="02010600030101010101" pitchFamily="2" charset="-122"/>
                <a:cs typeface="宋体" panose="02010600030101010101" pitchFamily="2" charset="-122"/>
              </a:rPr>
              <a:t>群</a:t>
            </a:r>
            <a:endParaRPr sz="1550">
              <a:latin typeface="宋体" panose="02010600030101010101" pitchFamily="2" charset="-122"/>
              <a:cs typeface="宋体" panose="02010600030101010101" pitchFamily="2" charset="-122"/>
            </a:endParaRPr>
          </a:p>
        </p:txBody>
      </p:sp>
      <p:sp>
        <p:nvSpPr>
          <p:cNvPr id="21" name="object 21"/>
          <p:cNvSpPr/>
          <p:nvPr/>
        </p:nvSpPr>
        <p:spPr>
          <a:xfrm>
            <a:off x="1100494" y="2015998"/>
            <a:ext cx="3329940" cy="231775"/>
          </a:xfrm>
          <a:custGeom>
            <a:avLst/>
            <a:gdLst/>
            <a:ahLst/>
            <a:cxnLst/>
            <a:rect l="l" t="t" r="r" b="b"/>
            <a:pathLst>
              <a:path w="3329940" h="231775">
                <a:moveTo>
                  <a:pt x="0" y="0"/>
                </a:moveTo>
                <a:lnTo>
                  <a:pt x="3329429" y="0"/>
                </a:lnTo>
                <a:lnTo>
                  <a:pt x="3329429" y="231225"/>
                </a:lnTo>
              </a:path>
            </a:pathLst>
          </a:custGeom>
          <a:ln w="9787">
            <a:solidFill>
              <a:srgbClr val="6F2F9F"/>
            </a:solidFill>
          </a:ln>
        </p:spPr>
        <p:txBody>
          <a:bodyPr wrap="square" lIns="0" tIns="0" rIns="0" bIns="0" rtlCol="0"/>
          <a:lstStyle/>
          <a:p/>
        </p:txBody>
      </p:sp>
      <p:sp>
        <p:nvSpPr>
          <p:cNvPr id="22" name="object 22"/>
          <p:cNvSpPr/>
          <p:nvPr/>
        </p:nvSpPr>
        <p:spPr>
          <a:xfrm>
            <a:off x="1100494" y="2015998"/>
            <a:ext cx="0" cy="231775"/>
          </a:xfrm>
          <a:custGeom>
            <a:avLst/>
            <a:gdLst/>
            <a:ahLst/>
            <a:cxnLst/>
            <a:rect l="l" t="t" r="r" b="b"/>
            <a:pathLst>
              <a:path h="231775">
                <a:moveTo>
                  <a:pt x="0" y="0"/>
                </a:moveTo>
                <a:lnTo>
                  <a:pt x="0" y="231225"/>
                </a:lnTo>
              </a:path>
            </a:pathLst>
          </a:custGeom>
          <a:ln w="9796">
            <a:solidFill>
              <a:srgbClr val="6F2F9F"/>
            </a:solidFill>
          </a:ln>
        </p:spPr>
        <p:txBody>
          <a:bodyPr wrap="square" lIns="0" tIns="0" rIns="0" bIns="0" rtlCol="0"/>
          <a:lstStyle/>
          <a:p/>
        </p:txBody>
      </p:sp>
      <p:sp>
        <p:nvSpPr>
          <p:cNvPr id="23" name="object 23"/>
          <p:cNvSpPr/>
          <p:nvPr/>
        </p:nvSpPr>
        <p:spPr>
          <a:xfrm>
            <a:off x="2740554" y="1750191"/>
            <a:ext cx="0" cy="485775"/>
          </a:xfrm>
          <a:custGeom>
            <a:avLst/>
            <a:gdLst/>
            <a:ahLst/>
            <a:cxnLst/>
            <a:rect l="l" t="t" r="r" b="b"/>
            <a:pathLst>
              <a:path h="485775">
                <a:moveTo>
                  <a:pt x="0" y="0"/>
                </a:moveTo>
                <a:lnTo>
                  <a:pt x="0" y="485451"/>
                </a:lnTo>
              </a:path>
            </a:pathLst>
          </a:custGeom>
          <a:ln w="9796">
            <a:solidFill>
              <a:srgbClr val="6F2F9F"/>
            </a:solidFill>
          </a:ln>
        </p:spPr>
        <p:txBody>
          <a:bodyPr wrap="square" lIns="0" tIns="0" rIns="0" bIns="0" rtlCol="0"/>
          <a:lstStyle/>
          <a:p/>
        </p:txBody>
      </p:sp>
      <p:sp>
        <p:nvSpPr>
          <p:cNvPr id="24" name="object 24"/>
          <p:cNvSpPr txBox="1"/>
          <p:nvPr/>
        </p:nvSpPr>
        <p:spPr>
          <a:xfrm>
            <a:off x="3381624" y="2213224"/>
            <a:ext cx="394970" cy="270510"/>
          </a:xfrm>
          <a:prstGeom prst="rect">
            <a:avLst/>
          </a:prstGeom>
        </p:spPr>
        <p:txBody>
          <a:bodyPr vert="horz" wrap="square" lIns="0" tIns="0" rIns="0" bIns="0" rtlCol="0">
            <a:spAutoFit/>
          </a:bodyPr>
          <a:lstStyle/>
          <a:p>
            <a:pPr marL="12700">
              <a:lnSpc>
                <a:spcPts val="2270"/>
              </a:lnSpc>
            </a:pPr>
            <a:r>
              <a:rPr sz="1900" spc="10" dirty="0">
                <a:latin typeface="宋体" panose="02010600030101010101" pitchFamily="2" charset="-122"/>
                <a:cs typeface="宋体" panose="02010600030101010101" pitchFamily="2" charset="-122"/>
              </a:rPr>
              <a:t>..</a:t>
            </a:r>
            <a:r>
              <a:rPr sz="1900" spc="5"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p:txBody>
      </p:sp>
      <p:sp>
        <p:nvSpPr>
          <p:cNvPr id="25" name="object 25"/>
          <p:cNvSpPr/>
          <p:nvPr/>
        </p:nvSpPr>
        <p:spPr>
          <a:xfrm>
            <a:off x="1435298" y="3195127"/>
            <a:ext cx="452120" cy="347345"/>
          </a:xfrm>
          <a:custGeom>
            <a:avLst/>
            <a:gdLst/>
            <a:ahLst/>
            <a:cxnLst/>
            <a:rect l="l" t="t" r="r" b="b"/>
            <a:pathLst>
              <a:path w="452119" h="347345">
                <a:moveTo>
                  <a:pt x="0" y="346797"/>
                </a:moveTo>
                <a:lnTo>
                  <a:pt x="452038" y="346797"/>
                </a:lnTo>
                <a:lnTo>
                  <a:pt x="452038" y="0"/>
                </a:lnTo>
                <a:lnTo>
                  <a:pt x="0" y="0"/>
                </a:lnTo>
                <a:lnTo>
                  <a:pt x="0" y="346797"/>
                </a:lnTo>
                <a:close/>
              </a:path>
            </a:pathLst>
          </a:custGeom>
          <a:solidFill>
            <a:srgbClr val="FFFFFF"/>
          </a:solidFill>
        </p:spPr>
        <p:txBody>
          <a:bodyPr wrap="square" lIns="0" tIns="0" rIns="0" bIns="0" rtlCol="0"/>
          <a:lstStyle/>
          <a:p/>
        </p:txBody>
      </p:sp>
      <p:sp>
        <p:nvSpPr>
          <p:cNvPr id="26" name="object 26"/>
          <p:cNvSpPr/>
          <p:nvPr/>
        </p:nvSpPr>
        <p:spPr>
          <a:xfrm>
            <a:off x="1435298" y="3195127"/>
            <a:ext cx="452120" cy="347345"/>
          </a:xfrm>
          <a:custGeom>
            <a:avLst/>
            <a:gdLst/>
            <a:ahLst/>
            <a:cxnLst/>
            <a:rect l="l" t="t" r="r" b="b"/>
            <a:pathLst>
              <a:path w="452119" h="347345">
                <a:moveTo>
                  <a:pt x="0" y="346797"/>
                </a:moveTo>
                <a:lnTo>
                  <a:pt x="452038" y="346797"/>
                </a:lnTo>
                <a:lnTo>
                  <a:pt x="452038" y="0"/>
                </a:lnTo>
                <a:lnTo>
                  <a:pt x="0" y="0"/>
                </a:lnTo>
                <a:lnTo>
                  <a:pt x="0" y="346797"/>
                </a:lnTo>
                <a:close/>
              </a:path>
            </a:pathLst>
          </a:custGeom>
          <a:ln w="9790">
            <a:solidFill>
              <a:srgbClr val="000000"/>
            </a:solidFill>
          </a:ln>
        </p:spPr>
        <p:txBody>
          <a:bodyPr wrap="square" lIns="0" tIns="0" rIns="0" bIns="0" rtlCol="0"/>
          <a:lstStyle/>
          <a:p/>
        </p:txBody>
      </p:sp>
      <p:sp>
        <p:nvSpPr>
          <p:cNvPr id="27" name="object 27"/>
          <p:cNvSpPr/>
          <p:nvPr/>
        </p:nvSpPr>
        <p:spPr>
          <a:xfrm>
            <a:off x="307531" y="3195127"/>
            <a:ext cx="356235" cy="347345"/>
          </a:xfrm>
          <a:custGeom>
            <a:avLst/>
            <a:gdLst/>
            <a:ahLst/>
            <a:cxnLst/>
            <a:rect l="l" t="t" r="r" b="b"/>
            <a:pathLst>
              <a:path w="356234"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28" name="object 28"/>
          <p:cNvSpPr/>
          <p:nvPr/>
        </p:nvSpPr>
        <p:spPr>
          <a:xfrm>
            <a:off x="307531" y="3195127"/>
            <a:ext cx="356235" cy="347345"/>
          </a:xfrm>
          <a:custGeom>
            <a:avLst/>
            <a:gdLst/>
            <a:ahLst/>
            <a:cxnLst/>
            <a:rect l="l" t="t" r="r" b="b"/>
            <a:pathLst>
              <a:path w="356234"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29" name="object 29"/>
          <p:cNvSpPr/>
          <p:nvPr/>
        </p:nvSpPr>
        <p:spPr>
          <a:xfrm>
            <a:off x="492670" y="2963982"/>
            <a:ext cx="1163320" cy="231140"/>
          </a:xfrm>
          <a:custGeom>
            <a:avLst/>
            <a:gdLst/>
            <a:ahLst/>
            <a:cxnLst/>
            <a:rect l="l" t="t" r="r" b="b"/>
            <a:pathLst>
              <a:path w="1163320" h="231139">
                <a:moveTo>
                  <a:pt x="0" y="0"/>
                </a:moveTo>
                <a:lnTo>
                  <a:pt x="1163300" y="0"/>
                </a:lnTo>
                <a:lnTo>
                  <a:pt x="1163300" y="231144"/>
                </a:lnTo>
              </a:path>
            </a:pathLst>
          </a:custGeom>
          <a:ln w="9787">
            <a:solidFill>
              <a:srgbClr val="000000"/>
            </a:solidFill>
          </a:ln>
        </p:spPr>
        <p:txBody>
          <a:bodyPr wrap="square" lIns="0" tIns="0" rIns="0" bIns="0" rtlCol="0"/>
          <a:lstStyle/>
          <a:p/>
        </p:txBody>
      </p:sp>
      <p:sp>
        <p:nvSpPr>
          <p:cNvPr id="30" name="object 30"/>
          <p:cNvSpPr/>
          <p:nvPr/>
        </p:nvSpPr>
        <p:spPr>
          <a:xfrm>
            <a:off x="489739"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31" name="object 31"/>
          <p:cNvSpPr/>
          <p:nvPr/>
        </p:nvSpPr>
        <p:spPr>
          <a:xfrm>
            <a:off x="793513"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32" name="object 32"/>
          <p:cNvSpPr/>
          <p:nvPr/>
        </p:nvSpPr>
        <p:spPr>
          <a:xfrm>
            <a:off x="1140661"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33" name="object 33"/>
          <p:cNvSpPr/>
          <p:nvPr/>
        </p:nvSpPr>
        <p:spPr>
          <a:xfrm>
            <a:off x="962523" y="3195127"/>
            <a:ext cx="356235" cy="347345"/>
          </a:xfrm>
          <a:custGeom>
            <a:avLst/>
            <a:gdLst/>
            <a:ahLst/>
            <a:cxnLst/>
            <a:rect l="l" t="t" r="r" b="b"/>
            <a:pathLst>
              <a:path w="356234"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34" name="object 34"/>
          <p:cNvSpPr/>
          <p:nvPr/>
        </p:nvSpPr>
        <p:spPr>
          <a:xfrm>
            <a:off x="962523" y="3195127"/>
            <a:ext cx="356235" cy="347345"/>
          </a:xfrm>
          <a:custGeom>
            <a:avLst/>
            <a:gdLst/>
            <a:ahLst/>
            <a:cxnLst/>
            <a:rect l="l" t="t" r="r" b="b"/>
            <a:pathLst>
              <a:path w="356234"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35" name="object 35"/>
          <p:cNvSpPr/>
          <p:nvPr/>
        </p:nvSpPr>
        <p:spPr>
          <a:xfrm>
            <a:off x="3081481" y="3195127"/>
            <a:ext cx="452120" cy="347345"/>
          </a:xfrm>
          <a:custGeom>
            <a:avLst/>
            <a:gdLst/>
            <a:ahLst/>
            <a:cxnLst/>
            <a:rect l="l" t="t" r="r" b="b"/>
            <a:pathLst>
              <a:path w="452120" h="347345">
                <a:moveTo>
                  <a:pt x="0" y="346797"/>
                </a:moveTo>
                <a:lnTo>
                  <a:pt x="452038" y="346797"/>
                </a:lnTo>
                <a:lnTo>
                  <a:pt x="452038" y="0"/>
                </a:lnTo>
                <a:lnTo>
                  <a:pt x="0" y="0"/>
                </a:lnTo>
                <a:lnTo>
                  <a:pt x="0" y="346797"/>
                </a:lnTo>
                <a:close/>
              </a:path>
            </a:pathLst>
          </a:custGeom>
          <a:solidFill>
            <a:srgbClr val="FFFFFF"/>
          </a:solidFill>
        </p:spPr>
        <p:txBody>
          <a:bodyPr wrap="square" lIns="0" tIns="0" rIns="0" bIns="0" rtlCol="0"/>
          <a:lstStyle/>
          <a:p/>
        </p:txBody>
      </p:sp>
      <p:sp>
        <p:nvSpPr>
          <p:cNvPr id="36" name="object 36"/>
          <p:cNvSpPr/>
          <p:nvPr/>
        </p:nvSpPr>
        <p:spPr>
          <a:xfrm>
            <a:off x="3081481" y="3195127"/>
            <a:ext cx="452120" cy="347345"/>
          </a:xfrm>
          <a:custGeom>
            <a:avLst/>
            <a:gdLst/>
            <a:ahLst/>
            <a:cxnLst/>
            <a:rect l="l" t="t" r="r" b="b"/>
            <a:pathLst>
              <a:path w="452120" h="347345">
                <a:moveTo>
                  <a:pt x="0" y="346797"/>
                </a:moveTo>
                <a:lnTo>
                  <a:pt x="452038" y="346797"/>
                </a:lnTo>
                <a:lnTo>
                  <a:pt x="452038" y="0"/>
                </a:lnTo>
                <a:lnTo>
                  <a:pt x="0" y="0"/>
                </a:lnTo>
                <a:lnTo>
                  <a:pt x="0" y="346797"/>
                </a:lnTo>
                <a:close/>
              </a:path>
            </a:pathLst>
          </a:custGeom>
          <a:ln w="9790">
            <a:solidFill>
              <a:srgbClr val="000000"/>
            </a:solidFill>
          </a:ln>
        </p:spPr>
        <p:txBody>
          <a:bodyPr wrap="square" lIns="0" tIns="0" rIns="0" bIns="0" rtlCol="0"/>
          <a:lstStyle/>
          <a:p/>
        </p:txBody>
      </p:sp>
      <p:sp>
        <p:nvSpPr>
          <p:cNvPr id="37" name="object 37"/>
          <p:cNvSpPr/>
          <p:nvPr/>
        </p:nvSpPr>
        <p:spPr>
          <a:xfrm>
            <a:off x="1953710"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38" name="object 38"/>
          <p:cNvSpPr/>
          <p:nvPr/>
        </p:nvSpPr>
        <p:spPr>
          <a:xfrm>
            <a:off x="1953710"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39" name="object 39"/>
          <p:cNvSpPr txBox="1"/>
          <p:nvPr/>
        </p:nvSpPr>
        <p:spPr>
          <a:xfrm>
            <a:off x="1537547" y="3273704"/>
            <a:ext cx="717550" cy="172720"/>
          </a:xfrm>
          <a:prstGeom prst="rect">
            <a:avLst/>
          </a:prstGeom>
        </p:spPr>
        <p:txBody>
          <a:bodyPr vert="horz" wrap="square" lIns="0" tIns="0" rIns="0" bIns="0" rtlCol="0">
            <a:spAutoFit/>
          </a:bodyPr>
          <a:lstStyle/>
          <a:p>
            <a:pPr marL="12700">
              <a:lnSpc>
                <a:spcPct val="100000"/>
              </a:lnSpc>
              <a:tabLst>
                <a:tab pos="482600" algn="l"/>
              </a:tabLst>
            </a:pPr>
            <a:r>
              <a:rPr sz="1150" dirty="0">
                <a:latin typeface="宋体" panose="02010600030101010101" pitchFamily="2" charset="-122"/>
                <a:cs typeface="宋体" panose="02010600030101010101" pitchFamily="2" charset="-122"/>
              </a:rPr>
              <a:t>CPU	MIC</a:t>
            </a:r>
            <a:endParaRPr sz="1150">
              <a:latin typeface="宋体" panose="02010600030101010101" pitchFamily="2" charset="-122"/>
              <a:cs typeface="宋体" panose="02010600030101010101" pitchFamily="2" charset="-122"/>
            </a:endParaRPr>
          </a:p>
        </p:txBody>
      </p:sp>
      <p:sp>
        <p:nvSpPr>
          <p:cNvPr id="40" name="object 40"/>
          <p:cNvSpPr txBox="1"/>
          <p:nvPr/>
        </p:nvSpPr>
        <p:spPr>
          <a:xfrm>
            <a:off x="361870"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MIC</a:t>
            </a:r>
            <a:endParaRPr sz="1150">
              <a:latin typeface="宋体" panose="02010600030101010101" pitchFamily="2" charset="-122"/>
              <a:cs typeface="宋体" panose="02010600030101010101" pitchFamily="2" charset="-122"/>
            </a:endParaRPr>
          </a:p>
        </p:txBody>
      </p:sp>
      <p:sp>
        <p:nvSpPr>
          <p:cNvPr id="41" name="object 41"/>
          <p:cNvSpPr txBox="1"/>
          <p:nvPr/>
        </p:nvSpPr>
        <p:spPr>
          <a:xfrm>
            <a:off x="1016866"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MIC</a:t>
            </a:r>
            <a:endParaRPr sz="1150">
              <a:latin typeface="宋体" panose="02010600030101010101" pitchFamily="2" charset="-122"/>
              <a:cs typeface="宋体" panose="02010600030101010101" pitchFamily="2" charset="-122"/>
            </a:endParaRPr>
          </a:p>
        </p:txBody>
      </p:sp>
      <p:sp>
        <p:nvSpPr>
          <p:cNvPr id="42" name="object 42"/>
          <p:cNvSpPr txBox="1"/>
          <p:nvPr/>
        </p:nvSpPr>
        <p:spPr>
          <a:xfrm>
            <a:off x="726392" y="3301076"/>
            <a:ext cx="173355" cy="123825"/>
          </a:xfrm>
          <a:prstGeom prst="rect">
            <a:avLst/>
          </a:prstGeom>
        </p:spPr>
        <p:txBody>
          <a:bodyPr vert="horz" wrap="square" lIns="0" tIns="0" rIns="0" bIns="0" rtlCol="0">
            <a:spAutoFit/>
          </a:bodyPr>
          <a:lstStyle/>
          <a:p>
            <a:pPr marL="12700">
              <a:lnSpc>
                <a:spcPct val="100000"/>
              </a:lnSpc>
            </a:pPr>
            <a:r>
              <a:rPr sz="750" spc="5" dirty="0">
                <a:latin typeface="宋体" panose="02010600030101010101" pitchFamily="2" charset="-122"/>
                <a:cs typeface="宋体" panose="02010600030101010101" pitchFamily="2" charset="-122"/>
              </a:rPr>
              <a:t>...</a:t>
            </a:r>
            <a:endParaRPr sz="750">
              <a:latin typeface="宋体" panose="02010600030101010101" pitchFamily="2" charset="-122"/>
              <a:cs typeface="宋体" panose="02010600030101010101" pitchFamily="2" charset="-122"/>
            </a:endParaRPr>
          </a:p>
        </p:txBody>
      </p:sp>
      <p:sp>
        <p:nvSpPr>
          <p:cNvPr id="43" name="object 43"/>
          <p:cNvSpPr txBox="1"/>
          <p:nvPr/>
        </p:nvSpPr>
        <p:spPr>
          <a:xfrm>
            <a:off x="3183730"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CPU</a:t>
            </a:r>
            <a:endParaRPr sz="1150">
              <a:latin typeface="宋体" panose="02010600030101010101" pitchFamily="2" charset="-122"/>
              <a:cs typeface="宋体" panose="02010600030101010101" pitchFamily="2" charset="-122"/>
            </a:endParaRPr>
          </a:p>
        </p:txBody>
      </p:sp>
      <p:sp>
        <p:nvSpPr>
          <p:cNvPr id="44" name="object 44"/>
          <p:cNvSpPr/>
          <p:nvPr/>
        </p:nvSpPr>
        <p:spPr>
          <a:xfrm>
            <a:off x="2138869" y="2963982"/>
            <a:ext cx="1163320" cy="231140"/>
          </a:xfrm>
          <a:custGeom>
            <a:avLst/>
            <a:gdLst/>
            <a:ahLst/>
            <a:cxnLst/>
            <a:rect l="l" t="t" r="r" b="b"/>
            <a:pathLst>
              <a:path w="1163320" h="231139">
                <a:moveTo>
                  <a:pt x="0" y="0"/>
                </a:moveTo>
                <a:lnTo>
                  <a:pt x="1163202" y="0"/>
                </a:lnTo>
                <a:lnTo>
                  <a:pt x="1163202" y="231144"/>
                </a:lnTo>
              </a:path>
            </a:pathLst>
          </a:custGeom>
          <a:ln w="9787">
            <a:solidFill>
              <a:srgbClr val="000000"/>
            </a:solidFill>
          </a:ln>
        </p:spPr>
        <p:txBody>
          <a:bodyPr wrap="square" lIns="0" tIns="0" rIns="0" bIns="0" rtlCol="0"/>
          <a:lstStyle/>
          <a:p/>
        </p:txBody>
      </p:sp>
      <p:sp>
        <p:nvSpPr>
          <p:cNvPr id="45" name="object 45"/>
          <p:cNvSpPr/>
          <p:nvPr/>
        </p:nvSpPr>
        <p:spPr>
          <a:xfrm>
            <a:off x="2135930"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46" name="object 46"/>
          <p:cNvSpPr/>
          <p:nvPr/>
        </p:nvSpPr>
        <p:spPr>
          <a:xfrm>
            <a:off x="2439711"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47" name="object 47"/>
          <p:cNvSpPr/>
          <p:nvPr/>
        </p:nvSpPr>
        <p:spPr>
          <a:xfrm>
            <a:off x="2786843"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48" name="object 48"/>
          <p:cNvSpPr/>
          <p:nvPr/>
        </p:nvSpPr>
        <p:spPr>
          <a:xfrm>
            <a:off x="2608706"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49" name="object 49"/>
          <p:cNvSpPr/>
          <p:nvPr/>
        </p:nvSpPr>
        <p:spPr>
          <a:xfrm>
            <a:off x="2608706"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50" name="object 50"/>
          <p:cNvSpPr txBox="1"/>
          <p:nvPr/>
        </p:nvSpPr>
        <p:spPr>
          <a:xfrm>
            <a:off x="2663032"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MIC</a:t>
            </a:r>
            <a:endParaRPr sz="1150">
              <a:latin typeface="宋体" panose="02010600030101010101" pitchFamily="2" charset="-122"/>
              <a:cs typeface="宋体" panose="02010600030101010101" pitchFamily="2" charset="-122"/>
            </a:endParaRPr>
          </a:p>
        </p:txBody>
      </p:sp>
      <p:sp>
        <p:nvSpPr>
          <p:cNvPr id="51" name="object 51"/>
          <p:cNvSpPr txBox="1"/>
          <p:nvPr/>
        </p:nvSpPr>
        <p:spPr>
          <a:xfrm>
            <a:off x="2372558" y="3301076"/>
            <a:ext cx="173355" cy="123825"/>
          </a:xfrm>
          <a:prstGeom prst="rect">
            <a:avLst/>
          </a:prstGeom>
        </p:spPr>
        <p:txBody>
          <a:bodyPr vert="horz" wrap="square" lIns="0" tIns="0" rIns="0" bIns="0" rtlCol="0">
            <a:spAutoFit/>
          </a:bodyPr>
          <a:lstStyle/>
          <a:p>
            <a:pPr marL="12700">
              <a:lnSpc>
                <a:spcPct val="100000"/>
              </a:lnSpc>
            </a:pPr>
            <a:r>
              <a:rPr sz="750" spc="5" dirty="0">
                <a:latin typeface="宋体" panose="02010600030101010101" pitchFamily="2" charset="-122"/>
                <a:cs typeface="宋体" panose="02010600030101010101" pitchFamily="2" charset="-122"/>
              </a:rPr>
              <a:t>...</a:t>
            </a:r>
            <a:endParaRPr sz="750">
              <a:latin typeface="宋体" panose="02010600030101010101" pitchFamily="2" charset="-122"/>
              <a:cs typeface="宋体" panose="02010600030101010101" pitchFamily="2" charset="-122"/>
            </a:endParaRPr>
          </a:p>
        </p:txBody>
      </p:sp>
      <p:sp>
        <p:nvSpPr>
          <p:cNvPr id="52" name="object 52"/>
          <p:cNvSpPr/>
          <p:nvPr/>
        </p:nvSpPr>
        <p:spPr>
          <a:xfrm>
            <a:off x="4747666" y="3195127"/>
            <a:ext cx="452120" cy="347345"/>
          </a:xfrm>
          <a:custGeom>
            <a:avLst/>
            <a:gdLst/>
            <a:ahLst/>
            <a:cxnLst/>
            <a:rect l="l" t="t" r="r" b="b"/>
            <a:pathLst>
              <a:path w="452120" h="347345">
                <a:moveTo>
                  <a:pt x="0" y="346797"/>
                </a:moveTo>
                <a:lnTo>
                  <a:pt x="452038" y="346797"/>
                </a:lnTo>
                <a:lnTo>
                  <a:pt x="452038" y="0"/>
                </a:lnTo>
                <a:lnTo>
                  <a:pt x="0" y="0"/>
                </a:lnTo>
                <a:lnTo>
                  <a:pt x="0" y="346797"/>
                </a:lnTo>
                <a:close/>
              </a:path>
            </a:pathLst>
          </a:custGeom>
          <a:solidFill>
            <a:srgbClr val="FFFFFF"/>
          </a:solidFill>
        </p:spPr>
        <p:txBody>
          <a:bodyPr wrap="square" lIns="0" tIns="0" rIns="0" bIns="0" rtlCol="0"/>
          <a:lstStyle/>
          <a:p/>
        </p:txBody>
      </p:sp>
      <p:sp>
        <p:nvSpPr>
          <p:cNvPr id="53" name="object 53"/>
          <p:cNvSpPr/>
          <p:nvPr/>
        </p:nvSpPr>
        <p:spPr>
          <a:xfrm>
            <a:off x="4747666" y="3195127"/>
            <a:ext cx="452120" cy="347345"/>
          </a:xfrm>
          <a:custGeom>
            <a:avLst/>
            <a:gdLst/>
            <a:ahLst/>
            <a:cxnLst/>
            <a:rect l="l" t="t" r="r" b="b"/>
            <a:pathLst>
              <a:path w="452120" h="347345">
                <a:moveTo>
                  <a:pt x="0" y="346797"/>
                </a:moveTo>
                <a:lnTo>
                  <a:pt x="452038" y="346797"/>
                </a:lnTo>
                <a:lnTo>
                  <a:pt x="452038" y="0"/>
                </a:lnTo>
                <a:lnTo>
                  <a:pt x="0" y="0"/>
                </a:lnTo>
                <a:lnTo>
                  <a:pt x="0" y="346797"/>
                </a:lnTo>
                <a:close/>
              </a:path>
            </a:pathLst>
          </a:custGeom>
          <a:ln w="9790">
            <a:solidFill>
              <a:srgbClr val="000000"/>
            </a:solidFill>
          </a:ln>
        </p:spPr>
        <p:txBody>
          <a:bodyPr wrap="square" lIns="0" tIns="0" rIns="0" bIns="0" rtlCol="0"/>
          <a:lstStyle/>
          <a:p/>
        </p:txBody>
      </p:sp>
      <p:sp>
        <p:nvSpPr>
          <p:cNvPr id="54" name="object 54"/>
          <p:cNvSpPr txBox="1"/>
          <p:nvPr/>
        </p:nvSpPr>
        <p:spPr>
          <a:xfrm>
            <a:off x="4849914"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CPU</a:t>
            </a:r>
            <a:endParaRPr sz="1150">
              <a:latin typeface="宋体" panose="02010600030101010101" pitchFamily="2" charset="-122"/>
              <a:cs typeface="宋体" panose="02010600030101010101" pitchFamily="2" charset="-122"/>
            </a:endParaRPr>
          </a:p>
        </p:txBody>
      </p:sp>
      <p:sp>
        <p:nvSpPr>
          <p:cNvPr id="55" name="object 55"/>
          <p:cNvSpPr/>
          <p:nvPr/>
        </p:nvSpPr>
        <p:spPr>
          <a:xfrm>
            <a:off x="3619895"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56" name="object 56"/>
          <p:cNvSpPr/>
          <p:nvPr/>
        </p:nvSpPr>
        <p:spPr>
          <a:xfrm>
            <a:off x="3619895"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57" name="object 57"/>
          <p:cNvSpPr txBox="1"/>
          <p:nvPr/>
        </p:nvSpPr>
        <p:spPr>
          <a:xfrm>
            <a:off x="3674221"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MIC</a:t>
            </a:r>
            <a:endParaRPr sz="1150">
              <a:latin typeface="宋体" panose="02010600030101010101" pitchFamily="2" charset="-122"/>
              <a:cs typeface="宋体" panose="02010600030101010101" pitchFamily="2" charset="-122"/>
            </a:endParaRPr>
          </a:p>
        </p:txBody>
      </p:sp>
      <p:sp>
        <p:nvSpPr>
          <p:cNvPr id="58" name="object 58"/>
          <p:cNvSpPr/>
          <p:nvPr/>
        </p:nvSpPr>
        <p:spPr>
          <a:xfrm>
            <a:off x="3805054" y="2963982"/>
            <a:ext cx="1163320" cy="231140"/>
          </a:xfrm>
          <a:custGeom>
            <a:avLst/>
            <a:gdLst/>
            <a:ahLst/>
            <a:cxnLst/>
            <a:rect l="l" t="t" r="r" b="b"/>
            <a:pathLst>
              <a:path w="1163320" h="231139">
                <a:moveTo>
                  <a:pt x="0" y="0"/>
                </a:moveTo>
                <a:lnTo>
                  <a:pt x="1163283" y="0"/>
                </a:lnTo>
                <a:lnTo>
                  <a:pt x="1163283" y="231144"/>
                </a:lnTo>
              </a:path>
            </a:pathLst>
          </a:custGeom>
          <a:ln w="9787">
            <a:solidFill>
              <a:srgbClr val="000000"/>
            </a:solidFill>
          </a:ln>
        </p:spPr>
        <p:txBody>
          <a:bodyPr wrap="square" lIns="0" tIns="0" rIns="0" bIns="0" rtlCol="0"/>
          <a:lstStyle/>
          <a:p/>
        </p:txBody>
      </p:sp>
      <p:sp>
        <p:nvSpPr>
          <p:cNvPr id="59" name="object 59"/>
          <p:cNvSpPr/>
          <p:nvPr/>
        </p:nvSpPr>
        <p:spPr>
          <a:xfrm>
            <a:off x="3802114"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60" name="object 60"/>
          <p:cNvSpPr/>
          <p:nvPr/>
        </p:nvSpPr>
        <p:spPr>
          <a:xfrm>
            <a:off x="4105896"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61" name="object 61"/>
          <p:cNvSpPr/>
          <p:nvPr/>
        </p:nvSpPr>
        <p:spPr>
          <a:xfrm>
            <a:off x="4453028" y="2963982"/>
            <a:ext cx="0" cy="231140"/>
          </a:xfrm>
          <a:custGeom>
            <a:avLst/>
            <a:gdLst/>
            <a:ahLst/>
            <a:cxnLst/>
            <a:rect l="l" t="t" r="r" b="b"/>
            <a:pathLst>
              <a:path h="231139">
                <a:moveTo>
                  <a:pt x="0" y="0"/>
                </a:moveTo>
                <a:lnTo>
                  <a:pt x="0" y="231144"/>
                </a:lnTo>
              </a:path>
            </a:pathLst>
          </a:custGeom>
          <a:ln w="9796">
            <a:solidFill>
              <a:srgbClr val="000000"/>
            </a:solidFill>
          </a:ln>
        </p:spPr>
        <p:txBody>
          <a:bodyPr wrap="square" lIns="0" tIns="0" rIns="0" bIns="0" rtlCol="0"/>
          <a:lstStyle/>
          <a:p/>
        </p:txBody>
      </p:sp>
      <p:sp>
        <p:nvSpPr>
          <p:cNvPr id="62" name="object 62"/>
          <p:cNvSpPr/>
          <p:nvPr/>
        </p:nvSpPr>
        <p:spPr>
          <a:xfrm>
            <a:off x="4274890"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solidFill>
            <a:srgbClr val="FFFFFF"/>
          </a:solidFill>
        </p:spPr>
        <p:txBody>
          <a:bodyPr wrap="square" lIns="0" tIns="0" rIns="0" bIns="0" rtlCol="0"/>
          <a:lstStyle/>
          <a:p/>
        </p:txBody>
      </p:sp>
      <p:sp>
        <p:nvSpPr>
          <p:cNvPr id="63" name="object 63"/>
          <p:cNvSpPr/>
          <p:nvPr/>
        </p:nvSpPr>
        <p:spPr>
          <a:xfrm>
            <a:off x="4274890" y="3195127"/>
            <a:ext cx="356235" cy="347345"/>
          </a:xfrm>
          <a:custGeom>
            <a:avLst/>
            <a:gdLst/>
            <a:ahLst/>
            <a:cxnLst/>
            <a:rect l="l" t="t" r="r" b="b"/>
            <a:pathLst>
              <a:path w="356235" h="347345">
                <a:moveTo>
                  <a:pt x="0" y="346797"/>
                </a:moveTo>
                <a:lnTo>
                  <a:pt x="356234" y="346797"/>
                </a:lnTo>
                <a:lnTo>
                  <a:pt x="356234" y="0"/>
                </a:lnTo>
                <a:lnTo>
                  <a:pt x="0" y="0"/>
                </a:lnTo>
                <a:lnTo>
                  <a:pt x="0" y="346797"/>
                </a:lnTo>
                <a:close/>
              </a:path>
            </a:pathLst>
          </a:custGeom>
          <a:ln w="9791">
            <a:solidFill>
              <a:srgbClr val="000000"/>
            </a:solidFill>
          </a:ln>
        </p:spPr>
        <p:txBody>
          <a:bodyPr wrap="square" lIns="0" tIns="0" rIns="0" bIns="0" rtlCol="0"/>
          <a:lstStyle/>
          <a:p/>
        </p:txBody>
      </p:sp>
      <p:sp>
        <p:nvSpPr>
          <p:cNvPr id="64" name="object 64"/>
          <p:cNvSpPr txBox="1"/>
          <p:nvPr/>
        </p:nvSpPr>
        <p:spPr>
          <a:xfrm>
            <a:off x="4329216" y="3273704"/>
            <a:ext cx="247015" cy="172720"/>
          </a:xfrm>
          <a:prstGeom prst="rect">
            <a:avLst/>
          </a:prstGeom>
        </p:spPr>
        <p:txBody>
          <a:bodyPr vert="horz" wrap="square" lIns="0" tIns="0" rIns="0" bIns="0" rtlCol="0">
            <a:spAutoFit/>
          </a:bodyPr>
          <a:lstStyle/>
          <a:p>
            <a:pPr marL="12700">
              <a:lnSpc>
                <a:spcPct val="100000"/>
              </a:lnSpc>
            </a:pPr>
            <a:r>
              <a:rPr sz="1150" dirty="0">
                <a:latin typeface="宋体" panose="02010600030101010101" pitchFamily="2" charset="-122"/>
                <a:cs typeface="宋体" panose="02010600030101010101" pitchFamily="2" charset="-122"/>
              </a:rPr>
              <a:t>MIC</a:t>
            </a:r>
            <a:endParaRPr sz="1150">
              <a:latin typeface="宋体" panose="02010600030101010101" pitchFamily="2" charset="-122"/>
              <a:cs typeface="宋体" panose="02010600030101010101" pitchFamily="2" charset="-122"/>
            </a:endParaRPr>
          </a:p>
        </p:txBody>
      </p:sp>
      <p:sp>
        <p:nvSpPr>
          <p:cNvPr id="65" name="object 65"/>
          <p:cNvSpPr txBox="1"/>
          <p:nvPr/>
        </p:nvSpPr>
        <p:spPr>
          <a:xfrm>
            <a:off x="4038742" y="3301076"/>
            <a:ext cx="173355" cy="123825"/>
          </a:xfrm>
          <a:prstGeom prst="rect">
            <a:avLst/>
          </a:prstGeom>
        </p:spPr>
        <p:txBody>
          <a:bodyPr vert="horz" wrap="square" lIns="0" tIns="0" rIns="0" bIns="0" rtlCol="0">
            <a:spAutoFit/>
          </a:bodyPr>
          <a:lstStyle/>
          <a:p>
            <a:pPr marL="12700">
              <a:lnSpc>
                <a:spcPct val="100000"/>
              </a:lnSpc>
            </a:pPr>
            <a:r>
              <a:rPr sz="750" spc="5" dirty="0">
                <a:latin typeface="宋体" panose="02010600030101010101" pitchFamily="2" charset="-122"/>
                <a:cs typeface="宋体" panose="02010600030101010101" pitchFamily="2" charset="-122"/>
              </a:rPr>
              <a:t>...</a:t>
            </a:r>
            <a:endParaRPr sz="750">
              <a:latin typeface="宋体" panose="02010600030101010101" pitchFamily="2" charset="-122"/>
              <a:cs typeface="宋体" panose="02010600030101010101" pitchFamily="2" charset="-122"/>
            </a:endParaRPr>
          </a:p>
        </p:txBody>
      </p:sp>
      <p:sp>
        <p:nvSpPr>
          <p:cNvPr id="66" name="object 66"/>
          <p:cNvSpPr/>
          <p:nvPr/>
        </p:nvSpPr>
        <p:spPr>
          <a:xfrm>
            <a:off x="3070705" y="3867434"/>
            <a:ext cx="1011515" cy="826376"/>
          </a:xfrm>
          <a:prstGeom prst="rect">
            <a:avLst/>
          </a:prstGeom>
          <a:blipFill>
            <a:blip r:embed="rId4" cstate="print"/>
            <a:stretch>
              <a:fillRect/>
            </a:stretch>
          </a:blipFill>
        </p:spPr>
        <p:txBody>
          <a:bodyPr wrap="square" lIns="0" tIns="0" rIns="0" bIns="0" rtlCol="0"/>
          <a:lstStyle/>
          <a:p/>
        </p:txBody>
      </p:sp>
      <p:sp>
        <p:nvSpPr>
          <p:cNvPr id="67" name="object 67"/>
          <p:cNvSpPr/>
          <p:nvPr/>
        </p:nvSpPr>
        <p:spPr>
          <a:xfrm>
            <a:off x="1547880" y="3541924"/>
            <a:ext cx="591185" cy="182245"/>
          </a:xfrm>
          <a:custGeom>
            <a:avLst/>
            <a:gdLst/>
            <a:ahLst/>
            <a:cxnLst/>
            <a:rect l="l" t="t" r="r" b="b"/>
            <a:pathLst>
              <a:path w="591185" h="182245">
                <a:moveTo>
                  <a:pt x="590989" y="0"/>
                </a:moveTo>
                <a:lnTo>
                  <a:pt x="0" y="181881"/>
                </a:lnTo>
              </a:path>
            </a:pathLst>
          </a:custGeom>
          <a:ln w="9788">
            <a:solidFill>
              <a:srgbClr val="000000"/>
            </a:solidFill>
          </a:ln>
        </p:spPr>
        <p:txBody>
          <a:bodyPr wrap="square" lIns="0" tIns="0" rIns="0" bIns="0" rtlCol="0"/>
          <a:lstStyle/>
          <a:p/>
        </p:txBody>
      </p:sp>
      <p:sp>
        <p:nvSpPr>
          <p:cNvPr id="68" name="object 68"/>
          <p:cNvSpPr/>
          <p:nvPr/>
        </p:nvSpPr>
        <p:spPr>
          <a:xfrm>
            <a:off x="1468118" y="3692568"/>
            <a:ext cx="96520" cy="58419"/>
          </a:xfrm>
          <a:custGeom>
            <a:avLst/>
            <a:gdLst/>
            <a:ahLst/>
            <a:cxnLst/>
            <a:rect l="l" t="t" r="r" b="b"/>
            <a:pathLst>
              <a:path w="96519" h="58420">
                <a:moveTo>
                  <a:pt x="78129" y="0"/>
                </a:moveTo>
                <a:lnTo>
                  <a:pt x="0" y="55787"/>
                </a:lnTo>
                <a:lnTo>
                  <a:pt x="96008" y="57989"/>
                </a:lnTo>
                <a:lnTo>
                  <a:pt x="78129" y="0"/>
                </a:lnTo>
                <a:close/>
              </a:path>
            </a:pathLst>
          </a:custGeom>
          <a:solidFill>
            <a:srgbClr val="000000"/>
          </a:solidFill>
        </p:spPr>
        <p:txBody>
          <a:bodyPr wrap="square" lIns="0" tIns="0" rIns="0" bIns="0" rtlCol="0"/>
          <a:lstStyle/>
          <a:p/>
        </p:txBody>
      </p:sp>
      <p:sp>
        <p:nvSpPr>
          <p:cNvPr id="69" name="object 69"/>
          <p:cNvSpPr/>
          <p:nvPr/>
        </p:nvSpPr>
        <p:spPr>
          <a:xfrm>
            <a:off x="3295948" y="3541924"/>
            <a:ext cx="271145" cy="267335"/>
          </a:xfrm>
          <a:custGeom>
            <a:avLst/>
            <a:gdLst/>
            <a:ahLst/>
            <a:cxnLst/>
            <a:rect l="l" t="t" r="r" b="b"/>
            <a:pathLst>
              <a:path w="271145" h="267335">
                <a:moveTo>
                  <a:pt x="0" y="0"/>
                </a:moveTo>
                <a:lnTo>
                  <a:pt x="270717" y="266867"/>
                </a:lnTo>
              </a:path>
            </a:pathLst>
          </a:custGeom>
          <a:ln w="9791">
            <a:solidFill>
              <a:srgbClr val="000000"/>
            </a:solidFill>
          </a:ln>
        </p:spPr>
        <p:txBody>
          <a:bodyPr wrap="square" lIns="0" tIns="0" rIns="0" bIns="0" rtlCol="0"/>
          <a:lstStyle/>
          <a:p/>
        </p:txBody>
      </p:sp>
      <p:sp>
        <p:nvSpPr>
          <p:cNvPr id="70" name="object 70"/>
          <p:cNvSpPr/>
          <p:nvPr/>
        </p:nvSpPr>
        <p:spPr>
          <a:xfrm>
            <a:off x="3539888" y="3781877"/>
            <a:ext cx="86360" cy="85725"/>
          </a:xfrm>
          <a:custGeom>
            <a:avLst/>
            <a:gdLst/>
            <a:ahLst/>
            <a:cxnLst/>
            <a:rect l="l" t="t" r="r" b="b"/>
            <a:pathLst>
              <a:path w="86360" h="85725">
                <a:moveTo>
                  <a:pt x="42697" y="0"/>
                </a:moveTo>
                <a:lnTo>
                  <a:pt x="0" y="43227"/>
                </a:lnTo>
                <a:lnTo>
                  <a:pt x="86211" y="85557"/>
                </a:lnTo>
                <a:lnTo>
                  <a:pt x="42697" y="0"/>
                </a:lnTo>
                <a:close/>
              </a:path>
            </a:pathLst>
          </a:custGeom>
          <a:solidFill>
            <a:srgbClr val="000000"/>
          </a:solidFill>
        </p:spPr>
        <p:txBody>
          <a:bodyPr wrap="square" lIns="0" tIns="0" rIns="0" bIns="0" rtlCol="0"/>
          <a:lstStyle/>
          <a:p/>
        </p:txBody>
      </p:sp>
      <p:sp>
        <p:nvSpPr>
          <p:cNvPr id="71" name="object 71"/>
          <p:cNvSpPr/>
          <p:nvPr/>
        </p:nvSpPr>
        <p:spPr>
          <a:xfrm>
            <a:off x="270504" y="1807936"/>
            <a:ext cx="4975860" cy="0"/>
          </a:xfrm>
          <a:custGeom>
            <a:avLst/>
            <a:gdLst/>
            <a:ahLst/>
            <a:cxnLst/>
            <a:rect l="l" t="t" r="r" b="b"/>
            <a:pathLst>
              <a:path w="4975860">
                <a:moveTo>
                  <a:pt x="0" y="0"/>
                </a:moveTo>
                <a:lnTo>
                  <a:pt x="4975489" y="0"/>
                </a:lnTo>
              </a:path>
            </a:pathLst>
          </a:custGeom>
          <a:ln w="9787">
            <a:solidFill>
              <a:srgbClr val="000000"/>
            </a:solidFill>
            <a:prstDash val="lgDash"/>
          </a:ln>
        </p:spPr>
        <p:txBody>
          <a:bodyPr wrap="square" lIns="0" tIns="0" rIns="0" bIns="0" rtlCol="0"/>
          <a:lstStyle/>
          <a:p/>
        </p:txBody>
      </p:sp>
      <p:sp>
        <p:nvSpPr>
          <p:cNvPr id="72" name="object 72"/>
          <p:cNvSpPr/>
          <p:nvPr/>
        </p:nvSpPr>
        <p:spPr>
          <a:xfrm>
            <a:off x="293646" y="2848329"/>
            <a:ext cx="4952365" cy="0"/>
          </a:xfrm>
          <a:custGeom>
            <a:avLst/>
            <a:gdLst/>
            <a:ahLst/>
            <a:cxnLst/>
            <a:rect l="l" t="t" r="r" b="b"/>
            <a:pathLst>
              <a:path w="4952365">
                <a:moveTo>
                  <a:pt x="0" y="0"/>
                </a:moveTo>
                <a:lnTo>
                  <a:pt x="4952348" y="0"/>
                </a:lnTo>
              </a:path>
            </a:pathLst>
          </a:custGeom>
          <a:ln w="9787">
            <a:solidFill>
              <a:srgbClr val="000000"/>
            </a:solidFill>
            <a:prstDash val="lgDash"/>
          </a:ln>
        </p:spPr>
        <p:txBody>
          <a:bodyPr wrap="square" lIns="0" tIns="0" rIns="0" bIns="0" rtlCol="0"/>
          <a:lstStyle/>
          <a:p/>
        </p:txBody>
      </p:sp>
      <p:sp>
        <p:nvSpPr>
          <p:cNvPr id="73" name="object 73"/>
          <p:cNvSpPr/>
          <p:nvPr/>
        </p:nvSpPr>
        <p:spPr>
          <a:xfrm>
            <a:off x="307531" y="3657496"/>
            <a:ext cx="4939030" cy="0"/>
          </a:xfrm>
          <a:custGeom>
            <a:avLst/>
            <a:gdLst/>
            <a:ahLst/>
            <a:cxnLst/>
            <a:rect l="l" t="t" r="r" b="b"/>
            <a:pathLst>
              <a:path w="4939030">
                <a:moveTo>
                  <a:pt x="0" y="0"/>
                </a:moveTo>
                <a:lnTo>
                  <a:pt x="4938462" y="0"/>
                </a:lnTo>
              </a:path>
            </a:pathLst>
          </a:custGeom>
          <a:ln w="9787">
            <a:solidFill>
              <a:srgbClr val="000000"/>
            </a:solidFill>
            <a:prstDash val="lgDash"/>
          </a:ln>
        </p:spPr>
        <p:txBody>
          <a:bodyPr wrap="square" lIns="0" tIns="0" rIns="0" bIns="0" rtlCol="0"/>
          <a:lstStyle/>
          <a:p/>
        </p:txBody>
      </p:sp>
      <p:sp>
        <p:nvSpPr>
          <p:cNvPr id="74" name="object 74"/>
          <p:cNvSpPr/>
          <p:nvPr/>
        </p:nvSpPr>
        <p:spPr>
          <a:xfrm>
            <a:off x="307531" y="4721053"/>
            <a:ext cx="4939030" cy="0"/>
          </a:xfrm>
          <a:custGeom>
            <a:avLst/>
            <a:gdLst/>
            <a:ahLst/>
            <a:cxnLst/>
            <a:rect l="l" t="t" r="r" b="b"/>
            <a:pathLst>
              <a:path w="4939030">
                <a:moveTo>
                  <a:pt x="0" y="0"/>
                </a:moveTo>
                <a:lnTo>
                  <a:pt x="4938462" y="0"/>
                </a:lnTo>
              </a:path>
            </a:pathLst>
          </a:custGeom>
          <a:ln w="9787">
            <a:solidFill>
              <a:srgbClr val="000000"/>
            </a:solidFill>
            <a:prstDash val="lgDash"/>
          </a:ln>
        </p:spPr>
        <p:txBody>
          <a:bodyPr wrap="square" lIns="0" tIns="0" rIns="0" bIns="0" rtlCol="0"/>
          <a:lstStyle/>
          <a:p/>
        </p:txBody>
      </p:sp>
      <p:sp>
        <p:nvSpPr>
          <p:cNvPr id="75" name="object 75"/>
          <p:cNvSpPr/>
          <p:nvPr/>
        </p:nvSpPr>
        <p:spPr>
          <a:xfrm>
            <a:off x="421407" y="4555892"/>
            <a:ext cx="1040905" cy="165161"/>
          </a:xfrm>
          <a:prstGeom prst="rect">
            <a:avLst/>
          </a:prstGeom>
          <a:blipFill>
            <a:blip r:embed="rId5" cstate="print"/>
            <a:stretch>
              <a:fillRect/>
            </a:stretch>
          </a:blipFill>
        </p:spPr>
        <p:txBody>
          <a:bodyPr wrap="square" lIns="0" tIns="0" rIns="0" bIns="0" rtlCol="0"/>
          <a:lstStyle/>
          <a:p/>
        </p:txBody>
      </p:sp>
      <p:sp>
        <p:nvSpPr>
          <p:cNvPr id="76" name="object 76"/>
          <p:cNvSpPr/>
          <p:nvPr/>
        </p:nvSpPr>
        <p:spPr>
          <a:xfrm>
            <a:off x="420925" y="4314878"/>
            <a:ext cx="1040905" cy="207980"/>
          </a:xfrm>
          <a:prstGeom prst="rect">
            <a:avLst/>
          </a:prstGeom>
          <a:blipFill>
            <a:blip r:embed="rId6" cstate="print"/>
            <a:stretch>
              <a:fillRect/>
            </a:stretch>
          </a:blipFill>
        </p:spPr>
        <p:txBody>
          <a:bodyPr wrap="square" lIns="0" tIns="0" rIns="0" bIns="0" rtlCol="0"/>
          <a:lstStyle/>
          <a:p/>
        </p:txBody>
      </p:sp>
      <p:sp>
        <p:nvSpPr>
          <p:cNvPr id="77" name="object 77"/>
          <p:cNvSpPr/>
          <p:nvPr/>
        </p:nvSpPr>
        <p:spPr>
          <a:xfrm>
            <a:off x="415145" y="4025826"/>
            <a:ext cx="173565" cy="115596"/>
          </a:xfrm>
          <a:prstGeom prst="rect">
            <a:avLst/>
          </a:prstGeom>
          <a:blipFill>
            <a:blip r:embed="rId7" cstate="print"/>
            <a:stretch>
              <a:fillRect/>
            </a:stretch>
          </a:blipFill>
        </p:spPr>
        <p:txBody>
          <a:bodyPr wrap="square" lIns="0" tIns="0" rIns="0" bIns="0" rtlCol="0"/>
          <a:lstStyle/>
          <a:p/>
        </p:txBody>
      </p:sp>
      <p:sp>
        <p:nvSpPr>
          <p:cNvPr id="78" name="object 78"/>
          <p:cNvSpPr/>
          <p:nvPr/>
        </p:nvSpPr>
        <p:spPr>
          <a:xfrm>
            <a:off x="634993" y="4025826"/>
            <a:ext cx="173565" cy="115596"/>
          </a:xfrm>
          <a:prstGeom prst="rect">
            <a:avLst/>
          </a:prstGeom>
          <a:blipFill>
            <a:blip r:embed="rId7" cstate="print"/>
            <a:stretch>
              <a:fillRect/>
            </a:stretch>
          </a:blipFill>
        </p:spPr>
        <p:txBody>
          <a:bodyPr wrap="square" lIns="0" tIns="0" rIns="0" bIns="0" rtlCol="0"/>
          <a:lstStyle/>
          <a:p/>
        </p:txBody>
      </p:sp>
      <p:sp>
        <p:nvSpPr>
          <p:cNvPr id="79" name="object 79"/>
          <p:cNvSpPr/>
          <p:nvPr/>
        </p:nvSpPr>
        <p:spPr>
          <a:xfrm>
            <a:off x="854840" y="4025826"/>
            <a:ext cx="173565" cy="115596"/>
          </a:xfrm>
          <a:prstGeom prst="rect">
            <a:avLst/>
          </a:prstGeom>
          <a:blipFill>
            <a:blip r:embed="rId7" cstate="print"/>
            <a:stretch>
              <a:fillRect/>
            </a:stretch>
          </a:blipFill>
        </p:spPr>
        <p:txBody>
          <a:bodyPr wrap="square" lIns="0" tIns="0" rIns="0" bIns="0" rtlCol="0"/>
          <a:lstStyle/>
          <a:p/>
        </p:txBody>
      </p:sp>
      <p:sp>
        <p:nvSpPr>
          <p:cNvPr id="80" name="object 80"/>
          <p:cNvSpPr/>
          <p:nvPr/>
        </p:nvSpPr>
        <p:spPr>
          <a:xfrm>
            <a:off x="1074696" y="4025826"/>
            <a:ext cx="173565" cy="115596"/>
          </a:xfrm>
          <a:prstGeom prst="rect">
            <a:avLst/>
          </a:prstGeom>
          <a:blipFill>
            <a:blip r:embed="rId7" cstate="print"/>
            <a:stretch>
              <a:fillRect/>
            </a:stretch>
          </a:blipFill>
        </p:spPr>
        <p:txBody>
          <a:bodyPr wrap="square" lIns="0" tIns="0" rIns="0" bIns="0" rtlCol="0"/>
          <a:lstStyle/>
          <a:p/>
        </p:txBody>
      </p:sp>
      <p:sp>
        <p:nvSpPr>
          <p:cNvPr id="81" name="object 81"/>
          <p:cNvSpPr/>
          <p:nvPr/>
        </p:nvSpPr>
        <p:spPr>
          <a:xfrm>
            <a:off x="1294552" y="4025826"/>
            <a:ext cx="173565" cy="115596"/>
          </a:xfrm>
          <a:prstGeom prst="rect">
            <a:avLst/>
          </a:prstGeom>
          <a:blipFill>
            <a:blip r:embed="rId7" cstate="print"/>
            <a:stretch>
              <a:fillRect/>
            </a:stretch>
          </a:blipFill>
        </p:spPr>
        <p:txBody>
          <a:bodyPr wrap="square" lIns="0" tIns="0" rIns="0" bIns="0" rtlCol="0"/>
          <a:lstStyle/>
          <a:p/>
        </p:txBody>
      </p:sp>
      <p:sp>
        <p:nvSpPr>
          <p:cNvPr id="82" name="object 82"/>
          <p:cNvSpPr/>
          <p:nvPr/>
        </p:nvSpPr>
        <p:spPr>
          <a:xfrm>
            <a:off x="415145" y="4164480"/>
            <a:ext cx="173565" cy="115596"/>
          </a:xfrm>
          <a:prstGeom prst="rect">
            <a:avLst/>
          </a:prstGeom>
          <a:blipFill>
            <a:blip r:embed="rId7" cstate="print"/>
            <a:stretch>
              <a:fillRect/>
            </a:stretch>
          </a:blipFill>
        </p:spPr>
        <p:txBody>
          <a:bodyPr wrap="square" lIns="0" tIns="0" rIns="0" bIns="0" rtlCol="0"/>
          <a:lstStyle/>
          <a:p/>
        </p:txBody>
      </p:sp>
      <p:sp>
        <p:nvSpPr>
          <p:cNvPr id="83" name="object 83"/>
          <p:cNvSpPr/>
          <p:nvPr/>
        </p:nvSpPr>
        <p:spPr>
          <a:xfrm>
            <a:off x="634993" y="4164480"/>
            <a:ext cx="173565" cy="115596"/>
          </a:xfrm>
          <a:prstGeom prst="rect">
            <a:avLst/>
          </a:prstGeom>
          <a:blipFill>
            <a:blip r:embed="rId7" cstate="print"/>
            <a:stretch>
              <a:fillRect/>
            </a:stretch>
          </a:blipFill>
        </p:spPr>
        <p:txBody>
          <a:bodyPr wrap="square" lIns="0" tIns="0" rIns="0" bIns="0" rtlCol="0"/>
          <a:lstStyle/>
          <a:p/>
        </p:txBody>
      </p:sp>
      <p:sp>
        <p:nvSpPr>
          <p:cNvPr id="84" name="object 84"/>
          <p:cNvSpPr/>
          <p:nvPr/>
        </p:nvSpPr>
        <p:spPr>
          <a:xfrm>
            <a:off x="854840" y="4164480"/>
            <a:ext cx="173565" cy="115596"/>
          </a:xfrm>
          <a:prstGeom prst="rect">
            <a:avLst/>
          </a:prstGeom>
          <a:blipFill>
            <a:blip r:embed="rId7" cstate="print"/>
            <a:stretch>
              <a:fillRect/>
            </a:stretch>
          </a:blipFill>
        </p:spPr>
        <p:txBody>
          <a:bodyPr wrap="square" lIns="0" tIns="0" rIns="0" bIns="0" rtlCol="0"/>
          <a:lstStyle/>
          <a:p/>
        </p:txBody>
      </p:sp>
      <p:sp>
        <p:nvSpPr>
          <p:cNvPr id="85" name="object 85"/>
          <p:cNvSpPr/>
          <p:nvPr/>
        </p:nvSpPr>
        <p:spPr>
          <a:xfrm>
            <a:off x="1074696" y="4164480"/>
            <a:ext cx="173565" cy="115596"/>
          </a:xfrm>
          <a:prstGeom prst="rect">
            <a:avLst/>
          </a:prstGeom>
          <a:blipFill>
            <a:blip r:embed="rId7" cstate="print"/>
            <a:stretch>
              <a:fillRect/>
            </a:stretch>
          </a:blipFill>
        </p:spPr>
        <p:txBody>
          <a:bodyPr wrap="square" lIns="0" tIns="0" rIns="0" bIns="0" rtlCol="0"/>
          <a:lstStyle/>
          <a:p/>
        </p:txBody>
      </p:sp>
      <p:sp>
        <p:nvSpPr>
          <p:cNvPr id="86" name="object 86"/>
          <p:cNvSpPr/>
          <p:nvPr/>
        </p:nvSpPr>
        <p:spPr>
          <a:xfrm>
            <a:off x="1294552" y="4164480"/>
            <a:ext cx="173565" cy="115596"/>
          </a:xfrm>
          <a:prstGeom prst="rect">
            <a:avLst/>
          </a:prstGeom>
          <a:blipFill>
            <a:blip r:embed="rId7" cstate="print"/>
            <a:stretch>
              <a:fillRect/>
            </a:stretch>
          </a:blipFill>
        </p:spPr>
        <p:txBody>
          <a:bodyPr wrap="square" lIns="0" tIns="0" rIns="0" bIns="0" rtlCol="0"/>
          <a:lstStyle/>
          <a:p/>
        </p:txBody>
      </p:sp>
      <p:sp>
        <p:nvSpPr>
          <p:cNvPr id="87" name="object 87"/>
          <p:cNvSpPr/>
          <p:nvPr/>
        </p:nvSpPr>
        <p:spPr>
          <a:xfrm>
            <a:off x="415145" y="3748355"/>
            <a:ext cx="173565" cy="115596"/>
          </a:xfrm>
          <a:prstGeom prst="rect">
            <a:avLst/>
          </a:prstGeom>
          <a:blipFill>
            <a:blip r:embed="rId7" cstate="print"/>
            <a:stretch>
              <a:fillRect/>
            </a:stretch>
          </a:blipFill>
        </p:spPr>
        <p:txBody>
          <a:bodyPr wrap="square" lIns="0" tIns="0" rIns="0" bIns="0" rtlCol="0"/>
          <a:lstStyle/>
          <a:p/>
        </p:txBody>
      </p:sp>
      <p:sp>
        <p:nvSpPr>
          <p:cNvPr id="88" name="object 88"/>
          <p:cNvSpPr/>
          <p:nvPr/>
        </p:nvSpPr>
        <p:spPr>
          <a:xfrm>
            <a:off x="634993" y="3748355"/>
            <a:ext cx="173565" cy="115596"/>
          </a:xfrm>
          <a:prstGeom prst="rect">
            <a:avLst/>
          </a:prstGeom>
          <a:blipFill>
            <a:blip r:embed="rId7" cstate="print"/>
            <a:stretch>
              <a:fillRect/>
            </a:stretch>
          </a:blipFill>
        </p:spPr>
        <p:txBody>
          <a:bodyPr wrap="square" lIns="0" tIns="0" rIns="0" bIns="0" rtlCol="0"/>
          <a:lstStyle/>
          <a:p/>
        </p:txBody>
      </p:sp>
      <p:sp>
        <p:nvSpPr>
          <p:cNvPr id="89" name="object 89"/>
          <p:cNvSpPr/>
          <p:nvPr/>
        </p:nvSpPr>
        <p:spPr>
          <a:xfrm>
            <a:off x="854840" y="3748355"/>
            <a:ext cx="173565" cy="115596"/>
          </a:xfrm>
          <a:prstGeom prst="rect">
            <a:avLst/>
          </a:prstGeom>
          <a:blipFill>
            <a:blip r:embed="rId7" cstate="print"/>
            <a:stretch>
              <a:fillRect/>
            </a:stretch>
          </a:blipFill>
        </p:spPr>
        <p:txBody>
          <a:bodyPr wrap="square" lIns="0" tIns="0" rIns="0" bIns="0" rtlCol="0"/>
          <a:lstStyle/>
          <a:p/>
        </p:txBody>
      </p:sp>
      <p:sp>
        <p:nvSpPr>
          <p:cNvPr id="90" name="object 90"/>
          <p:cNvSpPr/>
          <p:nvPr/>
        </p:nvSpPr>
        <p:spPr>
          <a:xfrm>
            <a:off x="1074696" y="3748355"/>
            <a:ext cx="173565" cy="115596"/>
          </a:xfrm>
          <a:prstGeom prst="rect">
            <a:avLst/>
          </a:prstGeom>
          <a:blipFill>
            <a:blip r:embed="rId7" cstate="print"/>
            <a:stretch>
              <a:fillRect/>
            </a:stretch>
          </a:blipFill>
        </p:spPr>
        <p:txBody>
          <a:bodyPr wrap="square" lIns="0" tIns="0" rIns="0" bIns="0" rtlCol="0"/>
          <a:lstStyle/>
          <a:p/>
        </p:txBody>
      </p:sp>
      <p:sp>
        <p:nvSpPr>
          <p:cNvPr id="91" name="object 91"/>
          <p:cNvSpPr/>
          <p:nvPr/>
        </p:nvSpPr>
        <p:spPr>
          <a:xfrm>
            <a:off x="1294552" y="3748355"/>
            <a:ext cx="173565" cy="115596"/>
          </a:xfrm>
          <a:prstGeom prst="rect">
            <a:avLst/>
          </a:prstGeom>
          <a:blipFill>
            <a:blip r:embed="rId7" cstate="print"/>
            <a:stretch>
              <a:fillRect/>
            </a:stretch>
          </a:blipFill>
        </p:spPr>
        <p:txBody>
          <a:bodyPr wrap="square" lIns="0" tIns="0" rIns="0" bIns="0" rtlCol="0"/>
          <a:lstStyle/>
          <a:p/>
        </p:txBody>
      </p:sp>
      <p:sp>
        <p:nvSpPr>
          <p:cNvPr id="92" name="object 92"/>
          <p:cNvSpPr/>
          <p:nvPr/>
        </p:nvSpPr>
        <p:spPr>
          <a:xfrm>
            <a:off x="415145" y="3887091"/>
            <a:ext cx="173565" cy="115596"/>
          </a:xfrm>
          <a:prstGeom prst="rect">
            <a:avLst/>
          </a:prstGeom>
          <a:blipFill>
            <a:blip r:embed="rId7" cstate="print"/>
            <a:stretch>
              <a:fillRect/>
            </a:stretch>
          </a:blipFill>
        </p:spPr>
        <p:txBody>
          <a:bodyPr wrap="square" lIns="0" tIns="0" rIns="0" bIns="0" rtlCol="0"/>
          <a:lstStyle/>
          <a:p/>
        </p:txBody>
      </p:sp>
      <p:sp>
        <p:nvSpPr>
          <p:cNvPr id="93" name="object 93"/>
          <p:cNvSpPr/>
          <p:nvPr/>
        </p:nvSpPr>
        <p:spPr>
          <a:xfrm>
            <a:off x="634993" y="3887091"/>
            <a:ext cx="173565" cy="115596"/>
          </a:xfrm>
          <a:prstGeom prst="rect">
            <a:avLst/>
          </a:prstGeom>
          <a:blipFill>
            <a:blip r:embed="rId7" cstate="print"/>
            <a:stretch>
              <a:fillRect/>
            </a:stretch>
          </a:blipFill>
        </p:spPr>
        <p:txBody>
          <a:bodyPr wrap="square" lIns="0" tIns="0" rIns="0" bIns="0" rtlCol="0"/>
          <a:lstStyle/>
          <a:p/>
        </p:txBody>
      </p:sp>
      <p:sp>
        <p:nvSpPr>
          <p:cNvPr id="94" name="object 94"/>
          <p:cNvSpPr/>
          <p:nvPr/>
        </p:nvSpPr>
        <p:spPr>
          <a:xfrm>
            <a:off x="854840" y="3887091"/>
            <a:ext cx="173565" cy="115596"/>
          </a:xfrm>
          <a:prstGeom prst="rect">
            <a:avLst/>
          </a:prstGeom>
          <a:blipFill>
            <a:blip r:embed="rId7" cstate="print"/>
            <a:stretch>
              <a:fillRect/>
            </a:stretch>
          </a:blipFill>
        </p:spPr>
        <p:txBody>
          <a:bodyPr wrap="square" lIns="0" tIns="0" rIns="0" bIns="0" rtlCol="0"/>
          <a:lstStyle/>
          <a:p/>
        </p:txBody>
      </p:sp>
      <p:sp>
        <p:nvSpPr>
          <p:cNvPr id="95" name="object 95"/>
          <p:cNvSpPr/>
          <p:nvPr/>
        </p:nvSpPr>
        <p:spPr>
          <a:xfrm>
            <a:off x="1074696" y="3887091"/>
            <a:ext cx="173565" cy="115596"/>
          </a:xfrm>
          <a:prstGeom prst="rect">
            <a:avLst/>
          </a:prstGeom>
          <a:blipFill>
            <a:blip r:embed="rId7" cstate="print"/>
            <a:stretch>
              <a:fillRect/>
            </a:stretch>
          </a:blipFill>
        </p:spPr>
        <p:txBody>
          <a:bodyPr wrap="square" lIns="0" tIns="0" rIns="0" bIns="0" rtlCol="0"/>
          <a:lstStyle/>
          <a:p/>
        </p:txBody>
      </p:sp>
      <p:sp>
        <p:nvSpPr>
          <p:cNvPr id="96" name="object 96"/>
          <p:cNvSpPr/>
          <p:nvPr/>
        </p:nvSpPr>
        <p:spPr>
          <a:xfrm>
            <a:off x="1294552" y="3887091"/>
            <a:ext cx="173565" cy="115596"/>
          </a:xfrm>
          <a:prstGeom prst="rect">
            <a:avLst/>
          </a:prstGeom>
          <a:blipFill>
            <a:blip r:embed="rId7" cstate="print"/>
            <a:stretch>
              <a:fillRect/>
            </a:stretch>
          </a:blipFill>
        </p:spPr>
        <p:txBody>
          <a:bodyPr wrap="square" lIns="0" tIns="0" rIns="0" bIns="0" rtlCol="0"/>
          <a:lstStyle/>
          <a:p/>
        </p:txBody>
      </p:sp>
      <p:sp>
        <p:nvSpPr>
          <p:cNvPr id="97" name="object 97"/>
          <p:cNvSpPr/>
          <p:nvPr/>
        </p:nvSpPr>
        <p:spPr>
          <a:xfrm>
            <a:off x="293646" y="6015740"/>
            <a:ext cx="4939030" cy="0"/>
          </a:xfrm>
          <a:custGeom>
            <a:avLst/>
            <a:gdLst/>
            <a:ahLst/>
            <a:cxnLst/>
            <a:rect l="l" t="t" r="r" b="b"/>
            <a:pathLst>
              <a:path w="4939030">
                <a:moveTo>
                  <a:pt x="0" y="0"/>
                </a:moveTo>
                <a:lnTo>
                  <a:pt x="4938469" y="0"/>
                </a:lnTo>
              </a:path>
            </a:pathLst>
          </a:custGeom>
          <a:ln w="9787">
            <a:solidFill>
              <a:srgbClr val="000000"/>
            </a:solidFill>
            <a:prstDash val="lgDash"/>
          </a:ln>
        </p:spPr>
        <p:txBody>
          <a:bodyPr wrap="square" lIns="0" tIns="0" rIns="0" bIns="0" rtlCol="0"/>
          <a:lstStyle/>
          <a:p/>
        </p:txBody>
      </p:sp>
      <p:sp>
        <p:nvSpPr>
          <p:cNvPr id="98" name="object 98"/>
          <p:cNvSpPr/>
          <p:nvPr/>
        </p:nvSpPr>
        <p:spPr>
          <a:xfrm>
            <a:off x="3718679" y="4860196"/>
            <a:ext cx="1388527" cy="1062577"/>
          </a:xfrm>
          <a:prstGeom prst="rect">
            <a:avLst/>
          </a:prstGeom>
          <a:blipFill>
            <a:blip r:embed="rId8" cstate="print"/>
            <a:stretch>
              <a:fillRect/>
            </a:stretch>
          </a:blipFill>
        </p:spPr>
        <p:txBody>
          <a:bodyPr wrap="square" lIns="0" tIns="0" rIns="0" bIns="0" rtlCol="0"/>
          <a:lstStyle/>
          <a:p/>
        </p:txBody>
      </p:sp>
      <p:sp>
        <p:nvSpPr>
          <p:cNvPr id="99" name="object 99"/>
          <p:cNvSpPr/>
          <p:nvPr/>
        </p:nvSpPr>
        <p:spPr>
          <a:xfrm>
            <a:off x="548210" y="4817759"/>
            <a:ext cx="2776946" cy="1113757"/>
          </a:xfrm>
          <a:prstGeom prst="rect">
            <a:avLst/>
          </a:prstGeom>
          <a:blipFill>
            <a:blip r:embed="rId9" cstate="print"/>
            <a:stretch>
              <a:fillRect/>
            </a:stretch>
          </a:blipFill>
        </p:spPr>
        <p:txBody>
          <a:bodyPr wrap="square" lIns="0" tIns="0" rIns="0" bIns="0" rtlCol="0"/>
          <a:lstStyle/>
          <a:p/>
        </p:txBody>
      </p:sp>
      <p:sp>
        <p:nvSpPr>
          <p:cNvPr id="100" name="object 100"/>
          <p:cNvSpPr/>
          <p:nvPr/>
        </p:nvSpPr>
        <p:spPr>
          <a:xfrm>
            <a:off x="1468118" y="4229647"/>
            <a:ext cx="422909" cy="570230"/>
          </a:xfrm>
          <a:custGeom>
            <a:avLst/>
            <a:gdLst/>
            <a:ahLst/>
            <a:cxnLst/>
            <a:rect l="l" t="t" r="r" b="b"/>
            <a:pathLst>
              <a:path w="422910" h="570229">
                <a:moveTo>
                  <a:pt x="0" y="0"/>
                </a:moveTo>
                <a:lnTo>
                  <a:pt x="422322" y="0"/>
                </a:lnTo>
                <a:lnTo>
                  <a:pt x="422322" y="569785"/>
                </a:lnTo>
              </a:path>
            </a:pathLst>
          </a:custGeom>
          <a:ln w="9793">
            <a:solidFill>
              <a:srgbClr val="000000"/>
            </a:solidFill>
          </a:ln>
        </p:spPr>
        <p:txBody>
          <a:bodyPr wrap="square" lIns="0" tIns="0" rIns="0" bIns="0" rtlCol="0"/>
          <a:lstStyle/>
          <a:p/>
        </p:txBody>
      </p:sp>
      <p:sp>
        <p:nvSpPr>
          <p:cNvPr id="101" name="object 101"/>
          <p:cNvSpPr/>
          <p:nvPr/>
        </p:nvSpPr>
        <p:spPr>
          <a:xfrm>
            <a:off x="1860070" y="4791848"/>
            <a:ext cx="60960" cy="91440"/>
          </a:xfrm>
          <a:custGeom>
            <a:avLst/>
            <a:gdLst/>
            <a:ahLst/>
            <a:cxnLst/>
            <a:rect l="l" t="t" r="r" b="b"/>
            <a:pathLst>
              <a:path w="60960" h="91439">
                <a:moveTo>
                  <a:pt x="60739" y="0"/>
                </a:moveTo>
                <a:lnTo>
                  <a:pt x="0" y="0"/>
                </a:lnTo>
                <a:lnTo>
                  <a:pt x="30369" y="91022"/>
                </a:lnTo>
                <a:lnTo>
                  <a:pt x="60739" y="0"/>
                </a:lnTo>
                <a:close/>
              </a:path>
            </a:pathLst>
          </a:custGeom>
          <a:solidFill>
            <a:srgbClr val="000000"/>
          </a:solidFill>
        </p:spPr>
        <p:txBody>
          <a:bodyPr wrap="square" lIns="0" tIns="0" rIns="0" bIns="0" rtlCol="0"/>
          <a:lstStyle/>
          <a:p/>
        </p:txBody>
      </p:sp>
      <p:sp>
        <p:nvSpPr>
          <p:cNvPr id="102" name="object 102"/>
          <p:cNvSpPr/>
          <p:nvPr/>
        </p:nvSpPr>
        <p:spPr>
          <a:xfrm>
            <a:off x="4050870" y="4096784"/>
            <a:ext cx="585470" cy="702945"/>
          </a:xfrm>
          <a:custGeom>
            <a:avLst/>
            <a:gdLst/>
            <a:ahLst/>
            <a:cxnLst/>
            <a:rect l="l" t="t" r="r" b="b"/>
            <a:pathLst>
              <a:path w="585470" h="702945">
                <a:moveTo>
                  <a:pt x="0" y="0"/>
                </a:moveTo>
                <a:lnTo>
                  <a:pt x="585274" y="0"/>
                </a:lnTo>
                <a:lnTo>
                  <a:pt x="585274" y="702648"/>
                </a:lnTo>
              </a:path>
            </a:pathLst>
          </a:custGeom>
          <a:ln w="9792">
            <a:solidFill>
              <a:srgbClr val="000000"/>
            </a:solidFill>
          </a:ln>
        </p:spPr>
        <p:txBody>
          <a:bodyPr wrap="square" lIns="0" tIns="0" rIns="0" bIns="0" rtlCol="0"/>
          <a:lstStyle/>
          <a:p/>
        </p:txBody>
      </p:sp>
      <p:sp>
        <p:nvSpPr>
          <p:cNvPr id="103" name="object 103"/>
          <p:cNvSpPr/>
          <p:nvPr/>
        </p:nvSpPr>
        <p:spPr>
          <a:xfrm>
            <a:off x="4605776" y="4791848"/>
            <a:ext cx="60960" cy="91440"/>
          </a:xfrm>
          <a:custGeom>
            <a:avLst/>
            <a:gdLst/>
            <a:ahLst/>
            <a:cxnLst/>
            <a:rect l="l" t="t" r="r" b="b"/>
            <a:pathLst>
              <a:path w="60960" h="91439">
                <a:moveTo>
                  <a:pt x="60739" y="0"/>
                </a:moveTo>
                <a:lnTo>
                  <a:pt x="0" y="0"/>
                </a:lnTo>
                <a:lnTo>
                  <a:pt x="30369" y="91022"/>
                </a:lnTo>
                <a:lnTo>
                  <a:pt x="60739" y="0"/>
                </a:lnTo>
                <a:close/>
              </a:path>
            </a:pathLst>
          </a:custGeom>
          <a:solidFill>
            <a:srgbClr val="000000"/>
          </a:solidFill>
        </p:spPr>
        <p:txBody>
          <a:bodyPr wrap="square" lIns="0" tIns="0" rIns="0" bIns="0" rtlCol="0"/>
          <a:lstStyle/>
          <a:p/>
        </p:txBody>
      </p:sp>
      <p:sp>
        <p:nvSpPr>
          <p:cNvPr id="104" name="object 104"/>
          <p:cNvSpPr/>
          <p:nvPr/>
        </p:nvSpPr>
        <p:spPr>
          <a:xfrm>
            <a:off x="5029961" y="2271522"/>
            <a:ext cx="742188" cy="393191"/>
          </a:xfrm>
          <a:prstGeom prst="rect">
            <a:avLst/>
          </a:prstGeom>
          <a:blipFill>
            <a:blip r:embed="rId10" cstate="print"/>
            <a:stretch>
              <a:fillRect/>
            </a:stretch>
          </a:blipFill>
        </p:spPr>
        <p:txBody>
          <a:bodyPr wrap="square" lIns="0" tIns="0" rIns="0" bIns="0" rtlCol="0"/>
          <a:lstStyle/>
          <a:p/>
        </p:txBody>
      </p:sp>
      <p:sp>
        <p:nvSpPr>
          <p:cNvPr id="105" name="object 105"/>
          <p:cNvSpPr/>
          <p:nvPr/>
        </p:nvSpPr>
        <p:spPr>
          <a:xfrm>
            <a:off x="5076063" y="2301367"/>
            <a:ext cx="648081" cy="288036"/>
          </a:xfrm>
          <a:prstGeom prst="rect">
            <a:avLst/>
          </a:prstGeom>
          <a:blipFill>
            <a:blip r:embed="rId11" cstate="print"/>
            <a:stretch>
              <a:fillRect/>
            </a:stretch>
          </a:blipFill>
        </p:spPr>
        <p:txBody>
          <a:bodyPr wrap="square" lIns="0" tIns="0" rIns="0" bIns="0" rtlCol="0"/>
          <a:lstStyle/>
          <a:p/>
        </p:txBody>
      </p:sp>
      <p:sp>
        <p:nvSpPr>
          <p:cNvPr id="106" name="object 106"/>
          <p:cNvSpPr/>
          <p:nvPr/>
        </p:nvSpPr>
        <p:spPr>
          <a:xfrm>
            <a:off x="5076063" y="2301367"/>
            <a:ext cx="648335" cy="288290"/>
          </a:xfrm>
          <a:custGeom>
            <a:avLst/>
            <a:gdLst/>
            <a:ahLst/>
            <a:cxnLst/>
            <a:rect l="l" t="t" r="r" b="b"/>
            <a:pathLst>
              <a:path w="648335" h="288289">
                <a:moveTo>
                  <a:pt x="0" y="72009"/>
                </a:moveTo>
                <a:lnTo>
                  <a:pt x="504063" y="72009"/>
                </a:lnTo>
                <a:lnTo>
                  <a:pt x="504063" y="0"/>
                </a:lnTo>
                <a:lnTo>
                  <a:pt x="648081" y="144018"/>
                </a:lnTo>
                <a:lnTo>
                  <a:pt x="504063" y="288036"/>
                </a:lnTo>
                <a:lnTo>
                  <a:pt x="504063" y="216027"/>
                </a:lnTo>
                <a:lnTo>
                  <a:pt x="0" y="216027"/>
                </a:lnTo>
                <a:lnTo>
                  <a:pt x="0" y="72009"/>
                </a:lnTo>
                <a:close/>
              </a:path>
            </a:pathLst>
          </a:custGeom>
          <a:ln w="9525">
            <a:solidFill>
              <a:srgbClr val="97B853"/>
            </a:solidFill>
          </a:ln>
        </p:spPr>
        <p:txBody>
          <a:bodyPr wrap="square" lIns="0" tIns="0" rIns="0" bIns="0" rtlCol="0"/>
          <a:lstStyle/>
          <a:p/>
        </p:txBody>
      </p:sp>
      <p:sp>
        <p:nvSpPr>
          <p:cNvPr id="107" name="object 107"/>
          <p:cNvSpPr/>
          <p:nvPr/>
        </p:nvSpPr>
        <p:spPr>
          <a:xfrm>
            <a:off x="5182361" y="3039617"/>
            <a:ext cx="742188" cy="393191"/>
          </a:xfrm>
          <a:prstGeom prst="rect">
            <a:avLst/>
          </a:prstGeom>
          <a:blipFill>
            <a:blip r:embed="rId12" cstate="print"/>
            <a:stretch>
              <a:fillRect/>
            </a:stretch>
          </a:blipFill>
        </p:spPr>
        <p:txBody>
          <a:bodyPr wrap="square" lIns="0" tIns="0" rIns="0" bIns="0" rtlCol="0"/>
          <a:lstStyle/>
          <a:p/>
        </p:txBody>
      </p:sp>
      <p:sp>
        <p:nvSpPr>
          <p:cNvPr id="108" name="object 108"/>
          <p:cNvSpPr/>
          <p:nvPr/>
        </p:nvSpPr>
        <p:spPr>
          <a:xfrm>
            <a:off x="5228463" y="3068954"/>
            <a:ext cx="648081" cy="288036"/>
          </a:xfrm>
          <a:prstGeom prst="rect">
            <a:avLst/>
          </a:prstGeom>
          <a:blipFill>
            <a:blip r:embed="rId13" cstate="print"/>
            <a:stretch>
              <a:fillRect/>
            </a:stretch>
          </a:blipFill>
        </p:spPr>
        <p:txBody>
          <a:bodyPr wrap="square" lIns="0" tIns="0" rIns="0" bIns="0" rtlCol="0"/>
          <a:lstStyle/>
          <a:p/>
        </p:txBody>
      </p:sp>
      <p:sp>
        <p:nvSpPr>
          <p:cNvPr id="109" name="object 109"/>
          <p:cNvSpPr/>
          <p:nvPr/>
        </p:nvSpPr>
        <p:spPr>
          <a:xfrm>
            <a:off x="5228463" y="3068954"/>
            <a:ext cx="648335" cy="288290"/>
          </a:xfrm>
          <a:custGeom>
            <a:avLst/>
            <a:gdLst/>
            <a:ahLst/>
            <a:cxnLst/>
            <a:rect l="l" t="t" r="r" b="b"/>
            <a:pathLst>
              <a:path w="648335" h="288289">
                <a:moveTo>
                  <a:pt x="0" y="72009"/>
                </a:moveTo>
                <a:lnTo>
                  <a:pt x="504063" y="72009"/>
                </a:lnTo>
                <a:lnTo>
                  <a:pt x="504063" y="0"/>
                </a:lnTo>
                <a:lnTo>
                  <a:pt x="648081" y="144018"/>
                </a:lnTo>
                <a:lnTo>
                  <a:pt x="504063" y="288036"/>
                </a:lnTo>
                <a:lnTo>
                  <a:pt x="504063" y="216027"/>
                </a:lnTo>
                <a:lnTo>
                  <a:pt x="0" y="216027"/>
                </a:lnTo>
                <a:lnTo>
                  <a:pt x="0" y="72009"/>
                </a:lnTo>
                <a:close/>
              </a:path>
            </a:pathLst>
          </a:custGeom>
          <a:ln w="9525">
            <a:solidFill>
              <a:srgbClr val="97B853"/>
            </a:solidFill>
          </a:ln>
        </p:spPr>
        <p:txBody>
          <a:bodyPr wrap="square" lIns="0" tIns="0" rIns="0" bIns="0" rtlCol="0"/>
          <a:lstStyle/>
          <a:p/>
        </p:txBody>
      </p:sp>
      <p:sp>
        <p:nvSpPr>
          <p:cNvPr id="110" name="object 110"/>
          <p:cNvSpPr/>
          <p:nvPr/>
        </p:nvSpPr>
        <p:spPr>
          <a:xfrm>
            <a:off x="4770120" y="4047744"/>
            <a:ext cx="742188" cy="393192"/>
          </a:xfrm>
          <a:prstGeom prst="rect">
            <a:avLst/>
          </a:prstGeom>
          <a:blipFill>
            <a:blip r:embed="rId12" cstate="print"/>
            <a:stretch>
              <a:fillRect/>
            </a:stretch>
          </a:blipFill>
        </p:spPr>
        <p:txBody>
          <a:bodyPr wrap="square" lIns="0" tIns="0" rIns="0" bIns="0" rtlCol="0"/>
          <a:lstStyle/>
          <a:p/>
        </p:txBody>
      </p:sp>
      <p:sp>
        <p:nvSpPr>
          <p:cNvPr id="111" name="object 111"/>
          <p:cNvSpPr/>
          <p:nvPr/>
        </p:nvSpPr>
        <p:spPr>
          <a:xfrm>
            <a:off x="4816347" y="4077080"/>
            <a:ext cx="648080" cy="288036"/>
          </a:xfrm>
          <a:prstGeom prst="rect">
            <a:avLst/>
          </a:prstGeom>
          <a:blipFill>
            <a:blip r:embed="rId14" cstate="print"/>
            <a:stretch>
              <a:fillRect/>
            </a:stretch>
          </a:blipFill>
        </p:spPr>
        <p:txBody>
          <a:bodyPr wrap="square" lIns="0" tIns="0" rIns="0" bIns="0" rtlCol="0"/>
          <a:lstStyle/>
          <a:p/>
        </p:txBody>
      </p:sp>
      <p:sp>
        <p:nvSpPr>
          <p:cNvPr id="112" name="object 112"/>
          <p:cNvSpPr/>
          <p:nvPr/>
        </p:nvSpPr>
        <p:spPr>
          <a:xfrm>
            <a:off x="4816347" y="4077080"/>
            <a:ext cx="648335" cy="288290"/>
          </a:xfrm>
          <a:custGeom>
            <a:avLst/>
            <a:gdLst/>
            <a:ahLst/>
            <a:cxnLst/>
            <a:rect l="l" t="t" r="r" b="b"/>
            <a:pathLst>
              <a:path w="648335" h="288289">
                <a:moveTo>
                  <a:pt x="0" y="72009"/>
                </a:moveTo>
                <a:lnTo>
                  <a:pt x="504063" y="72009"/>
                </a:lnTo>
                <a:lnTo>
                  <a:pt x="504063" y="0"/>
                </a:lnTo>
                <a:lnTo>
                  <a:pt x="648080" y="144018"/>
                </a:lnTo>
                <a:lnTo>
                  <a:pt x="504063" y="288036"/>
                </a:lnTo>
                <a:lnTo>
                  <a:pt x="504063" y="216027"/>
                </a:lnTo>
                <a:lnTo>
                  <a:pt x="0" y="216027"/>
                </a:lnTo>
                <a:lnTo>
                  <a:pt x="0" y="72009"/>
                </a:lnTo>
                <a:close/>
              </a:path>
            </a:pathLst>
          </a:custGeom>
          <a:ln w="9524">
            <a:solidFill>
              <a:srgbClr val="97B853"/>
            </a:solidFill>
          </a:ln>
        </p:spPr>
        <p:txBody>
          <a:bodyPr wrap="square" lIns="0" tIns="0" rIns="0" bIns="0" rtlCol="0"/>
          <a:lstStyle/>
          <a:p/>
        </p:txBody>
      </p:sp>
      <p:sp>
        <p:nvSpPr>
          <p:cNvPr id="113" name="object 113"/>
          <p:cNvSpPr/>
          <p:nvPr/>
        </p:nvSpPr>
        <p:spPr>
          <a:xfrm>
            <a:off x="5094732" y="4983479"/>
            <a:ext cx="741426" cy="393191"/>
          </a:xfrm>
          <a:prstGeom prst="rect">
            <a:avLst/>
          </a:prstGeom>
          <a:blipFill>
            <a:blip r:embed="rId15" cstate="print"/>
            <a:stretch>
              <a:fillRect/>
            </a:stretch>
          </a:blipFill>
        </p:spPr>
        <p:txBody>
          <a:bodyPr wrap="square" lIns="0" tIns="0" rIns="0" bIns="0" rtlCol="0"/>
          <a:lstStyle/>
          <a:p/>
        </p:txBody>
      </p:sp>
      <p:sp>
        <p:nvSpPr>
          <p:cNvPr id="114" name="object 114"/>
          <p:cNvSpPr/>
          <p:nvPr/>
        </p:nvSpPr>
        <p:spPr>
          <a:xfrm>
            <a:off x="5140325" y="5013197"/>
            <a:ext cx="648080" cy="288035"/>
          </a:xfrm>
          <a:prstGeom prst="rect">
            <a:avLst/>
          </a:prstGeom>
          <a:blipFill>
            <a:blip r:embed="rId16" cstate="print"/>
            <a:stretch>
              <a:fillRect/>
            </a:stretch>
          </a:blipFill>
        </p:spPr>
        <p:txBody>
          <a:bodyPr wrap="square" lIns="0" tIns="0" rIns="0" bIns="0" rtlCol="0"/>
          <a:lstStyle/>
          <a:p/>
        </p:txBody>
      </p:sp>
      <p:sp>
        <p:nvSpPr>
          <p:cNvPr id="115" name="object 115"/>
          <p:cNvSpPr/>
          <p:nvPr/>
        </p:nvSpPr>
        <p:spPr>
          <a:xfrm>
            <a:off x="5140325" y="5013197"/>
            <a:ext cx="648335" cy="288290"/>
          </a:xfrm>
          <a:custGeom>
            <a:avLst/>
            <a:gdLst/>
            <a:ahLst/>
            <a:cxnLst/>
            <a:rect l="l" t="t" r="r" b="b"/>
            <a:pathLst>
              <a:path w="648335" h="288289">
                <a:moveTo>
                  <a:pt x="0" y="72008"/>
                </a:moveTo>
                <a:lnTo>
                  <a:pt x="504063" y="72008"/>
                </a:lnTo>
                <a:lnTo>
                  <a:pt x="504063" y="0"/>
                </a:lnTo>
                <a:lnTo>
                  <a:pt x="648080" y="144018"/>
                </a:lnTo>
                <a:lnTo>
                  <a:pt x="504063" y="288035"/>
                </a:lnTo>
                <a:lnTo>
                  <a:pt x="504063" y="216026"/>
                </a:lnTo>
                <a:lnTo>
                  <a:pt x="0" y="216026"/>
                </a:lnTo>
                <a:lnTo>
                  <a:pt x="0" y="72008"/>
                </a:lnTo>
                <a:close/>
              </a:path>
            </a:pathLst>
          </a:custGeom>
          <a:ln w="9525">
            <a:solidFill>
              <a:srgbClr val="97B853"/>
            </a:solidFill>
          </a:ln>
        </p:spPr>
        <p:txBody>
          <a:bodyPr wrap="square" lIns="0" tIns="0" rIns="0" bIns="0" rtlCol="0"/>
          <a:lstStyle/>
          <a:p/>
        </p:txBody>
      </p:sp>
      <p:sp>
        <p:nvSpPr>
          <p:cNvPr id="116" name="object 116"/>
          <p:cNvSpPr txBox="1"/>
          <p:nvPr/>
        </p:nvSpPr>
        <p:spPr>
          <a:xfrm>
            <a:off x="5876544" y="2060841"/>
            <a:ext cx="3024505" cy="720090"/>
          </a:xfrm>
          <a:prstGeom prst="rect">
            <a:avLst/>
          </a:prstGeom>
          <a:solidFill>
            <a:srgbClr val="4F81BC"/>
          </a:solidFill>
          <a:ln w="25400">
            <a:solidFill>
              <a:srgbClr val="385D89"/>
            </a:solidFill>
          </a:ln>
        </p:spPr>
        <p:txBody>
          <a:bodyPr vert="horz" wrap="square" lIns="0" tIns="0" rIns="0" bIns="0" rtlCol="0">
            <a:spAutoFit/>
          </a:bodyPr>
          <a:lstStyle/>
          <a:p>
            <a:pPr marL="642620">
              <a:lnSpc>
                <a:spcPct val="100000"/>
              </a:lnSpc>
            </a:pPr>
            <a:r>
              <a:rPr sz="2400" spc="-15" dirty="0">
                <a:solidFill>
                  <a:srgbClr val="FFFFFF"/>
                </a:solidFill>
                <a:latin typeface="Calibri" panose="020F0502020204030204"/>
                <a:cs typeface="Calibri" panose="020F0502020204030204"/>
              </a:rPr>
              <a:t>MPI</a:t>
            </a:r>
            <a:r>
              <a:rPr sz="2400" spc="-15" dirty="0">
                <a:solidFill>
                  <a:srgbClr val="FFFFFF"/>
                </a:solidFill>
                <a:latin typeface="宋体" panose="02010600030101010101" pitchFamily="2" charset="-122"/>
                <a:cs typeface="宋体" panose="02010600030101010101" pitchFamily="2" charset="-122"/>
              </a:rPr>
              <a:t>进程并行</a:t>
            </a:r>
            <a:endParaRPr sz="2400">
              <a:latin typeface="宋体" panose="02010600030101010101" pitchFamily="2" charset="-122"/>
              <a:cs typeface="宋体" panose="02010600030101010101" pitchFamily="2" charset="-122"/>
            </a:endParaRPr>
          </a:p>
        </p:txBody>
      </p:sp>
      <p:sp>
        <p:nvSpPr>
          <p:cNvPr id="117" name="object 117"/>
          <p:cNvSpPr txBox="1"/>
          <p:nvPr/>
        </p:nvSpPr>
        <p:spPr>
          <a:xfrm>
            <a:off x="5872480" y="2853055"/>
            <a:ext cx="3089910" cy="368935"/>
          </a:xfrm>
          <a:prstGeom prst="rect">
            <a:avLst/>
          </a:prstGeom>
          <a:solidFill>
            <a:srgbClr val="4F81BC"/>
          </a:solidFill>
          <a:ln w="25400">
            <a:solidFill>
              <a:srgbClr val="385D89"/>
            </a:solidFill>
          </a:ln>
        </p:spPr>
        <p:txBody>
          <a:bodyPr vert="horz" wrap="square" lIns="0" tIns="0" rIns="0" bIns="0" rtlCol="0">
            <a:spAutoFit/>
          </a:bodyPr>
          <a:lstStyle/>
          <a:p>
            <a:pPr marL="106680">
              <a:lnSpc>
                <a:spcPct val="100000"/>
              </a:lnSpc>
            </a:pPr>
            <a:r>
              <a:rPr sz="2400" spc="-15" dirty="0">
                <a:solidFill>
                  <a:srgbClr val="FFFFFF"/>
                </a:solidFill>
                <a:latin typeface="Calibri" panose="020F0502020204030204"/>
                <a:cs typeface="Calibri" panose="020F0502020204030204"/>
              </a:rPr>
              <a:t>MPI</a:t>
            </a:r>
            <a:r>
              <a:rPr sz="2400" spc="-15" dirty="0">
                <a:solidFill>
                  <a:srgbClr val="FFFFFF"/>
                </a:solidFill>
                <a:latin typeface="宋体" panose="02010600030101010101" pitchFamily="2" charset="-122"/>
                <a:cs typeface="宋体" panose="02010600030101010101" pitchFamily="2" charset="-122"/>
              </a:rPr>
              <a:t>进程</a:t>
            </a:r>
            <a:r>
              <a:rPr sz="2400" spc="-15" dirty="0">
                <a:solidFill>
                  <a:srgbClr val="FFFFFF"/>
                </a:solidFill>
                <a:latin typeface="Calibri" panose="020F0502020204030204"/>
                <a:cs typeface="Calibri" panose="020F0502020204030204"/>
              </a:rPr>
              <a:t>/</a:t>
            </a:r>
            <a:r>
              <a:rPr sz="2400" spc="-5" dirty="0">
                <a:solidFill>
                  <a:srgbClr val="FFFFFF"/>
                </a:solidFill>
                <a:latin typeface="Calibri" panose="020F0502020204030204"/>
                <a:cs typeface="Calibri" panose="020F0502020204030204"/>
              </a:rPr>
              <a:t>OpenM</a:t>
            </a:r>
            <a:r>
              <a:rPr sz="2400" dirty="0">
                <a:solidFill>
                  <a:srgbClr val="FFFFFF"/>
                </a:solidFill>
                <a:latin typeface="Calibri" panose="020F0502020204030204"/>
                <a:cs typeface="Calibri" panose="020F0502020204030204"/>
              </a:rPr>
              <a:t>P</a:t>
            </a:r>
            <a:r>
              <a:rPr sz="2400" dirty="0">
                <a:solidFill>
                  <a:srgbClr val="FFFFFF"/>
                </a:solidFill>
                <a:latin typeface="宋体" panose="02010600030101010101" pitchFamily="2" charset="-122"/>
                <a:cs typeface="宋体" panose="02010600030101010101" pitchFamily="2" charset="-122"/>
              </a:rPr>
              <a:t>线程</a:t>
            </a:r>
            <a:endParaRPr sz="2400">
              <a:latin typeface="宋体" panose="02010600030101010101" pitchFamily="2" charset="-122"/>
              <a:cs typeface="宋体" panose="02010600030101010101" pitchFamily="2" charset="-122"/>
            </a:endParaRPr>
          </a:p>
        </p:txBody>
      </p:sp>
      <p:sp>
        <p:nvSpPr>
          <p:cNvPr id="118" name="object 118"/>
          <p:cNvSpPr txBox="1"/>
          <p:nvPr/>
        </p:nvSpPr>
        <p:spPr>
          <a:xfrm>
            <a:off x="5464428" y="3861066"/>
            <a:ext cx="3024505" cy="720090"/>
          </a:xfrm>
          <a:prstGeom prst="rect">
            <a:avLst/>
          </a:prstGeom>
          <a:solidFill>
            <a:srgbClr val="4F81BC"/>
          </a:solidFill>
          <a:ln w="25400">
            <a:solidFill>
              <a:srgbClr val="385D89"/>
            </a:solidFill>
          </a:ln>
        </p:spPr>
        <p:txBody>
          <a:bodyPr vert="horz" wrap="square" lIns="0" tIns="0" rIns="0" bIns="0" rtlCol="0">
            <a:spAutoFit/>
          </a:bodyPr>
          <a:lstStyle/>
          <a:p>
            <a:pPr marL="648335">
              <a:lnSpc>
                <a:spcPct val="100000"/>
              </a:lnSpc>
            </a:pPr>
            <a:r>
              <a:rPr sz="2400" spc="-5" dirty="0">
                <a:solidFill>
                  <a:srgbClr val="FFFFFF"/>
                </a:solidFill>
                <a:latin typeface="Calibri" panose="020F0502020204030204"/>
                <a:cs typeface="Calibri" panose="020F0502020204030204"/>
              </a:rPr>
              <a:t>OpenM</a:t>
            </a:r>
            <a:r>
              <a:rPr sz="2400" dirty="0">
                <a:solidFill>
                  <a:srgbClr val="FFFFFF"/>
                </a:solidFill>
                <a:latin typeface="Calibri" panose="020F0502020204030204"/>
                <a:cs typeface="Calibri" panose="020F0502020204030204"/>
              </a:rPr>
              <a:t>P</a:t>
            </a:r>
            <a:r>
              <a:rPr sz="2400" dirty="0">
                <a:solidFill>
                  <a:srgbClr val="FFFFFF"/>
                </a:solidFill>
                <a:latin typeface="宋体" panose="02010600030101010101" pitchFamily="2" charset="-122"/>
                <a:cs typeface="宋体" panose="02010600030101010101" pitchFamily="2" charset="-122"/>
              </a:rPr>
              <a:t>线程</a:t>
            </a:r>
            <a:endParaRPr sz="2400">
              <a:latin typeface="宋体" panose="02010600030101010101" pitchFamily="2" charset="-122"/>
              <a:cs typeface="宋体" panose="02010600030101010101" pitchFamily="2" charset="-122"/>
            </a:endParaRPr>
          </a:p>
        </p:txBody>
      </p:sp>
      <p:sp>
        <p:nvSpPr>
          <p:cNvPr id="119" name="object 119"/>
          <p:cNvSpPr txBox="1"/>
          <p:nvPr/>
        </p:nvSpPr>
        <p:spPr>
          <a:xfrm>
            <a:off x="5788405" y="4797183"/>
            <a:ext cx="3024505" cy="720090"/>
          </a:xfrm>
          <a:prstGeom prst="rect">
            <a:avLst/>
          </a:prstGeom>
          <a:solidFill>
            <a:srgbClr val="4F81BC"/>
          </a:solidFill>
          <a:ln w="25400">
            <a:solidFill>
              <a:srgbClr val="385D89"/>
            </a:solidFill>
          </a:ln>
        </p:spPr>
        <p:txBody>
          <a:bodyPr vert="horz" wrap="square" lIns="0" tIns="0" rIns="0" bIns="0" rtlCol="0">
            <a:spAutoFit/>
          </a:bodyPr>
          <a:lstStyle/>
          <a:p>
            <a:pPr marL="128270">
              <a:lnSpc>
                <a:spcPct val="100000"/>
              </a:lnSpc>
            </a:pPr>
            <a:r>
              <a:rPr sz="2400" dirty="0">
                <a:solidFill>
                  <a:srgbClr val="FFFFFF"/>
                </a:solidFill>
                <a:latin typeface="宋体" panose="02010600030101010101" pitchFamily="2" charset="-122"/>
                <a:cs typeface="宋体" panose="02010600030101010101" pitchFamily="2" charset="-122"/>
              </a:rPr>
              <a:t>数据并行（向量化）</a:t>
            </a:r>
            <a:endParaRPr sz="2400">
              <a:latin typeface="宋体" panose="02010600030101010101" pitchFamily="2" charset="-122"/>
              <a:cs typeface="宋体" panose="02010600030101010101" pitchFamily="2" charset="-122"/>
            </a:endParaRPr>
          </a:p>
        </p:txBody>
      </p:sp>
      <p:sp>
        <p:nvSpPr>
          <p:cNvPr id="120" name="object 120"/>
          <p:cNvSpPr/>
          <p:nvPr/>
        </p:nvSpPr>
        <p:spPr>
          <a:xfrm>
            <a:off x="1124623" y="5779884"/>
            <a:ext cx="129539" cy="381000"/>
          </a:xfrm>
          <a:custGeom>
            <a:avLst/>
            <a:gdLst/>
            <a:ahLst/>
            <a:cxnLst/>
            <a:rect l="l" t="t" r="r" b="b"/>
            <a:pathLst>
              <a:path w="129540" h="381000">
                <a:moveTo>
                  <a:pt x="129019" y="380923"/>
                </a:moveTo>
                <a:lnTo>
                  <a:pt x="0" y="0"/>
                </a:lnTo>
              </a:path>
            </a:pathLst>
          </a:custGeom>
          <a:ln w="25400">
            <a:solidFill>
              <a:srgbClr val="385D89"/>
            </a:solidFill>
          </a:ln>
        </p:spPr>
        <p:txBody>
          <a:bodyPr wrap="square" lIns="0" tIns="0" rIns="0" bIns="0" rtlCol="0"/>
          <a:lstStyle/>
          <a:p/>
        </p:txBody>
      </p:sp>
      <p:sp>
        <p:nvSpPr>
          <p:cNvPr id="121" name="object 121"/>
          <p:cNvSpPr txBox="1"/>
          <p:nvPr/>
        </p:nvSpPr>
        <p:spPr>
          <a:xfrm>
            <a:off x="1403603" y="6093294"/>
            <a:ext cx="1800225" cy="360045"/>
          </a:xfrm>
          <a:prstGeom prst="rect">
            <a:avLst/>
          </a:prstGeom>
          <a:solidFill>
            <a:srgbClr val="4F81BC"/>
          </a:solidFill>
          <a:ln w="25400">
            <a:solidFill>
              <a:srgbClr val="385D89"/>
            </a:solidFill>
          </a:ln>
        </p:spPr>
        <p:txBody>
          <a:bodyPr vert="horz" wrap="square" lIns="0" tIns="0" rIns="0" bIns="0" rtlCol="0">
            <a:spAutoFit/>
          </a:bodyPr>
          <a:lstStyle/>
          <a:p>
            <a:pPr marL="488950">
              <a:lnSpc>
                <a:spcPct val="100000"/>
              </a:lnSpc>
            </a:pPr>
            <a:r>
              <a:rPr sz="2400" dirty="0">
                <a:solidFill>
                  <a:srgbClr val="FFFFFF"/>
                </a:solidFill>
                <a:latin typeface="Calibri" panose="020F0502020204030204"/>
                <a:cs typeface="Calibri" panose="020F0502020204030204"/>
              </a:rPr>
              <a:t>512bit</a:t>
            </a:r>
            <a:endParaRPr sz="2400">
              <a:latin typeface="Calibri" panose="020F0502020204030204"/>
              <a:cs typeface="Calibri" panose="020F0502020204030204"/>
            </a:endParaRPr>
          </a:p>
        </p:txBody>
      </p:sp>
      <p:sp>
        <p:nvSpPr>
          <p:cNvPr id="122" name="object 122"/>
          <p:cNvSpPr/>
          <p:nvPr/>
        </p:nvSpPr>
        <p:spPr>
          <a:xfrm>
            <a:off x="4537328" y="5794286"/>
            <a:ext cx="129539" cy="381000"/>
          </a:xfrm>
          <a:custGeom>
            <a:avLst/>
            <a:gdLst/>
            <a:ahLst/>
            <a:cxnLst/>
            <a:rect l="l" t="t" r="r" b="b"/>
            <a:pathLst>
              <a:path w="129539" h="381000">
                <a:moveTo>
                  <a:pt x="129032" y="380923"/>
                </a:moveTo>
                <a:lnTo>
                  <a:pt x="0" y="0"/>
                </a:lnTo>
              </a:path>
            </a:pathLst>
          </a:custGeom>
          <a:ln w="25399">
            <a:solidFill>
              <a:srgbClr val="385D89"/>
            </a:solidFill>
          </a:ln>
        </p:spPr>
        <p:txBody>
          <a:bodyPr wrap="square" lIns="0" tIns="0" rIns="0" bIns="0" rtlCol="0"/>
          <a:lstStyle/>
          <a:p/>
        </p:txBody>
      </p:sp>
      <p:sp>
        <p:nvSpPr>
          <p:cNvPr id="123" name="object 123"/>
          <p:cNvSpPr txBox="1"/>
          <p:nvPr/>
        </p:nvSpPr>
        <p:spPr>
          <a:xfrm>
            <a:off x="4816347" y="6107696"/>
            <a:ext cx="1800225" cy="360045"/>
          </a:xfrm>
          <a:prstGeom prst="rect">
            <a:avLst/>
          </a:prstGeom>
          <a:solidFill>
            <a:srgbClr val="FF0000"/>
          </a:solidFill>
          <a:ln w="25400">
            <a:solidFill>
              <a:srgbClr val="385D89"/>
            </a:solidFill>
          </a:ln>
        </p:spPr>
        <p:txBody>
          <a:bodyPr vert="horz" wrap="square" lIns="0" tIns="0" rIns="0" bIns="0" rtlCol="0">
            <a:spAutoFit/>
          </a:bodyPr>
          <a:lstStyle/>
          <a:p>
            <a:pPr marL="489585">
              <a:lnSpc>
                <a:spcPct val="100000"/>
              </a:lnSpc>
            </a:pPr>
            <a:r>
              <a:rPr sz="2400" dirty="0">
                <a:solidFill>
                  <a:srgbClr val="FFFFFF"/>
                </a:solidFill>
                <a:latin typeface="Calibri" panose="020F0502020204030204"/>
                <a:cs typeface="Calibri" panose="020F0502020204030204"/>
              </a:rPr>
              <a:t>256bit</a:t>
            </a:r>
            <a:endParaRPr sz="2400">
              <a:latin typeface="Calibri" panose="020F0502020204030204"/>
              <a:cs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9717" y="0"/>
            <a:ext cx="813054" cy="742950"/>
          </a:xfrm>
          <a:prstGeom prst="rect">
            <a:avLst/>
          </a:prstGeom>
          <a:blipFill>
            <a:blip r:embed="rId2" cstate="print"/>
            <a:stretch>
              <a:fillRect/>
            </a:stretch>
          </a:blipFill>
        </p:spPr>
        <p:txBody>
          <a:bodyPr wrap="square" lIns="0" tIns="0" rIns="0" bIns="0" rtlCol="0"/>
          <a:lstStyle/>
          <a:p/>
        </p:txBody>
      </p:sp>
      <p:sp>
        <p:nvSpPr>
          <p:cNvPr id="12" name="object 12"/>
          <p:cNvSpPr/>
          <p:nvPr/>
        </p:nvSpPr>
        <p:spPr>
          <a:xfrm>
            <a:off x="7669530" y="233934"/>
            <a:ext cx="813053" cy="1118616"/>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30480" y="844296"/>
            <a:ext cx="774954" cy="1117091"/>
          </a:xfrm>
          <a:prstGeom prst="rect">
            <a:avLst/>
          </a:prstGeom>
          <a:blipFill>
            <a:blip r:embed="rId4" cstate="print"/>
            <a:stretch>
              <a:fillRect/>
            </a:stretch>
          </a:blipFill>
        </p:spPr>
        <p:txBody>
          <a:bodyPr wrap="square" lIns="0" tIns="0" rIns="0" bIns="0" rtlCol="0"/>
          <a:lstStyle/>
          <a:p/>
        </p:txBody>
      </p:sp>
      <p:sp>
        <p:nvSpPr>
          <p:cNvPr id="14" name="object 14"/>
          <p:cNvSpPr txBox="1">
            <a:spLocks noGrp="1"/>
          </p:cNvSpPr>
          <p:nvPr>
            <p:ph type="title"/>
          </p:nvPr>
        </p:nvSpPr>
        <p:spPr>
          <a:xfrm>
            <a:off x="226059" y="435796"/>
            <a:ext cx="8803640" cy="645160"/>
          </a:xfrm>
          <a:prstGeom prst="rect">
            <a:avLst/>
          </a:prstGeom>
        </p:spPr>
        <p:txBody>
          <a:bodyPr vert="horz" wrap="square" lIns="0" tIns="57292" rIns="0" bIns="0" rtlCol="0">
            <a:spAutoFit/>
          </a:bodyPr>
          <a:lstStyle/>
          <a:p>
            <a:pPr marL="172720">
              <a:lnSpc>
                <a:spcPct val="100000"/>
              </a:lnSpc>
            </a:pPr>
            <a:r>
              <a:rPr spc="-5" dirty="0">
                <a:latin typeface="微软雅黑" panose="020B0503020204020204" charset="-122"/>
                <a:cs typeface="微软雅黑" panose="020B0503020204020204" charset="-122"/>
              </a:rPr>
              <a:t>MI</a:t>
            </a:r>
            <a:r>
              <a:rPr spc="5" dirty="0">
                <a:latin typeface="微软雅黑" panose="020B0503020204020204" charset="-122"/>
                <a:cs typeface="微软雅黑" panose="020B0503020204020204" charset="-122"/>
              </a:rPr>
              <a:t>C</a:t>
            </a:r>
            <a:r>
              <a:rPr dirty="0"/>
              <a:t>软件</a:t>
            </a:r>
            <a:r>
              <a:rPr spc="-10" dirty="0"/>
              <a:t>框</a:t>
            </a:r>
            <a:r>
              <a:rPr dirty="0"/>
              <a:t>架设</a:t>
            </a:r>
            <a:r>
              <a:rPr spc="-5" dirty="0"/>
              <a:t>计</a:t>
            </a:r>
            <a:r>
              <a:rPr dirty="0"/>
              <a:t>的五个重点方向</a:t>
            </a:r>
            <a:endParaRPr dirty="0"/>
          </a:p>
        </p:txBody>
      </p:sp>
      <p:sp>
        <p:nvSpPr>
          <p:cNvPr id="15" name="object 15"/>
          <p:cNvSpPr/>
          <p:nvPr/>
        </p:nvSpPr>
        <p:spPr>
          <a:xfrm>
            <a:off x="1552194" y="1282446"/>
            <a:ext cx="1002030" cy="4762500"/>
          </a:xfrm>
          <a:custGeom>
            <a:avLst/>
            <a:gdLst/>
            <a:ahLst/>
            <a:cxnLst/>
            <a:rect l="l" t="t" r="r" b="b"/>
            <a:pathLst>
              <a:path w="1002030" h="4762500">
                <a:moveTo>
                  <a:pt x="15240" y="0"/>
                </a:moveTo>
                <a:lnTo>
                  <a:pt x="202657" y="203186"/>
                </a:lnTo>
                <a:lnTo>
                  <a:pt x="370347" y="417404"/>
                </a:lnTo>
                <a:lnTo>
                  <a:pt x="518308" y="641428"/>
                </a:lnTo>
                <a:lnTo>
                  <a:pt x="646541" y="874032"/>
                </a:lnTo>
                <a:lnTo>
                  <a:pt x="755046" y="1113990"/>
                </a:lnTo>
                <a:lnTo>
                  <a:pt x="843823" y="1360076"/>
                </a:lnTo>
                <a:lnTo>
                  <a:pt x="912872" y="1611066"/>
                </a:lnTo>
                <a:lnTo>
                  <a:pt x="962192" y="1865734"/>
                </a:lnTo>
                <a:lnTo>
                  <a:pt x="991784" y="2122853"/>
                </a:lnTo>
                <a:lnTo>
                  <a:pt x="1001648" y="2381199"/>
                </a:lnTo>
                <a:lnTo>
                  <a:pt x="991784" y="2639545"/>
                </a:lnTo>
                <a:lnTo>
                  <a:pt x="962192" y="2896667"/>
                </a:lnTo>
                <a:lnTo>
                  <a:pt x="912872" y="3151338"/>
                </a:lnTo>
                <a:lnTo>
                  <a:pt x="843823" y="3402333"/>
                </a:lnTo>
                <a:lnTo>
                  <a:pt x="755046" y="3648427"/>
                </a:lnTo>
                <a:lnTo>
                  <a:pt x="646541" y="3888393"/>
                </a:lnTo>
                <a:lnTo>
                  <a:pt x="518308" y="4121007"/>
                </a:lnTo>
                <a:lnTo>
                  <a:pt x="370347" y="4345042"/>
                </a:lnTo>
                <a:lnTo>
                  <a:pt x="202657" y="4559273"/>
                </a:lnTo>
                <a:lnTo>
                  <a:pt x="15240" y="4762474"/>
                </a:lnTo>
                <a:lnTo>
                  <a:pt x="0" y="4747183"/>
                </a:lnTo>
                <a:lnTo>
                  <a:pt x="186205" y="4545302"/>
                </a:lnTo>
                <a:lnTo>
                  <a:pt x="352809" y="4332460"/>
                </a:lnTo>
                <a:lnTo>
                  <a:pt x="499813" y="4109873"/>
                </a:lnTo>
                <a:lnTo>
                  <a:pt x="627217" y="3878760"/>
                </a:lnTo>
                <a:lnTo>
                  <a:pt x="735020" y="3640339"/>
                </a:lnTo>
                <a:lnTo>
                  <a:pt x="823222" y="3395828"/>
                </a:lnTo>
                <a:lnTo>
                  <a:pt x="891824" y="3146444"/>
                </a:lnTo>
                <a:lnTo>
                  <a:pt x="940826" y="2893407"/>
                </a:lnTo>
                <a:lnTo>
                  <a:pt x="970226" y="2637933"/>
                </a:lnTo>
                <a:lnTo>
                  <a:pt x="980027" y="2381240"/>
                </a:lnTo>
                <a:lnTo>
                  <a:pt x="970226" y="2124547"/>
                </a:lnTo>
                <a:lnTo>
                  <a:pt x="940826" y="1869071"/>
                </a:lnTo>
                <a:lnTo>
                  <a:pt x="891824" y="1616030"/>
                </a:lnTo>
                <a:lnTo>
                  <a:pt x="823222" y="1366643"/>
                </a:lnTo>
                <a:lnTo>
                  <a:pt x="735020" y="1122127"/>
                </a:lnTo>
                <a:lnTo>
                  <a:pt x="627217" y="883699"/>
                </a:lnTo>
                <a:lnTo>
                  <a:pt x="499813" y="652579"/>
                </a:lnTo>
                <a:lnTo>
                  <a:pt x="352809" y="429984"/>
                </a:lnTo>
                <a:lnTo>
                  <a:pt x="186205" y="217131"/>
                </a:lnTo>
                <a:lnTo>
                  <a:pt x="0" y="15239"/>
                </a:lnTo>
                <a:lnTo>
                  <a:pt x="15240" y="0"/>
                </a:lnTo>
                <a:close/>
              </a:path>
            </a:pathLst>
          </a:custGeom>
          <a:ln w="25399">
            <a:solidFill>
              <a:srgbClr val="993D3B"/>
            </a:solidFill>
          </a:ln>
        </p:spPr>
        <p:txBody>
          <a:bodyPr wrap="square" lIns="0" tIns="0" rIns="0" bIns="0" rtlCol="0"/>
          <a:lstStyle/>
          <a:p/>
        </p:txBody>
      </p:sp>
      <p:sp>
        <p:nvSpPr>
          <p:cNvPr id="16" name="object 16"/>
          <p:cNvSpPr/>
          <p:nvPr/>
        </p:nvSpPr>
        <p:spPr>
          <a:xfrm>
            <a:off x="1948179" y="1474597"/>
            <a:ext cx="4352925" cy="626110"/>
          </a:xfrm>
          <a:custGeom>
            <a:avLst/>
            <a:gdLst/>
            <a:ahLst/>
            <a:cxnLst/>
            <a:rect l="l" t="t" r="r" b="b"/>
            <a:pathLst>
              <a:path w="4352925" h="626110">
                <a:moveTo>
                  <a:pt x="0" y="625601"/>
                </a:moveTo>
                <a:lnTo>
                  <a:pt x="4352798" y="625601"/>
                </a:lnTo>
                <a:lnTo>
                  <a:pt x="4352798" y="0"/>
                </a:lnTo>
                <a:lnTo>
                  <a:pt x="0" y="0"/>
                </a:lnTo>
                <a:lnTo>
                  <a:pt x="0" y="625601"/>
                </a:lnTo>
                <a:close/>
              </a:path>
            </a:pathLst>
          </a:custGeom>
          <a:solidFill>
            <a:srgbClr val="FFFFFF"/>
          </a:solidFill>
        </p:spPr>
        <p:txBody>
          <a:bodyPr wrap="square" lIns="0" tIns="0" rIns="0" bIns="0" rtlCol="0"/>
          <a:lstStyle/>
          <a:p/>
        </p:txBody>
      </p:sp>
      <p:sp>
        <p:nvSpPr>
          <p:cNvPr id="17" name="object 17"/>
          <p:cNvSpPr/>
          <p:nvPr/>
        </p:nvSpPr>
        <p:spPr>
          <a:xfrm>
            <a:off x="1948179" y="1474597"/>
            <a:ext cx="4352925" cy="626110"/>
          </a:xfrm>
          <a:custGeom>
            <a:avLst/>
            <a:gdLst/>
            <a:ahLst/>
            <a:cxnLst/>
            <a:rect l="l" t="t" r="r" b="b"/>
            <a:pathLst>
              <a:path w="4352925" h="626110">
                <a:moveTo>
                  <a:pt x="0" y="625601"/>
                </a:moveTo>
                <a:lnTo>
                  <a:pt x="4352798" y="625601"/>
                </a:lnTo>
                <a:lnTo>
                  <a:pt x="4352798" y="0"/>
                </a:lnTo>
                <a:lnTo>
                  <a:pt x="0" y="0"/>
                </a:lnTo>
                <a:lnTo>
                  <a:pt x="0" y="625601"/>
                </a:lnTo>
                <a:close/>
              </a:path>
            </a:pathLst>
          </a:custGeom>
          <a:ln w="25400">
            <a:solidFill>
              <a:srgbClr val="AD4745"/>
            </a:solidFill>
          </a:ln>
        </p:spPr>
        <p:txBody>
          <a:bodyPr wrap="square" lIns="0" tIns="0" rIns="0" bIns="0" rtlCol="0"/>
          <a:lstStyle/>
          <a:p/>
        </p:txBody>
      </p:sp>
      <p:sp>
        <p:nvSpPr>
          <p:cNvPr id="18" name="object 18"/>
          <p:cNvSpPr/>
          <p:nvPr/>
        </p:nvSpPr>
        <p:spPr>
          <a:xfrm>
            <a:off x="1556003" y="1396491"/>
            <a:ext cx="781939" cy="781938"/>
          </a:xfrm>
          <a:prstGeom prst="rect">
            <a:avLst/>
          </a:prstGeom>
          <a:blipFill>
            <a:blip r:embed="rId5" cstate="print"/>
            <a:stretch>
              <a:fillRect/>
            </a:stretch>
          </a:blipFill>
        </p:spPr>
        <p:txBody>
          <a:bodyPr wrap="square" lIns="0" tIns="0" rIns="0" bIns="0" rtlCol="0"/>
          <a:lstStyle/>
          <a:p/>
        </p:txBody>
      </p:sp>
      <p:sp>
        <p:nvSpPr>
          <p:cNvPr id="19" name="object 19"/>
          <p:cNvSpPr/>
          <p:nvPr/>
        </p:nvSpPr>
        <p:spPr>
          <a:xfrm>
            <a:off x="1556003" y="1396491"/>
            <a:ext cx="782320" cy="782320"/>
          </a:xfrm>
          <a:custGeom>
            <a:avLst/>
            <a:gdLst/>
            <a:ahLst/>
            <a:cxnLst/>
            <a:rect l="l" t="t" r="r" b="b"/>
            <a:pathLst>
              <a:path w="782319" h="782319">
                <a:moveTo>
                  <a:pt x="0" y="390906"/>
                </a:moveTo>
                <a:lnTo>
                  <a:pt x="5116" y="327496"/>
                </a:lnTo>
                <a:lnTo>
                  <a:pt x="19928" y="267346"/>
                </a:lnTo>
                <a:lnTo>
                  <a:pt x="43634" y="211258"/>
                </a:lnTo>
                <a:lnTo>
                  <a:pt x="75427" y="160038"/>
                </a:lnTo>
                <a:lnTo>
                  <a:pt x="114506" y="114490"/>
                </a:lnTo>
                <a:lnTo>
                  <a:pt x="160065" y="75419"/>
                </a:lnTo>
                <a:lnTo>
                  <a:pt x="211301" y="43630"/>
                </a:lnTo>
                <a:lnTo>
                  <a:pt x="267411" y="19927"/>
                </a:lnTo>
                <a:lnTo>
                  <a:pt x="327589" y="5116"/>
                </a:lnTo>
                <a:lnTo>
                  <a:pt x="391033" y="0"/>
                </a:lnTo>
                <a:lnTo>
                  <a:pt x="423094" y="1295"/>
                </a:lnTo>
                <a:lnTo>
                  <a:pt x="484975" y="11360"/>
                </a:lnTo>
                <a:lnTo>
                  <a:pt x="543194" y="30718"/>
                </a:lnTo>
                <a:lnTo>
                  <a:pt x="596949" y="58564"/>
                </a:lnTo>
                <a:lnTo>
                  <a:pt x="645433" y="94095"/>
                </a:lnTo>
                <a:lnTo>
                  <a:pt x="687843" y="136505"/>
                </a:lnTo>
                <a:lnTo>
                  <a:pt x="723374" y="184989"/>
                </a:lnTo>
                <a:lnTo>
                  <a:pt x="751220" y="238744"/>
                </a:lnTo>
                <a:lnTo>
                  <a:pt x="770578" y="296963"/>
                </a:lnTo>
                <a:lnTo>
                  <a:pt x="780643" y="358844"/>
                </a:lnTo>
                <a:lnTo>
                  <a:pt x="781939" y="390906"/>
                </a:lnTo>
                <a:lnTo>
                  <a:pt x="780643" y="422985"/>
                </a:lnTo>
                <a:lnTo>
                  <a:pt x="770578" y="484897"/>
                </a:lnTo>
                <a:lnTo>
                  <a:pt x="751220" y="543141"/>
                </a:lnTo>
                <a:lnTo>
                  <a:pt x="723374" y="596914"/>
                </a:lnTo>
                <a:lnTo>
                  <a:pt x="687843" y="645412"/>
                </a:lnTo>
                <a:lnTo>
                  <a:pt x="645433" y="687832"/>
                </a:lnTo>
                <a:lnTo>
                  <a:pt x="596949" y="723368"/>
                </a:lnTo>
                <a:lnTo>
                  <a:pt x="543194" y="751218"/>
                </a:lnTo>
                <a:lnTo>
                  <a:pt x="484975" y="770578"/>
                </a:lnTo>
                <a:lnTo>
                  <a:pt x="423094" y="780643"/>
                </a:lnTo>
                <a:lnTo>
                  <a:pt x="391033" y="781938"/>
                </a:lnTo>
                <a:lnTo>
                  <a:pt x="358953" y="780643"/>
                </a:lnTo>
                <a:lnTo>
                  <a:pt x="297041" y="770578"/>
                </a:lnTo>
                <a:lnTo>
                  <a:pt x="238797" y="751218"/>
                </a:lnTo>
                <a:lnTo>
                  <a:pt x="185024" y="723368"/>
                </a:lnTo>
                <a:lnTo>
                  <a:pt x="136526" y="687832"/>
                </a:lnTo>
                <a:lnTo>
                  <a:pt x="94106" y="645412"/>
                </a:lnTo>
                <a:lnTo>
                  <a:pt x="58570" y="596914"/>
                </a:lnTo>
                <a:lnTo>
                  <a:pt x="30720" y="543141"/>
                </a:lnTo>
                <a:lnTo>
                  <a:pt x="11360" y="484897"/>
                </a:lnTo>
                <a:lnTo>
                  <a:pt x="1295" y="422985"/>
                </a:lnTo>
                <a:lnTo>
                  <a:pt x="0" y="390906"/>
                </a:lnTo>
                <a:close/>
              </a:path>
            </a:pathLst>
          </a:custGeom>
          <a:ln w="25400">
            <a:solidFill>
              <a:srgbClr val="C0504D"/>
            </a:solidFill>
          </a:ln>
        </p:spPr>
        <p:txBody>
          <a:bodyPr wrap="square" lIns="0" tIns="0" rIns="0" bIns="0" rtlCol="0"/>
          <a:lstStyle/>
          <a:p/>
        </p:txBody>
      </p:sp>
      <p:sp>
        <p:nvSpPr>
          <p:cNvPr id="20" name="object 20"/>
          <p:cNvSpPr/>
          <p:nvPr/>
        </p:nvSpPr>
        <p:spPr>
          <a:xfrm>
            <a:off x="2395220" y="2412745"/>
            <a:ext cx="3907154" cy="626110"/>
          </a:xfrm>
          <a:custGeom>
            <a:avLst/>
            <a:gdLst/>
            <a:ahLst/>
            <a:cxnLst/>
            <a:rect l="l" t="t" r="r" b="b"/>
            <a:pathLst>
              <a:path w="3907154" h="626110">
                <a:moveTo>
                  <a:pt x="0" y="625601"/>
                </a:moveTo>
                <a:lnTo>
                  <a:pt x="3906901" y="625601"/>
                </a:lnTo>
                <a:lnTo>
                  <a:pt x="3906901" y="0"/>
                </a:lnTo>
                <a:lnTo>
                  <a:pt x="0" y="0"/>
                </a:lnTo>
                <a:lnTo>
                  <a:pt x="0" y="625601"/>
                </a:lnTo>
                <a:close/>
              </a:path>
            </a:pathLst>
          </a:custGeom>
          <a:solidFill>
            <a:srgbClr val="FFFFFF"/>
          </a:solidFill>
        </p:spPr>
        <p:txBody>
          <a:bodyPr wrap="square" lIns="0" tIns="0" rIns="0" bIns="0" rtlCol="0"/>
          <a:lstStyle/>
          <a:p/>
        </p:txBody>
      </p:sp>
      <p:sp>
        <p:nvSpPr>
          <p:cNvPr id="21" name="object 21"/>
          <p:cNvSpPr/>
          <p:nvPr/>
        </p:nvSpPr>
        <p:spPr>
          <a:xfrm>
            <a:off x="2395220" y="2412745"/>
            <a:ext cx="3907154" cy="626110"/>
          </a:xfrm>
          <a:custGeom>
            <a:avLst/>
            <a:gdLst/>
            <a:ahLst/>
            <a:cxnLst/>
            <a:rect l="l" t="t" r="r" b="b"/>
            <a:pathLst>
              <a:path w="3907154" h="626110">
                <a:moveTo>
                  <a:pt x="0" y="625601"/>
                </a:moveTo>
                <a:lnTo>
                  <a:pt x="3906901" y="625601"/>
                </a:lnTo>
                <a:lnTo>
                  <a:pt x="3906901" y="0"/>
                </a:lnTo>
                <a:lnTo>
                  <a:pt x="0" y="0"/>
                </a:lnTo>
                <a:lnTo>
                  <a:pt x="0" y="625601"/>
                </a:lnTo>
                <a:close/>
              </a:path>
            </a:pathLst>
          </a:custGeom>
          <a:ln w="25399">
            <a:solidFill>
              <a:srgbClr val="AD4745"/>
            </a:solidFill>
          </a:ln>
        </p:spPr>
        <p:txBody>
          <a:bodyPr wrap="square" lIns="0" tIns="0" rIns="0" bIns="0" rtlCol="0"/>
          <a:lstStyle/>
          <a:p/>
        </p:txBody>
      </p:sp>
      <p:sp>
        <p:nvSpPr>
          <p:cNvPr id="22" name="object 22"/>
          <p:cNvSpPr/>
          <p:nvPr/>
        </p:nvSpPr>
        <p:spPr>
          <a:xfrm>
            <a:off x="2004314" y="2334514"/>
            <a:ext cx="781938" cy="782065"/>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2004314" y="2334514"/>
            <a:ext cx="782320" cy="782320"/>
          </a:xfrm>
          <a:custGeom>
            <a:avLst/>
            <a:gdLst/>
            <a:ahLst/>
            <a:cxnLst/>
            <a:rect l="l" t="t" r="r" b="b"/>
            <a:pathLst>
              <a:path w="782319" h="782319">
                <a:moveTo>
                  <a:pt x="0" y="391033"/>
                </a:moveTo>
                <a:lnTo>
                  <a:pt x="5116" y="327620"/>
                </a:lnTo>
                <a:lnTo>
                  <a:pt x="19927" y="267459"/>
                </a:lnTo>
                <a:lnTo>
                  <a:pt x="43630" y="211357"/>
                </a:lnTo>
                <a:lnTo>
                  <a:pt x="75419" y="160120"/>
                </a:lnTo>
                <a:lnTo>
                  <a:pt x="114490" y="114554"/>
                </a:lnTo>
                <a:lnTo>
                  <a:pt x="160038" y="75464"/>
                </a:lnTo>
                <a:lnTo>
                  <a:pt x="211258" y="43658"/>
                </a:lnTo>
                <a:lnTo>
                  <a:pt x="267346" y="19941"/>
                </a:lnTo>
                <a:lnTo>
                  <a:pt x="327496" y="5119"/>
                </a:lnTo>
                <a:lnTo>
                  <a:pt x="390906" y="0"/>
                </a:lnTo>
                <a:lnTo>
                  <a:pt x="422985" y="1296"/>
                </a:lnTo>
                <a:lnTo>
                  <a:pt x="484897" y="11367"/>
                </a:lnTo>
                <a:lnTo>
                  <a:pt x="543141" y="30737"/>
                </a:lnTo>
                <a:lnTo>
                  <a:pt x="596914" y="58600"/>
                </a:lnTo>
                <a:lnTo>
                  <a:pt x="645412" y="94149"/>
                </a:lnTo>
                <a:lnTo>
                  <a:pt x="687832" y="136578"/>
                </a:lnTo>
                <a:lnTo>
                  <a:pt x="723368" y="185080"/>
                </a:lnTo>
                <a:lnTo>
                  <a:pt x="751218" y="238851"/>
                </a:lnTo>
                <a:lnTo>
                  <a:pt x="770578" y="297083"/>
                </a:lnTo>
                <a:lnTo>
                  <a:pt x="780643" y="358970"/>
                </a:lnTo>
                <a:lnTo>
                  <a:pt x="781938" y="391033"/>
                </a:lnTo>
                <a:lnTo>
                  <a:pt x="780643" y="423112"/>
                </a:lnTo>
                <a:lnTo>
                  <a:pt x="770578" y="485024"/>
                </a:lnTo>
                <a:lnTo>
                  <a:pt x="751218" y="543268"/>
                </a:lnTo>
                <a:lnTo>
                  <a:pt x="723368" y="597041"/>
                </a:lnTo>
                <a:lnTo>
                  <a:pt x="687832" y="645539"/>
                </a:lnTo>
                <a:lnTo>
                  <a:pt x="645412" y="687959"/>
                </a:lnTo>
                <a:lnTo>
                  <a:pt x="596914" y="723495"/>
                </a:lnTo>
                <a:lnTo>
                  <a:pt x="543141" y="751345"/>
                </a:lnTo>
                <a:lnTo>
                  <a:pt x="484897" y="770705"/>
                </a:lnTo>
                <a:lnTo>
                  <a:pt x="422985" y="780770"/>
                </a:lnTo>
                <a:lnTo>
                  <a:pt x="390906" y="782065"/>
                </a:lnTo>
                <a:lnTo>
                  <a:pt x="358844" y="780770"/>
                </a:lnTo>
                <a:lnTo>
                  <a:pt x="296963" y="770705"/>
                </a:lnTo>
                <a:lnTo>
                  <a:pt x="238744" y="751345"/>
                </a:lnTo>
                <a:lnTo>
                  <a:pt x="184989" y="723495"/>
                </a:lnTo>
                <a:lnTo>
                  <a:pt x="136505" y="687959"/>
                </a:lnTo>
                <a:lnTo>
                  <a:pt x="94095" y="645539"/>
                </a:lnTo>
                <a:lnTo>
                  <a:pt x="58564" y="597041"/>
                </a:lnTo>
                <a:lnTo>
                  <a:pt x="30718" y="543268"/>
                </a:lnTo>
                <a:lnTo>
                  <a:pt x="11360" y="485024"/>
                </a:lnTo>
                <a:lnTo>
                  <a:pt x="1295" y="423112"/>
                </a:lnTo>
                <a:lnTo>
                  <a:pt x="0" y="391033"/>
                </a:lnTo>
                <a:close/>
              </a:path>
            </a:pathLst>
          </a:custGeom>
          <a:ln w="25400">
            <a:solidFill>
              <a:srgbClr val="C0504D"/>
            </a:solidFill>
          </a:ln>
        </p:spPr>
        <p:txBody>
          <a:bodyPr wrap="square" lIns="0" tIns="0" rIns="0" bIns="0" rtlCol="0"/>
          <a:lstStyle/>
          <a:p/>
        </p:txBody>
      </p:sp>
      <p:sp>
        <p:nvSpPr>
          <p:cNvPr id="24" name="object 24"/>
          <p:cNvSpPr/>
          <p:nvPr/>
        </p:nvSpPr>
        <p:spPr>
          <a:xfrm>
            <a:off x="2532888" y="3350895"/>
            <a:ext cx="3769360" cy="626110"/>
          </a:xfrm>
          <a:custGeom>
            <a:avLst/>
            <a:gdLst/>
            <a:ahLst/>
            <a:cxnLst/>
            <a:rect l="l" t="t" r="r" b="b"/>
            <a:pathLst>
              <a:path w="3769360" h="626110">
                <a:moveTo>
                  <a:pt x="0" y="625601"/>
                </a:moveTo>
                <a:lnTo>
                  <a:pt x="3769360" y="625601"/>
                </a:lnTo>
                <a:lnTo>
                  <a:pt x="3769360" y="0"/>
                </a:lnTo>
                <a:lnTo>
                  <a:pt x="0" y="0"/>
                </a:lnTo>
                <a:lnTo>
                  <a:pt x="0" y="625601"/>
                </a:lnTo>
                <a:close/>
              </a:path>
            </a:pathLst>
          </a:custGeom>
          <a:solidFill>
            <a:srgbClr val="FFFFFF"/>
          </a:solidFill>
        </p:spPr>
        <p:txBody>
          <a:bodyPr wrap="square" lIns="0" tIns="0" rIns="0" bIns="0" rtlCol="0"/>
          <a:lstStyle/>
          <a:p/>
        </p:txBody>
      </p:sp>
      <p:sp>
        <p:nvSpPr>
          <p:cNvPr id="25" name="object 25"/>
          <p:cNvSpPr/>
          <p:nvPr/>
        </p:nvSpPr>
        <p:spPr>
          <a:xfrm>
            <a:off x="2532888" y="3350895"/>
            <a:ext cx="3769360" cy="626110"/>
          </a:xfrm>
          <a:custGeom>
            <a:avLst/>
            <a:gdLst/>
            <a:ahLst/>
            <a:cxnLst/>
            <a:rect l="l" t="t" r="r" b="b"/>
            <a:pathLst>
              <a:path w="3769360" h="626110">
                <a:moveTo>
                  <a:pt x="0" y="625601"/>
                </a:moveTo>
                <a:lnTo>
                  <a:pt x="3769360" y="625601"/>
                </a:lnTo>
                <a:lnTo>
                  <a:pt x="3769360" y="0"/>
                </a:lnTo>
                <a:lnTo>
                  <a:pt x="0" y="0"/>
                </a:lnTo>
                <a:lnTo>
                  <a:pt x="0" y="625601"/>
                </a:lnTo>
                <a:close/>
              </a:path>
            </a:pathLst>
          </a:custGeom>
          <a:ln w="25399">
            <a:solidFill>
              <a:srgbClr val="AD4745"/>
            </a:solidFill>
          </a:ln>
        </p:spPr>
        <p:txBody>
          <a:bodyPr wrap="square" lIns="0" tIns="0" rIns="0" bIns="0" rtlCol="0"/>
          <a:lstStyle/>
          <a:p/>
        </p:txBody>
      </p:sp>
      <p:sp>
        <p:nvSpPr>
          <p:cNvPr id="26" name="object 26"/>
          <p:cNvSpPr/>
          <p:nvPr/>
        </p:nvSpPr>
        <p:spPr>
          <a:xfrm>
            <a:off x="2141854" y="3272663"/>
            <a:ext cx="782065" cy="782066"/>
          </a:xfrm>
          <a:prstGeom prst="rect">
            <a:avLst/>
          </a:prstGeom>
          <a:blipFill>
            <a:blip r:embed="rId7" cstate="print"/>
            <a:stretch>
              <a:fillRect/>
            </a:stretch>
          </a:blipFill>
        </p:spPr>
        <p:txBody>
          <a:bodyPr wrap="square" lIns="0" tIns="0" rIns="0" bIns="0" rtlCol="0"/>
          <a:lstStyle/>
          <a:p/>
        </p:txBody>
      </p:sp>
      <p:sp>
        <p:nvSpPr>
          <p:cNvPr id="27" name="object 27"/>
          <p:cNvSpPr/>
          <p:nvPr/>
        </p:nvSpPr>
        <p:spPr>
          <a:xfrm>
            <a:off x="2141854" y="3272663"/>
            <a:ext cx="782320" cy="782320"/>
          </a:xfrm>
          <a:custGeom>
            <a:avLst/>
            <a:gdLst/>
            <a:ahLst/>
            <a:cxnLst/>
            <a:rect l="l" t="t" r="r" b="b"/>
            <a:pathLst>
              <a:path w="782319" h="782320">
                <a:moveTo>
                  <a:pt x="0" y="391032"/>
                </a:moveTo>
                <a:lnTo>
                  <a:pt x="5116" y="327589"/>
                </a:lnTo>
                <a:lnTo>
                  <a:pt x="19928" y="267411"/>
                </a:lnTo>
                <a:lnTo>
                  <a:pt x="43634" y="211301"/>
                </a:lnTo>
                <a:lnTo>
                  <a:pt x="75427" y="160065"/>
                </a:lnTo>
                <a:lnTo>
                  <a:pt x="114506" y="114506"/>
                </a:lnTo>
                <a:lnTo>
                  <a:pt x="160065" y="75427"/>
                </a:lnTo>
                <a:lnTo>
                  <a:pt x="211301" y="43634"/>
                </a:lnTo>
                <a:lnTo>
                  <a:pt x="267411" y="19928"/>
                </a:lnTo>
                <a:lnTo>
                  <a:pt x="327589" y="5116"/>
                </a:lnTo>
                <a:lnTo>
                  <a:pt x="391032" y="0"/>
                </a:lnTo>
                <a:lnTo>
                  <a:pt x="423095" y="1295"/>
                </a:lnTo>
                <a:lnTo>
                  <a:pt x="484982" y="11360"/>
                </a:lnTo>
                <a:lnTo>
                  <a:pt x="543214" y="30720"/>
                </a:lnTo>
                <a:lnTo>
                  <a:pt x="596985" y="58570"/>
                </a:lnTo>
                <a:lnTo>
                  <a:pt x="645487" y="94106"/>
                </a:lnTo>
                <a:lnTo>
                  <a:pt x="687916" y="136526"/>
                </a:lnTo>
                <a:lnTo>
                  <a:pt x="723465" y="185024"/>
                </a:lnTo>
                <a:lnTo>
                  <a:pt x="751328" y="238797"/>
                </a:lnTo>
                <a:lnTo>
                  <a:pt x="770698" y="297041"/>
                </a:lnTo>
                <a:lnTo>
                  <a:pt x="780769" y="358953"/>
                </a:lnTo>
                <a:lnTo>
                  <a:pt x="782065" y="391032"/>
                </a:lnTo>
                <a:lnTo>
                  <a:pt x="780769" y="423095"/>
                </a:lnTo>
                <a:lnTo>
                  <a:pt x="770698" y="484982"/>
                </a:lnTo>
                <a:lnTo>
                  <a:pt x="751328" y="543214"/>
                </a:lnTo>
                <a:lnTo>
                  <a:pt x="723465" y="596985"/>
                </a:lnTo>
                <a:lnTo>
                  <a:pt x="687916" y="645487"/>
                </a:lnTo>
                <a:lnTo>
                  <a:pt x="645487" y="687916"/>
                </a:lnTo>
                <a:lnTo>
                  <a:pt x="596985" y="723465"/>
                </a:lnTo>
                <a:lnTo>
                  <a:pt x="543214" y="751328"/>
                </a:lnTo>
                <a:lnTo>
                  <a:pt x="484982" y="770698"/>
                </a:lnTo>
                <a:lnTo>
                  <a:pt x="423095" y="780769"/>
                </a:lnTo>
                <a:lnTo>
                  <a:pt x="391032" y="782066"/>
                </a:lnTo>
                <a:lnTo>
                  <a:pt x="358953" y="780769"/>
                </a:lnTo>
                <a:lnTo>
                  <a:pt x="297041" y="770698"/>
                </a:lnTo>
                <a:lnTo>
                  <a:pt x="238797" y="751328"/>
                </a:lnTo>
                <a:lnTo>
                  <a:pt x="185024" y="723465"/>
                </a:lnTo>
                <a:lnTo>
                  <a:pt x="136526" y="687916"/>
                </a:lnTo>
                <a:lnTo>
                  <a:pt x="94106" y="645487"/>
                </a:lnTo>
                <a:lnTo>
                  <a:pt x="58570" y="596985"/>
                </a:lnTo>
                <a:lnTo>
                  <a:pt x="30720" y="543214"/>
                </a:lnTo>
                <a:lnTo>
                  <a:pt x="11360" y="484982"/>
                </a:lnTo>
                <a:lnTo>
                  <a:pt x="1295" y="423095"/>
                </a:lnTo>
                <a:lnTo>
                  <a:pt x="0" y="391032"/>
                </a:lnTo>
                <a:close/>
              </a:path>
            </a:pathLst>
          </a:custGeom>
          <a:ln w="25400">
            <a:solidFill>
              <a:srgbClr val="C0504D"/>
            </a:solidFill>
          </a:ln>
        </p:spPr>
        <p:txBody>
          <a:bodyPr wrap="square" lIns="0" tIns="0" rIns="0" bIns="0" rtlCol="0"/>
          <a:lstStyle/>
          <a:p/>
        </p:txBody>
      </p:sp>
      <p:sp>
        <p:nvSpPr>
          <p:cNvPr id="28" name="object 28"/>
          <p:cNvSpPr/>
          <p:nvPr/>
        </p:nvSpPr>
        <p:spPr>
          <a:xfrm>
            <a:off x="2395220" y="4289044"/>
            <a:ext cx="3907154" cy="626110"/>
          </a:xfrm>
          <a:custGeom>
            <a:avLst/>
            <a:gdLst/>
            <a:ahLst/>
            <a:cxnLst/>
            <a:rect l="l" t="t" r="r" b="b"/>
            <a:pathLst>
              <a:path w="3907154" h="626110">
                <a:moveTo>
                  <a:pt x="0" y="625601"/>
                </a:moveTo>
                <a:lnTo>
                  <a:pt x="3906901" y="625601"/>
                </a:lnTo>
                <a:lnTo>
                  <a:pt x="3906901" y="0"/>
                </a:lnTo>
                <a:lnTo>
                  <a:pt x="0" y="0"/>
                </a:lnTo>
                <a:lnTo>
                  <a:pt x="0" y="625601"/>
                </a:lnTo>
                <a:close/>
              </a:path>
            </a:pathLst>
          </a:custGeom>
          <a:solidFill>
            <a:srgbClr val="FFFFFF"/>
          </a:solidFill>
        </p:spPr>
        <p:txBody>
          <a:bodyPr wrap="square" lIns="0" tIns="0" rIns="0" bIns="0" rtlCol="0"/>
          <a:lstStyle/>
          <a:p/>
        </p:txBody>
      </p:sp>
      <p:sp>
        <p:nvSpPr>
          <p:cNvPr id="29" name="object 29"/>
          <p:cNvSpPr/>
          <p:nvPr/>
        </p:nvSpPr>
        <p:spPr>
          <a:xfrm>
            <a:off x="2395220" y="4289044"/>
            <a:ext cx="3907154" cy="626110"/>
          </a:xfrm>
          <a:custGeom>
            <a:avLst/>
            <a:gdLst/>
            <a:ahLst/>
            <a:cxnLst/>
            <a:rect l="l" t="t" r="r" b="b"/>
            <a:pathLst>
              <a:path w="3907154" h="626110">
                <a:moveTo>
                  <a:pt x="0" y="625601"/>
                </a:moveTo>
                <a:lnTo>
                  <a:pt x="3906901" y="625601"/>
                </a:lnTo>
                <a:lnTo>
                  <a:pt x="3906901" y="0"/>
                </a:lnTo>
                <a:lnTo>
                  <a:pt x="0" y="0"/>
                </a:lnTo>
                <a:lnTo>
                  <a:pt x="0" y="625601"/>
                </a:lnTo>
                <a:close/>
              </a:path>
            </a:pathLst>
          </a:custGeom>
          <a:ln w="25399">
            <a:solidFill>
              <a:srgbClr val="AD4745"/>
            </a:solidFill>
          </a:ln>
        </p:spPr>
        <p:txBody>
          <a:bodyPr wrap="square" lIns="0" tIns="0" rIns="0" bIns="0" rtlCol="0"/>
          <a:lstStyle/>
          <a:p/>
        </p:txBody>
      </p:sp>
      <p:sp>
        <p:nvSpPr>
          <p:cNvPr id="30" name="object 30"/>
          <p:cNvSpPr/>
          <p:nvPr/>
        </p:nvSpPr>
        <p:spPr>
          <a:xfrm>
            <a:off x="2004314" y="4210811"/>
            <a:ext cx="781938" cy="781938"/>
          </a:xfrm>
          <a:prstGeom prst="rect">
            <a:avLst/>
          </a:prstGeom>
          <a:blipFill>
            <a:blip r:embed="rId8" cstate="print"/>
            <a:stretch>
              <a:fillRect/>
            </a:stretch>
          </a:blipFill>
        </p:spPr>
        <p:txBody>
          <a:bodyPr wrap="square" lIns="0" tIns="0" rIns="0" bIns="0" rtlCol="0"/>
          <a:lstStyle/>
          <a:p/>
        </p:txBody>
      </p:sp>
      <p:sp>
        <p:nvSpPr>
          <p:cNvPr id="31" name="object 31"/>
          <p:cNvSpPr/>
          <p:nvPr/>
        </p:nvSpPr>
        <p:spPr>
          <a:xfrm>
            <a:off x="2004314" y="4210811"/>
            <a:ext cx="782320" cy="782320"/>
          </a:xfrm>
          <a:custGeom>
            <a:avLst/>
            <a:gdLst/>
            <a:ahLst/>
            <a:cxnLst/>
            <a:rect l="l" t="t" r="r" b="b"/>
            <a:pathLst>
              <a:path w="782319" h="782320">
                <a:moveTo>
                  <a:pt x="0" y="391032"/>
                </a:moveTo>
                <a:lnTo>
                  <a:pt x="5116" y="327589"/>
                </a:lnTo>
                <a:lnTo>
                  <a:pt x="19927" y="267411"/>
                </a:lnTo>
                <a:lnTo>
                  <a:pt x="43630" y="211301"/>
                </a:lnTo>
                <a:lnTo>
                  <a:pt x="75419" y="160065"/>
                </a:lnTo>
                <a:lnTo>
                  <a:pt x="114490" y="114506"/>
                </a:lnTo>
                <a:lnTo>
                  <a:pt x="160038" y="75427"/>
                </a:lnTo>
                <a:lnTo>
                  <a:pt x="211258" y="43634"/>
                </a:lnTo>
                <a:lnTo>
                  <a:pt x="267346" y="19928"/>
                </a:lnTo>
                <a:lnTo>
                  <a:pt x="327496" y="5116"/>
                </a:lnTo>
                <a:lnTo>
                  <a:pt x="390906" y="0"/>
                </a:lnTo>
                <a:lnTo>
                  <a:pt x="422985" y="1295"/>
                </a:lnTo>
                <a:lnTo>
                  <a:pt x="484897" y="11360"/>
                </a:lnTo>
                <a:lnTo>
                  <a:pt x="543141" y="30720"/>
                </a:lnTo>
                <a:lnTo>
                  <a:pt x="596914" y="58570"/>
                </a:lnTo>
                <a:lnTo>
                  <a:pt x="645412" y="94106"/>
                </a:lnTo>
                <a:lnTo>
                  <a:pt x="687832" y="136526"/>
                </a:lnTo>
                <a:lnTo>
                  <a:pt x="723368" y="185024"/>
                </a:lnTo>
                <a:lnTo>
                  <a:pt x="751218" y="238797"/>
                </a:lnTo>
                <a:lnTo>
                  <a:pt x="770578" y="297041"/>
                </a:lnTo>
                <a:lnTo>
                  <a:pt x="780643" y="358953"/>
                </a:lnTo>
                <a:lnTo>
                  <a:pt x="781938" y="391032"/>
                </a:lnTo>
                <a:lnTo>
                  <a:pt x="780643" y="423094"/>
                </a:lnTo>
                <a:lnTo>
                  <a:pt x="770578" y="484975"/>
                </a:lnTo>
                <a:lnTo>
                  <a:pt x="751218" y="543194"/>
                </a:lnTo>
                <a:lnTo>
                  <a:pt x="723368" y="596949"/>
                </a:lnTo>
                <a:lnTo>
                  <a:pt x="687832" y="645433"/>
                </a:lnTo>
                <a:lnTo>
                  <a:pt x="645412" y="687843"/>
                </a:lnTo>
                <a:lnTo>
                  <a:pt x="596914" y="723374"/>
                </a:lnTo>
                <a:lnTo>
                  <a:pt x="543141" y="751220"/>
                </a:lnTo>
                <a:lnTo>
                  <a:pt x="484897" y="770578"/>
                </a:lnTo>
                <a:lnTo>
                  <a:pt x="422985" y="780643"/>
                </a:lnTo>
                <a:lnTo>
                  <a:pt x="390906" y="781938"/>
                </a:lnTo>
                <a:lnTo>
                  <a:pt x="358844" y="780643"/>
                </a:lnTo>
                <a:lnTo>
                  <a:pt x="296963" y="770578"/>
                </a:lnTo>
                <a:lnTo>
                  <a:pt x="238744" y="751220"/>
                </a:lnTo>
                <a:lnTo>
                  <a:pt x="184989" y="723374"/>
                </a:lnTo>
                <a:lnTo>
                  <a:pt x="136505" y="687843"/>
                </a:lnTo>
                <a:lnTo>
                  <a:pt x="94095" y="645433"/>
                </a:lnTo>
                <a:lnTo>
                  <a:pt x="58564" y="596949"/>
                </a:lnTo>
                <a:lnTo>
                  <a:pt x="30718" y="543194"/>
                </a:lnTo>
                <a:lnTo>
                  <a:pt x="11360" y="484975"/>
                </a:lnTo>
                <a:lnTo>
                  <a:pt x="1295" y="423094"/>
                </a:lnTo>
                <a:lnTo>
                  <a:pt x="0" y="391032"/>
                </a:lnTo>
                <a:close/>
              </a:path>
            </a:pathLst>
          </a:custGeom>
          <a:ln w="25400">
            <a:solidFill>
              <a:srgbClr val="C0504D"/>
            </a:solidFill>
          </a:ln>
        </p:spPr>
        <p:txBody>
          <a:bodyPr wrap="square" lIns="0" tIns="0" rIns="0" bIns="0" rtlCol="0"/>
          <a:lstStyle/>
          <a:p/>
        </p:txBody>
      </p:sp>
      <p:sp>
        <p:nvSpPr>
          <p:cNvPr id="32" name="object 32"/>
          <p:cNvSpPr/>
          <p:nvPr/>
        </p:nvSpPr>
        <p:spPr>
          <a:xfrm>
            <a:off x="1947036" y="5227091"/>
            <a:ext cx="4355465" cy="626110"/>
          </a:xfrm>
          <a:custGeom>
            <a:avLst/>
            <a:gdLst/>
            <a:ahLst/>
            <a:cxnLst/>
            <a:rect l="l" t="t" r="r" b="b"/>
            <a:pathLst>
              <a:path w="4355465" h="626110">
                <a:moveTo>
                  <a:pt x="0" y="625602"/>
                </a:moveTo>
                <a:lnTo>
                  <a:pt x="4355211" y="625602"/>
                </a:lnTo>
                <a:lnTo>
                  <a:pt x="4355211" y="0"/>
                </a:lnTo>
                <a:lnTo>
                  <a:pt x="0" y="0"/>
                </a:lnTo>
                <a:lnTo>
                  <a:pt x="0" y="625602"/>
                </a:lnTo>
                <a:close/>
              </a:path>
            </a:pathLst>
          </a:custGeom>
          <a:solidFill>
            <a:srgbClr val="FFFFFF"/>
          </a:solidFill>
        </p:spPr>
        <p:txBody>
          <a:bodyPr wrap="square" lIns="0" tIns="0" rIns="0" bIns="0" rtlCol="0"/>
          <a:lstStyle/>
          <a:p/>
        </p:txBody>
      </p:sp>
      <p:sp>
        <p:nvSpPr>
          <p:cNvPr id="33" name="object 33"/>
          <p:cNvSpPr/>
          <p:nvPr/>
        </p:nvSpPr>
        <p:spPr>
          <a:xfrm>
            <a:off x="1947036" y="5227091"/>
            <a:ext cx="4355465" cy="626110"/>
          </a:xfrm>
          <a:custGeom>
            <a:avLst/>
            <a:gdLst/>
            <a:ahLst/>
            <a:cxnLst/>
            <a:rect l="l" t="t" r="r" b="b"/>
            <a:pathLst>
              <a:path w="4355465" h="626110">
                <a:moveTo>
                  <a:pt x="0" y="625602"/>
                </a:moveTo>
                <a:lnTo>
                  <a:pt x="4355211" y="625602"/>
                </a:lnTo>
                <a:lnTo>
                  <a:pt x="4355211" y="0"/>
                </a:lnTo>
                <a:lnTo>
                  <a:pt x="0" y="0"/>
                </a:lnTo>
                <a:lnTo>
                  <a:pt x="0" y="625602"/>
                </a:lnTo>
                <a:close/>
              </a:path>
            </a:pathLst>
          </a:custGeom>
          <a:ln w="25400">
            <a:solidFill>
              <a:srgbClr val="AD4745"/>
            </a:solidFill>
          </a:ln>
        </p:spPr>
        <p:txBody>
          <a:bodyPr wrap="square" lIns="0" tIns="0" rIns="0" bIns="0" rtlCol="0"/>
          <a:lstStyle/>
          <a:p/>
        </p:txBody>
      </p:sp>
      <p:sp>
        <p:nvSpPr>
          <p:cNvPr id="34" name="object 34"/>
          <p:cNvSpPr txBox="1"/>
          <p:nvPr/>
        </p:nvSpPr>
        <p:spPr>
          <a:xfrm>
            <a:off x="2431033" y="1551967"/>
            <a:ext cx="2975610" cy="4239260"/>
          </a:xfrm>
          <a:prstGeom prst="rect">
            <a:avLst/>
          </a:prstGeom>
        </p:spPr>
        <p:txBody>
          <a:bodyPr vert="horz" wrap="square" lIns="0" tIns="0" rIns="0" bIns="0" rtlCol="0">
            <a:spAutoFit/>
          </a:bodyPr>
          <a:lstStyle/>
          <a:p>
            <a:pPr marL="461010" indent="-447040">
              <a:lnSpc>
                <a:spcPct val="100000"/>
              </a:lnSpc>
            </a:pPr>
            <a:r>
              <a:rPr sz="3100" dirty="0">
                <a:latin typeface="宋体" panose="02010600030101010101" pitchFamily="2" charset="-122"/>
                <a:cs typeface="宋体" panose="02010600030101010101" pitchFamily="2" charset="-122"/>
              </a:rPr>
              <a:t>系统可扩展</a:t>
            </a:r>
            <a:endParaRPr sz="3100">
              <a:latin typeface="宋体" panose="02010600030101010101" pitchFamily="2" charset="-122"/>
              <a:cs typeface="宋体" panose="02010600030101010101" pitchFamily="2" charset="-122"/>
            </a:endParaRPr>
          </a:p>
          <a:p>
            <a:pPr marL="461010" marR="5080">
              <a:lnSpc>
                <a:spcPct val="199000"/>
              </a:lnSpc>
            </a:pPr>
            <a:r>
              <a:rPr sz="3100" dirty="0">
                <a:latin typeface="宋体" panose="02010600030101010101" pitchFamily="2" charset="-122"/>
                <a:cs typeface="宋体" panose="02010600030101010101" pitchFamily="2" charset="-122"/>
              </a:rPr>
              <a:t>最大并行化  </a:t>
            </a:r>
            <a:r>
              <a:rPr sz="3100" spc="-5" dirty="0">
                <a:latin typeface="宋体" panose="02010600030101010101" pitchFamily="2" charset="-122"/>
                <a:cs typeface="宋体" panose="02010600030101010101" pitchFamily="2" charset="-122"/>
              </a:rPr>
              <a:t>资源负载均衡 </a:t>
            </a:r>
            <a:r>
              <a:rPr sz="3100" dirty="0">
                <a:latin typeface="宋体" panose="02010600030101010101" pitchFamily="2" charset="-122"/>
                <a:cs typeface="宋体" panose="02010600030101010101" pitchFamily="2" charset="-122"/>
              </a:rPr>
              <a:t>数据分块处理</a:t>
            </a:r>
            <a:endParaRPr sz="3100">
              <a:latin typeface="宋体" panose="02010600030101010101" pitchFamily="2" charset="-122"/>
              <a:cs typeface="宋体" panose="02010600030101010101" pitchFamily="2" charset="-122"/>
            </a:endParaRPr>
          </a:p>
          <a:p>
            <a:pPr>
              <a:lnSpc>
                <a:spcPct val="100000"/>
              </a:lnSpc>
              <a:spcBef>
                <a:spcPts val="45"/>
              </a:spcBef>
            </a:pPr>
            <a:endParaRPr sz="3150">
              <a:latin typeface="Times New Roman" panose="02020603050405020304"/>
              <a:cs typeface="Times New Roman" panose="02020603050405020304"/>
            </a:endParaRPr>
          </a:p>
          <a:p>
            <a:pPr marL="12700">
              <a:lnSpc>
                <a:spcPts val="3635"/>
              </a:lnSpc>
            </a:pPr>
            <a:r>
              <a:rPr sz="3100" dirty="0">
                <a:latin typeface="宋体" panose="02010600030101010101" pitchFamily="2" charset="-122"/>
                <a:cs typeface="宋体" panose="02010600030101010101" pitchFamily="2" charset="-122"/>
              </a:rPr>
              <a:t>程序自适应性</a:t>
            </a:r>
            <a:endParaRPr sz="3100">
              <a:latin typeface="宋体" panose="02010600030101010101" pitchFamily="2" charset="-122"/>
              <a:cs typeface="宋体" panose="02010600030101010101" pitchFamily="2" charset="-122"/>
            </a:endParaRPr>
          </a:p>
        </p:txBody>
      </p:sp>
      <p:sp>
        <p:nvSpPr>
          <p:cNvPr id="35" name="object 35"/>
          <p:cNvSpPr/>
          <p:nvPr/>
        </p:nvSpPr>
        <p:spPr>
          <a:xfrm>
            <a:off x="1556003" y="5148834"/>
            <a:ext cx="781939" cy="782066"/>
          </a:xfrm>
          <a:prstGeom prst="rect">
            <a:avLst/>
          </a:prstGeom>
          <a:blipFill>
            <a:blip r:embed="rId9" cstate="print"/>
            <a:stretch>
              <a:fillRect/>
            </a:stretch>
          </a:blipFill>
        </p:spPr>
        <p:txBody>
          <a:bodyPr wrap="square" lIns="0" tIns="0" rIns="0" bIns="0" rtlCol="0"/>
          <a:lstStyle/>
          <a:p/>
        </p:txBody>
      </p:sp>
      <p:sp>
        <p:nvSpPr>
          <p:cNvPr id="36" name="object 36"/>
          <p:cNvSpPr/>
          <p:nvPr/>
        </p:nvSpPr>
        <p:spPr>
          <a:xfrm>
            <a:off x="1556003" y="5148834"/>
            <a:ext cx="782320" cy="782320"/>
          </a:xfrm>
          <a:custGeom>
            <a:avLst/>
            <a:gdLst/>
            <a:ahLst/>
            <a:cxnLst/>
            <a:rect l="l" t="t" r="r" b="b"/>
            <a:pathLst>
              <a:path w="782319" h="782320">
                <a:moveTo>
                  <a:pt x="0" y="391033"/>
                </a:moveTo>
                <a:lnTo>
                  <a:pt x="5116" y="327620"/>
                </a:lnTo>
                <a:lnTo>
                  <a:pt x="19928" y="267459"/>
                </a:lnTo>
                <a:lnTo>
                  <a:pt x="43634" y="211357"/>
                </a:lnTo>
                <a:lnTo>
                  <a:pt x="75427" y="160120"/>
                </a:lnTo>
                <a:lnTo>
                  <a:pt x="114506" y="114554"/>
                </a:lnTo>
                <a:lnTo>
                  <a:pt x="160065" y="75464"/>
                </a:lnTo>
                <a:lnTo>
                  <a:pt x="211301" y="43658"/>
                </a:lnTo>
                <a:lnTo>
                  <a:pt x="267411" y="19941"/>
                </a:lnTo>
                <a:lnTo>
                  <a:pt x="327589" y="5119"/>
                </a:lnTo>
                <a:lnTo>
                  <a:pt x="391033" y="0"/>
                </a:lnTo>
                <a:lnTo>
                  <a:pt x="423094" y="1296"/>
                </a:lnTo>
                <a:lnTo>
                  <a:pt x="484975" y="11367"/>
                </a:lnTo>
                <a:lnTo>
                  <a:pt x="543194" y="30737"/>
                </a:lnTo>
                <a:lnTo>
                  <a:pt x="596949" y="58600"/>
                </a:lnTo>
                <a:lnTo>
                  <a:pt x="645433" y="94149"/>
                </a:lnTo>
                <a:lnTo>
                  <a:pt x="687843" y="136578"/>
                </a:lnTo>
                <a:lnTo>
                  <a:pt x="723374" y="185080"/>
                </a:lnTo>
                <a:lnTo>
                  <a:pt x="751220" y="238851"/>
                </a:lnTo>
                <a:lnTo>
                  <a:pt x="770578" y="297083"/>
                </a:lnTo>
                <a:lnTo>
                  <a:pt x="780643" y="358970"/>
                </a:lnTo>
                <a:lnTo>
                  <a:pt x="781939" y="391033"/>
                </a:lnTo>
                <a:lnTo>
                  <a:pt x="780643" y="423105"/>
                </a:lnTo>
                <a:lnTo>
                  <a:pt x="770578" y="485007"/>
                </a:lnTo>
                <a:lnTo>
                  <a:pt x="751220" y="543246"/>
                </a:lnTo>
                <a:lnTo>
                  <a:pt x="723374" y="597018"/>
                </a:lnTo>
                <a:lnTo>
                  <a:pt x="687843" y="645519"/>
                </a:lnTo>
                <a:lnTo>
                  <a:pt x="645433" y="687942"/>
                </a:lnTo>
                <a:lnTo>
                  <a:pt x="596949" y="723483"/>
                </a:lnTo>
                <a:lnTo>
                  <a:pt x="543194" y="751338"/>
                </a:lnTo>
                <a:lnTo>
                  <a:pt x="484975" y="770702"/>
                </a:lnTo>
                <a:lnTo>
                  <a:pt x="423094" y="780769"/>
                </a:lnTo>
                <a:lnTo>
                  <a:pt x="391033" y="782066"/>
                </a:lnTo>
                <a:lnTo>
                  <a:pt x="358953" y="780769"/>
                </a:lnTo>
                <a:lnTo>
                  <a:pt x="297041" y="770702"/>
                </a:lnTo>
                <a:lnTo>
                  <a:pt x="238797" y="751338"/>
                </a:lnTo>
                <a:lnTo>
                  <a:pt x="185024" y="723483"/>
                </a:lnTo>
                <a:lnTo>
                  <a:pt x="136526" y="687942"/>
                </a:lnTo>
                <a:lnTo>
                  <a:pt x="94106" y="645519"/>
                </a:lnTo>
                <a:lnTo>
                  <a:pt x="58570" y="597018"/>
                </a:lnTo>
                <a:lnTo>
                  <a:pt x="30720" y="543246"/>
                </a:lnTo>
                <a:lnTo>
                  <a:pt x="11360" y="485007"/>
                </a:lnTo>
                <a:lnTo>
                  <a:pt x="1295" y="423105"/>
                </a:lnTo>
                <a:lnTo>
                  <a:pt x="0" y="391033"/>
                </a:lnTo>
                <a:close/>
              </a:path>
            </a:pathLst>
          </a:custGeom>
          <a:ln w="25400">
            <a:solidFill>
              <a:srgbClr val="C0504D"/>
            </a:solidFill>
          </a:ln>
        </p:spPr>
        <p:txBody>
          <a:bodyPr wrap="square" lIns="0" tIns="0" rIns="0" bIns="0" rtlCol="0"/>
          <a:lstStyl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62305"/>
            <a:ext cx="3202686"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76727" y="162305"/>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系统可扩展</a:t>
            </a:r>
            <a:endParaRPr spc="-5" dirty="0"/>
          </a:p>
        </p:txBody>
      </p:sp>
      <p:sp>
        <p:nvSpPr>
          <p:cNvPr id="7" name="object 7"/>
          <p:cNvSpPr/>
          <p:nvPr/>
        </p:nvSpPr>
        <p:spPr>
          <a:xfrm>
            <a:off x="428599" y="1508252"/>
            <a:ext cx="8065134" cy="2707005"/>
          </a:xfrm>
          <a:custGeom>
            <a:avLst/>
            <a:gdLst/>
            <a:ahLst/>
            <a:cxnLst/>
            <a:rect l="l" t="t" r="r" b="b"/>
            <a:pathLst>
              <a:path w="8065134" h="2707004">
                <a:moveTo>
                  <a:pt x="0" y="2706497"/>
                </a:moveTo>
                <a:lnTo>
                  <a:pt x="8064881" y="2706497"/>
                </a:lnTo>
                <a:lnTo>
                  <a:pt x="8064881" y="0"/>
                </a:lnTo>
                <a:lnTo>
                  <a:pt x="0" y="0"/>
                </a:lnTo>
                <a:lnTo>
                  <a:pt x="0" y="2706497"/>
                </a:lnTo>
                <a:close/>
              </a:path>
            </a:pathLst>
          </a:custGeom>
          <a:solidFill>
            <a:srgbClr val="FFFFFF"/>
          </a:solidFill>
        </p:spPr>
        <p:txBody>
          <a:bodyPr wrap="square" lIns="0" tIns="0" rIns="0" bIns="0" rtlCol="0"/>
          <a:lstStyle/>
          <a:p/>
        </p:txBody>
      </p:sp>
      <p:sp>
        <p:nvSpPr>
          <p:cNvPr id="8" name="object 8"/>
          <p:cNvSpPr/>
          <p:nvPr/>
        </p:nvSpPr>
        <p:spPr>
          <a:xfrm>
            <a:off x="428599" y="1508252"/>
            <a:ext cx="8065134" cy="2707005"/>
          </a:xfrm>
          <a:custGeom>
            <a:avLst/>
            <a:gdLst/>
            <a:ahLst/>
            <a:cxnLst/>
            <a:rect l="l" t="t" r="r" b="b"/>
            <a:pathLst>
              <a:path w="8065134" h="2707004">
                <a:moveTo>
                  <a:pt x="0" y="2706497"/>
                </a:moveTo>
                <a:lnTo>
                  <a:pt x="8064881" y="2706497"/>
                </a:lnTo>
                <a:lnTo>
                  <a:pt x="8064881" y="0"/>
                </a:lnTo>
                <a:lnTo>
                  <a:pt x="0" y="0"/>
                </a:lnTo>
                <a:lnTo>
                  <a:pt x="0" y="2706497"/>
                </a:lnTo>
                <a:close/>
              </a:path>
            </a:pathLst>
          </a:custGeom>
          <a:ln w="25399">
            <a:solidFill>
              <a:srgbClr val="C0504D"/>
            </a:solidFill>
          </a:ln>
        </p:spPr>
        <p:txBody>
          <a:bodyPr wrap="square" lIns="0" tIns="0" rIns="0" bIns="0" rtlCol="0"/>
          <a:lstStyle/>
          <a:p/>
        </p:txBody>
      </p:sp>
      <p:sp>
        <p:nvSpPr>
          <p:cNvPr id="9" name="object 9"/>
          <p:cNvSpPr/>
          <p:nvPr/>
        </p:nvSpPr>
        <p:spPr>
          <a:xfrm>
            <a:off x="857224" y="1285875"/>
            <a:ext cx="5645785" cy="751205"/>
          </a:xfrm>
          <a:custGeom>
            <a:avLst/>
            <a:gdLst/>
            <a:ahLst/>
            <a:cxnLst/>
            <a:rect l="l" t="t" r="r" b="b"/>
            <a:pathLst>
              <a:path w="5645784" h="751205">
                <a:moveTo>
                  <a:pt x="5520207" y="0"/>
                </a:moveTo>
                <a:lnTo>
                  <a:pt x="111456" y="742"/>
                </a:lnTo>
                <a:lnTo>
                  <a:pt x="70714" y="12428"/>
                </a:lnTo>
                <a:lnTo>
                  <a:pt x="36984" y="36319"/>
                </a:lnTo>
                <a:lnTo>
                  <a:pt x="12838" y="69846"/>
                </a:lnTo>
                <a:lnTo>
                  <a:pt x="850" y="110438"/>
                </a:lnTo>
                <a:lnTo>
                  <a:pt x="0" y="125095"/>
                </a:lnTo>
                <a:lnTo>
                  <a:pt x="742" y="639563"/>
                </a:lnTo>
                <a:lnTo>
                  <a:pt x="12436" y="680281"/>
                </a:lnTo>
                <a:lnTo>
                  <a:pt x="36343" y="713990"/>
                </a:lnTo>
                <a:lnTo>
                  <a:pt x="69890" y="738120"/>
                </a:lnTo>
                <a:lnTo>
                  <a:pt x="110506" y="750101"/>
                </a:lnTo>
                <a:lnTo>
                  <a:pt x="125171" y="750951"/>
                </a:lnTo>
                <a:lnTo>
                  <a:pt x="5533976" y="750204"/>
                </a:lnTo>
                <a:lnTo>
                  <a:pt x="5574738" y="738510"/>
                </a:lnTo>
                <a:lnTo>
                  <a:pt x="5608466" y="714617"/>
                </a:lnTo>
                <a:lnTo>
                  <a:pt x="5632601" y="681094"/>
                </a:lnTo>
                <a:lnTo>
                  <a:pt x="5644580" y="640509"/>
                </a:lnTo>
                <a:lnTo>
                  <a:pt x="5645429" y="625855"/>
                </a:lnTo>
                <a:lnTo>
                  <a:pt x="5644682" y="111349"/>
                </a:lnTo>
                <a:lnTo>
                  <a:pt x="5632986" y="70644"/>
                </a:lnTo>
                <a:lnTo>
                  <a:pt x="5609080" y="36946"/>
                </a:lnTo>
                <a:lnTo>
                  <a:pt x="5575526" y="12825"/>
                </a:lnTo>
                <a:lnTo>
                  <a:pt x="5534886" y="849"/>
                </a:lnTo>
                <a:lnTo>
                  <a:pt x="5520207" y="0"/>
                </a:lnTo>
                <a:close/>
              </a:path>
            </a:pathLst>
          </a:custGeom>
          <a:solidFill>
            <a:srgbClr val="C0504D"/>
          </a:solidFill>
        </p:spPr>
        <p:txBody>
          <a:bodyPr wrap="square" lIns="0" tIns="0" rIns="0" bIns="0" rtlCol="0"/>
          <a:lstStyle/>
          <a:p/>
        </p:txBody>
      </p:sp>
      <p:sp>
        <p:nvSpPr>
          <p:cNvPr id="10" name="object 10"/>
          <p:cNvSpPr/>
          <p:nvPr/>
        </p:nvSpPr>
        <p:spPr>
          <a:xfrm>
            <a:off x="857224" y="1285875"/>
            <a:ext cx="5645785" cy="751205"/>
          </a:xfrm>
          <a:custGeom>
            <a:avLst/>
            <a:gdLst/>
            <a:ahLst/>
            <a:cxnLst/>
            <a:rect l="l" t="t" r="r" b="b"/>
            <a:pathLst>
              <a:path w="5645784" h="751205">
                <a:moveTo>
                  <a:pt x="0" y="125095"/>
                </a:moveTo>
                <a:lnTo>
                  <a:pt x="7364" y="82719"/>
                </a:lnTo>
                <a:lnTo>
                  <a:pt x="27744" y="46551"/>
                </a:lnTo>
                <a:lnTo>
                  <a:pt x="58565" y="19162"/>
                </a:lnTo>
                <a:lnTo>
                  <a:pt x="97255" y="3122"/>
                </a:lnTo>
                <a:lnTo>
                  <a:pt x="5520207" y="0"/>
                </a:lnTo>
                <a:lnTo>
                  <a:pt x="5534886" y="849"/>
                </a:lnTo>
                <a:lnTo>
                  <a:pt x="5575526" y="12825"/>
                </a:lnTo>
                <a:lnTo>
                  <a:pt x="5609080" y="36946"/>
                </a:lnTo>
                <a:lnTo>
                  <a:pt x="5632986" y="70644"/>
                </a:lnTo>
                <a:lnTo>
                  <a:pt x="5644682" y="111349"/>
                </a:lnTo>
                <a:lnTo>
                  <a:pt x="5645429" y="625855"/>
                </a:lnTo>
                <a:lnTo>
                  <a:pt x="5644580" y="640509"/>
                </a:lnTo>
                <a:lnTo>
                  <a:pt x="5632601" y="681094"/>
                </a:lnTo>
                <a:lnTo>
                  <a:pt x="5608466" y="714617"/>
                </a:lnTo>
                <a:lnTo>
                  <a:pt x="5574738" y="738510"/>
                </a:lnTo>
                <a:lnTo>
                  <a:pt x="5533976" y="750204"/>
                </a:lnTo>
                <a:lnTo>
                  <a:pt x="125171" y="750951"/>
                </a:lnTo>
                <a:lnTo>
                  <a:pt x="110506" y="750101"/>
                </a:lnTo>
                <a:lnTo>
                  <a:pt x="69890" y="738120"/>
                </a:lnTo>
                <a:lnTo>
                  <a:pt x="36343" y="713990"/>
                </a:lnTo>
                <a:lnTo>
                  <a:pt x="12436" y="680281"/>
                </a:lnTo>
                <a:lnTo>
                  <a:pt x="742" y="639563"/>
                </a:lnTo>
                <a:lnTo>
                  <a:pt x="0" y="125095"/>
                </a:lnTo>
                <a:close/>
              </a:path>
            </a:pathLst>
          </a:custGeom>
          <a:ln w="25399">
            <a:solidFill>
              <a:srgbClr val="FFFFFF"/>
            </a:solidFill>
          </a:ln>
        </p:spPr>
        <p:txBody>
          <a:bodyPr wrap="square" lIns="0" tIns="0" rIns="0" bIns="0" rtlCol="0"/>
          <a:lstStyle/>
          <a:p/>
        </p:txBody>
      </p:sp>
      <p:sp>
        <p:nvSpPr>
          <p:cNvPr id="11" name="object 11"/>
          <p:cNvSpPr txBox="1"/>
          <p:nvPr/>
        </p:nvSpPr>
        <p:spPr>
          <a:xfrm>
            <a:off x="1042035" y="1390650"/>
            <a:ext cx="7451725" cy="2335530"/>
          </a:xfrm>
          <a:prstGeom prst="rect">
            <a:avLst/>
          </a:prstGeom>
        </p:spPr>
        <p:txBody>
          <a:bodyPr vert="horz" wrap="square" lIns="0" tIns="0" rIns="0" bIns="0" rtlCol="0">
            <a:spAutoFit/>
          </a:bodyPr>
          <a:lstStyle/>
          <a:p>
            <a:pPr marL="65405">
              <a:lnSpc>
                <a:spcPct val="100000"/>
              </a:lnSpc>
            </a:pPr>
            <a:r>
              <a:rPr sz="3600" dirty="0">
                <a:solidFill>
                  <a:srgbClr val="FFFFFF"/>
                </a:solidFill>
                <a:latin typeface="宋体" panose="02010600030101010101" pitchFamily="2" charset="-122"/>
                <a:cs typeface="宋体" panose="02010600030101010101" pitchFamily="2" charset="-122"/>
              </a:rPr>
              <a:t>可扩展性</a:t>
            </a:r>
            <a:endParaRPr sz="3600">
              <a:latin typeface="宋体" panose="02010600030101010101" pitchFamily="2" charset="-122"/>
              <a:cs typeface="宋体" panose="02010600030101010101" pitchFamily="2" charset="-122"/>
            </a:endParaRPr>
          </a:p>
          <a:p>
            <a:pPr marL="12700">
              <a:lnSpc>
                <a:spcPct val="100000"/>
              </a:lnSpc>
              <a:spcBef>
                <a:spcPts val="1110"/>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软件设计：</a:t>
            </a:r>
            <a:endParaRPr sz="2400">
              <a:latin typeface="宋体" panose="02010600030101010101" pitchFamily="2" charset="-122"/>
              <a:cs typeface="宋体" panose="02010600030101010101" pitchFamily="2" charset="-122"/>
            </a:endParaRPr>
          </a:p>
          <a:p>
            <a:pPr marL="2413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框架重新设计，不能基于传统</a:t>
            </a:r>
            <a:endParaRPr sz="2400">
              <a:latin typeface="宋体" panose="02010600030101010101" pitchFamily="2" charset="-122"/>
              <a:cs typeface="宋体" panose="02010600030101010101" pitchFamily="2" charset="-122"/>
            </a:endParaRPr>
          </a:p>
          <a:p>
            <a:pPr marL="469900" indent="-228600">
              <a:lnSpc>
                <a:spcPct val="100000"/>
              </a:lnSpc>
              <a:spcBef>
                <a:spcPts val="395"/>
              </a:spcBef>
              <a:buFont typeface="Calibri" panose="020F0502020204030204"/>
              <a:buChar char="•"/>
              <a:tabLst>
                <a:tab pos="469900" algn="l"/>
              </a:tabLst>
            </a:pPr>
            <a:r>
              <a:rPr sz="2400" spc="-20" dirty="0">
                <a:latin typeface="Calibri" panose="020F0502020204030204"/>
                <a:cs typeface="Calibri" panose="020F0502020204030204"/>
              </a:rPr>
              <a:t>CPU</a:t>
            </a:r>
            <a:r>
              <a:rPr sz="2400" dirty="0">
                <a:latin typeface="宋体" panose="02010600030101010101" pitchFamily="2" charset="-122"/>
                <a:cs typeface="宋体" panose="02010600030101010101" pitchFamily="2" charset="-122"/>
              </a:rPr>
              <a:t>框架</a:t>
            </a:r>
            <a:r>
              <a:rPr sz="2400" spc="-20" dirty="0">
                <a:latin typeface="Calibri" panose="020F0502020204030204"/>
                <a:cs typeface="Calibri" panose="020F0502020204030204"/>
              </a:rPr>
              <a:t>MP</a:t>
            </a:r>
            <a:r>
              <a:rPr sz="2400" spc="-5" dirty="0">
                <a:latin typeface="Calibri" panose="020F0502020204030204"/>
                <a:cs typeface="Calibri" panose="020F0502020204030204"/>
              </a:rPr>
              <a:t>I</a:t>
            </a:r>
            <a:r>
              <a:rPr sz="2400" dirty="0">
                <a:latin typeface="宋体" panose="02010600030101010101" pitchFamily="2" charset="-122"/>
                <a:cs typeface="宋体" panose="02010600030101010101" pitchFamily="2" charset="-122"/>
              </a:rPr>
              <a:t>进程到</a:t>
            </a:r>
            <a:r>
              <a:rPr sz="2400" spc="-15" dirty="0">
                <a:latin typeface="Calibri" panose="020F0502020204030204"/>
                <a:cs typeface="Calibri" panose="020F0502020204030204"/>
              </a:rPr>
              <a:t>MPI+OpenMP</a:t>
            </a:r>
            <a:r>
              <a:rPr sz="2400" dirty="0">
                <a:latin typeface="宋体" panose="02010600030101010101" pitchFamily="2" charset="-122"/>
                <a:cs typeface="宋体" panose="02010600030101010101" pitchFamily="2" charset="-122"/>
              </a:rPr>
              <a:t>设计</a:t>
            </a:r>
            <a:endParaRPr sz="2400">
              <a:latin typeface="宋体" panose="02010600030101010101" pitchFamily="2" charset="-122"/>
              <a:cs typeface="宋体" panose="02010600030101010101" pitchFamily="2" charset="-122"/>
            </a:endParaRPr>
          </a:p>
          <a:p>
            <a:pPr marL="241300" marR="5080" indent="-228600">
              <a:lnSpc>
                <a:spcPts val="2810"/>
              </a:lnSpc>
              <a:spcBef>
                <a:spcPts val="54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硬件升级：存储、网络</a:t>
            </a:r>
            <a:r>
              <a:rPr sz="2400" dirty="0">
                <a:latin typeface="Calibri" panose="020F0502020204030204"/>
                <a:cs typeface="Calibri" panose="020F0502020204030204"/>
              </a:rPr>
              <a:t>IO</a:t>
            </a:r>
            <a:r>
              <a:rPr sz="2400" dirty="0">
                <a:latin typeface="宋体" panose="02010600030101010101" pitchFamily="2" charset="-122"/>
                <a:cs typeface="宋体" panose="02010600030101010101" pitchFamily="2" charset="-122"/>
              </a:rPr>
              <a:t>跟不上计算，系统很难扩展</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1355"/>
            <a:ext cx="3202686"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76727" y="181355"/>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最大并行化</a:t>
            </a:r>
            <a:endParaRPr spc="-5" dirty="0"/>
          </a:p>
        </p:txBody>
      </p:sp>
      <p:sp>
        <p:nvSpPr>
          <p:cNvPr id="7" name="object 7"/>
          <p:cNvSpPr/>
          <p:nvPr/>
        </p:nvSpPr>
        <p:spPr>
          <a:xfrm>
            <a:off x="285724" y="1714563"/>
            <a:ext cx="8065134" cy="4243070"/>
          </a:xfrm>
          <a:custGeom>
            <a:avLst/>
            <a:gdLst/>
            <a:ahLst/>
            <a:cxnLst/>
            <a:rect l="l" t="t" r="r" b="b"/>
            <a:pathLst>
              <a:path w="8065134" h="4243070">
                <a:moveTo>
                  <a:pt x="0" y="4242816"/>
                </a:moveTo>
                <a:lnTo>
                  <a:pt x="8064881" y="4242816"/>
                </a:lnTo>
                <a:lnTo>
                  <a:pt x="8064881" y="0"/>
                </a:lnTo>
                <a:lnTo>
                  <a:pt x="0" y="0"/>
                </a:lnTo>
                <a:lnTo>
                  <a:pt x="0" y="4242816"/>
                </a:lnTo>
                <a:close/>
              </a:path>
            </a:pathLst>
          </a:custGeom>
          <a:solidFill>
            <a:srgbClr val="FFFFFF"/>
          </a:solidFill>
        </p:spPr>
        <p:txBody>
          <a:bodyPr wrap="square" lIns="0" tIns="0" rIns="0" bIns="0" rtlCol="0"/>
          <a:lstStyle/>
          <a:p/>
        </p:txBody>
      </p:sp>
      <p:sp>
        <p:nvSpPr>
          <p:cNvPr id="8" name="object 8"/>
          <p:cNvSpPr/>
          <p:nvPr/>
        </p:nvSpPr>
        <p:spPr>
          <a:xfrm>
            <a:off x="285724" y="1714563"/>
            <a:ext cx="8065134" cy="4243070"/>
          </a:xfrm>
          <a:custGeom>
            <a:avLst/>
            <a:gdLst/>
            <a:ahLst/>
            <a:cxnLst/>
            <a:rect l="l" t="t" r="r" b="b"/>
            <a:pathLst>
              <a:path w="8065134" h="4243070">
                <a:moveTo>
                  <a:pt x="0" y="4242816"/>
                </a:moveTo>
                <a:lnTo>
                  <a:pt x="8064881" y="4242816"/>
                </a:lnTo>
                <a:lnTo>
                  <a:pt x="8064881" y="0"/>
                </a:lnTo>
                <a:lnTo>
                  <a:pt x="0" y="0"/>
                </a:lnTo>
                <a:lnTo>
                  <a:pt x="0" y="4242816"/>
                </a:lnTo>
                <a:close/>
              </a:path>
            </a:pathLst>
          </a:custGeom>
          <a:ln w="25400">
            <a:solidFill>
              <a:srgbClr val="C0504D"/>
            </a:solidFill>
          </a:ln>
        </p:spPr>
        <p:txBody>
          <a:bodyPr wrap="square" lIns="0" tIns="0" rIns="0" bIns="0" rtlCol="0"/>
          <a:lstStyle/>
          <a:p/>
        </p:txBody>
      </p:sp>
      <p:sp>
        <p:nvSpPr>
          <p:cNvPr id="9" name="object 9"/>
          <p:cNvSpPr/>
          <p:nvPr/>
        </p:nvSpPr>
        <p:spPr>
          <a:xfrm>
            <a:off x="691172" y="1195197"/>
            <a:ext cx="6833234" cy="717550"/>
          </a:xfrm>
          <a:custGeom>
            <a:avLst/>
            <a:gdLst/>
            <a:ahLst/>
            <a:cxnLst/>
            <a:rect l="l" t="t" r="r" b="b"/>
            <a:pathLst>
              <a:path w="6833234" h="717550">
                <a:moveTo>
                  <a:pt x="6713689" y="0"/>
                </a:moveTo>
                <a:lnTo>
                  <a:pt x="114948" y="85"/>
                </a:lnTo>
                <a:lnTo>
                  <a:pt x="73237" y="9299"/>
                </a:lnTo>
                <a:lnTo>
                  <a:pt x="38443" y="31727"/>
                </a:lnTo>
                <a:lnTo>
                  <a:pt x="13388" y="64531"/>
                </a:lnTo>
                <a:lnTo>
                  <a:pt x="888" y="104874"/>
                </a:lnTo>
                <a:lnTo>
                  <a:pt x="0" y="119506"/>
                </a:lnTo>
                <a:lnTo>
                  <a:pt x="85" y="602095"/>
                </a:lnTo>
                <a:lnTo>
                  <a:pt x="9287" y="643821"/>
                </a:lnTo>
                <a:lnTo>
                  <a:pt x="31695" y="678613"/>
                </a:lnTo>
                <a:lnTo>
                  <a:pt x="64491" y="703660"/>
                </a:lnTo>
                <a:lnTo>
                  <a:pt x="104857" y="716153"/>
                </a:lnTo>
                <a:lnTo>
                  <a:pt x="119506" y="717041"/>
                </a:lnTo>
                <a:lnTo>
                  <a:pt x="6718242" y="716956"/>
                </a:lnTo>
                <a:lnTo>
                  <a:pt x="6759922" y="707760"/>
                </a:lnTo>
                <a:lnTo>
                  <a:pt x="6794717" y="685359"/>
                </a:lnTo>
                <a:lnTo>
                  <a:pt x="6819791" y="652566"/>
                </a:lnTo>
                <a:lnTo>
                  <a:pt x="6832306" y="612192"/>
                </a:lnTo>
                <a:lnTo>
                  <a:pt x="6833196" y="597535"/>
                </a:lnTo>
                <a:lnTo>
                  <a:pt x="6833111" y="114954"/>
                </a:lnTo>
                <a:lnTo>
                  <a:pt x="6823897" y="73274"/>
                </a:lnTo>
                <a:lnTo>
                  <a:pt x="6801469" y="38478"/>
                </a:lnTo>
                <a:lnTo>
                  <a:pt x="6768665" y="13405"/>
                </a:lnTo>
                <a:lnTo>
                  <a:pt x="6728322" y="890"/>
                </a:lnTo>
                <a:lnTo>
                  <a:pt x="6713689" y="0"/>
                </a:lnTo>
                <a:close/>
              </a:path>
            </a:pathLst>
          </a:custGeom>
          <a:solidFill>
            <a:srgbClr val="C0504D"/>
          </a:solidFill>
        </p:spPr>
        <p:txBody>
          <a:bodyPr wrap="square" lIns="0" tIns="0" rIns="0" bIns="0" rtlCol="0"/>
          <a:lstStyle/>
          <a:p/>
        </p:txBody>
      </p:sp>
      <p:sp>
        <p:nvSpPr>
          <p:cNvPr id="10" name="object 10"/>
          <p:cNvSpPr/>
          <p:nvPr/>
        </p:nvSpPr>
        <p:spPr>
          <a:xfrm>
            <a:off x="691172" y="1195197"/>
            <a:ext cx="6833234" cy="717550"/>
          </a:xfrm>
          <a:custGeom>
            <a:avLst/>
            <a:gdLst/>
            <a:ahLst/>
            <a:cxnLst/>
            <a:rect l="l" t="t" r="r" b="b"/>
            <a:pathLst>
              <a:path w="6833234" h="717550">
                <a:moveTo>
                  <a:pt x="0" y="119506"/>
                </a:moveTo>
                <a:lnTo>
                  <a:pt x="7687" y="77281"/>
                </a:lnTo>
                <a:lnTo>
                  <a:pt x="28870" y="41648"/>
                </a:lnTo>
                <a:lnTo>
                  <a:pt x="60731" y="15447"/>
                </a:lnTo>
                <a:lnTo>
                  <a:pt x="100449" y="1513"/>
                </a:lnTo>
                <a:lnTo>
                  <a:pt x="6713689" y="0"/>
                </a:lnTo>
                <a:lnTo>
                  <a:pt x="6728322" y="890"/>
                </a:lnTo>
                <a:lnTo>
                  <a:pt x="6768665" y="13405"/>
                </a:lnTo>
                <a:lnTo>
                  <a:pt x="6801469" y="38478"/>
                </a:lnTo>
                <a:lnTo>
                  <a:pt x="6823897" y="73274"/>
                </a:lnTo>
                <a:lnTo>
                  <a:pt x="6833111" y="114954"/>
                </a:lnTo>
                <a:lnTo>
                  <a:pt x="6833196" y="597535"/>
                </a:lnTo>
                <a:lnTo>
                  <a:pt x="6832306" y="612192"/>
                </a:lnTo>
                <a:lnTo>
                  <a:pt x="6819791" y="652566"/>
                </a:lnTo>
                <a:lnTo>
                  <a:pt x="6794717" y="685359"/>
                </a:lnTo>
                <a:lnTo>
                  <a:pt x="6759922" y="707760"/>
                </a:lnTo>
                <a:lnTo>
                  <a:pt x="6718242" y="716956"/>
                </a:lnTo>
                <a:lnTo>
                  <a:pt x="119506" y="717041"/>
                </a:lnTo>
                <a:lnTo>
                  <a:pt x="104857" y="716153"/>
                </a:lnTo>
                <a:lnTo>
                  <a:pt x="64491" y="703660"/>
                </a:lnTo>
                <a:lnTo>
                  <a:pt x="31695" y="678613"/>
                </a:lnTo>
                <a:lnTo>
                  <a:pt x="9287" y="643821"/>
                </a:lnTo>
                <a:lnTo>
                  <a:pt x="85" y="602095"/>
                </a:lnTo>
                <a:lnTo>
                  <a:pt x="0" y="119506"/>
                </a:lnTo>
                <a:close/>
              </a:path>
            </a:pathLst>
          </a:custGeom>
          <a:ln w="25400">
            <a:solidFill>
              <a:srgbClr val="FFFFFF"/>
            </a:solidFill>
          </a:ln>
        </p:spPr>
        <p:txBody>
          <a:bodyPr wrap="square" lIns="0" tIns="0" rIns="0" bIns="0" rtlCol="0"/>
          <a:lstStyle/>
          <a:p/>
        </p:txBody>
      </p:sp>
      <p:sp>
        <p:nvSpPr>
          <p:cNvPr id="11" name="object 11"/>
          <p:cNvSpPr txBox="1"/>
          <p:nvPr/>
        </p:nvSpPr>
        <p:spPr>
          <a:xfrm>
            <a:off x="898905" y="1283021"/>
            <a:ext cx="3798570" cy="3699510"/>
          </a:xfrm>
          <a:prstGeom prst="rect">
            <a:avLst/>
          </a:prstGeom>
        </p:spPr>
        <p:txBody>
          <a:bodyPr vert="horz" wrap="square" lIns="0" tIns="0" rIns="0" bIns="0" rtlCol="0">
            <a:spAutoFit/>
          </a:bodyPr>
          <a:lstStyle/>
          <a:p>
            <a:pPr marL="40640">
              <a:lnSpc>
                <a:spcPct val="100000"/>
              </a:lnSpc>
            </a:pPr>
            <a:r>
              <a:rPr sz="3600" dirty="0">
                <a:solidFill>
                  <a:srgbClr val="FFFFFF"/>
                </a:solidFill>
                <a:latin typeface="宋体" panose="02010600030101010101" pitchFamily="2" charset="-122"/>
                <a:cs typeface="宋体" panose="02010600030101010101" pitchFamily="2" charset="-122"/>
              </a:rPr>
              <a:t>并行性</a:t>
            </a:r>
            <a:endParaRPr sz="3600">
              <a:latin typeface="宋体" panose="02010600030101010101" pitchFamily="2" charset="-122"/>
              <a:cs typeface="宋体" panose="02010600030101010101" pitchFamily="2" charset="-122"/>
            </a:endParaRPr>
          </a:p>
          <a:p>
            <a:pPr>
              <a:lnSpc>
                <a:spcPct val="100000"/>
              </a:lnSpc>
              <a:spcBef>
                <a:spcPts val="35"/>
              </a:spcBef>
            </a:pPr>
            <a:endParaRPr sz="4950">
              <a:latin typeface="Times New Roman" panose="02020603050405020304"/>
              <a:cs typeface="Times New Roman" panose="02020603050405020304"/>
            </a:endParaRPr>
          </a:p>
          <a:p>
            <a:pPr marL="12700">
              <a:lnSpc>
                <a:spcPct val="100000"/>
              </a:lnSpc>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节点间计算并行</a:t>
            </a:r>
            <a:endParaRPr sz="2400">
              <a:latin typeface="宋体" panose="02010600030101010101" pitchFamily="2" charset="-122"/>
              <a:cs typeface="宋体" panose="02010600030101010101" pitchFamily="2" charset="-122"/>
            </a:endParaRPr>
          </a:p>
          <a:p>
            <a:pPr marL="127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节点间计算</a:t>
            </a:r>
            <a:r>
              <a:rPr sz="2400" spc="-10" dirty="0">
                <a:latin typeface="宋体" panose="02010600030101010101" pitchFamily="2" charset="-122"/>
                <a:cs typeface="宋体" panose="02010600030101010101" pitchFamily="2" charset="-122"/>
              </a:rPr>
              <a:t>与</a:t>
            </a:r>
            <a:r>
              <a:rPr sz="2400" spc="-20" dirty="0">
                <a:latin typeface="Calibri" panose="020F0502020204030204"/>
                <a:cs typeface="Calibri" panose="020F0502020204030204"/>
              </a:rPr>
              <a:t>MP</a:t>
            </a:r>
            <a:r>
              <a:rPr sz="2400" spc="-15" dirty="0">
                <a:latin typeface="Calibri" panose="020F0502020204030204"/>
                <a:cs typeface="Calibri" panose="020F0502020204030204"/>
              </a:rPr>
              <a:t>I</a:t>
            </a:r>
            <a:r>
              <a:rPr sz="2400" dirty="0">
                <a:latin typeface="宋体" panose="02010600030101010101" pitchFamily="2" charset="-122"/>
                <a:cs typeface="宋体" panose="02010600030101010101" pitchFamily="2" charset="-122"/>
              </a:rPr>
              <a:t>通信并行</a:t>
            </a:r>
            <a:endParaRPr sz="2400">
              <a:latin typeface="宋体" panose="02010600030101010101" pitchFamily="2" charset="-122"/>
              <a:cs typeface="宋体" panose="02010600030101010101" pitchFamily="2" charset="-122"/>
            </a:endParaRPr>
          </a:p>
          <a:p>
            <a:pPr marL="127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节点</a:t>
            </a:r>
            <a:r>
              <a:rPr sz="2400" spc="-5" dirty="0">
                <a:latin typeface="宋体" panose="02010600030101010101" pitchFamily="2" charset="-122"/>
                <a:cs typeface="宋体" panose="02010600030101010101" pitchFamily="2" charset="-122"/>
              </a:rPr>
              <a:t>内</a:t>
            </a:r>
            <a:r>
              <a:rPr sz="2400" spc="-20" dirty="0">
                <a:latin typeface="Calibri" panose="020F0502020204030204"/>
                <a:cs typeface="Calibri" panose="020F0502020204030204"/>
              </a:rPr>
              <a:t>CPU</a:t>
            </a:r>
            <a:r>
              <a:rPr sz="2400"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计算并行</a:t>
            </a:r>
            <a:endParaRPr sz="2400">
              <a:latin typeface="宋体" panose="02010600030101010101" pitchFamily="2" charset="-122"/>
              <a:cs typeface="宋体" panose="02010600030101010101" pitchFamily="2" charset="-122"/>
            </a:endParaRPr>
          </a:p>
          <a:p>
            <a:pPr marL="127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节点内计算</a:t>
            </a:r>
            <a:r>
              <a:rPr sz="2400" spc="-10"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PCI</a:t>
            </a:r>
            <a:r>
              <a:rPr sz="2400" spc="-5" dirty="0">
                <a:latin typeface="Calibri" panose="020F0502020204030204"/>
                <a:cs typeface="Calibri" panose="020F0502020204030204"/>
              </a:rPr>
              <a:t>E</a:t>
            </a:r>
            <a:r>
              <a:rPr sz="2400" dirty="0">
                <a:latin typeface="宋体" panose="02010600030101010101" pitchFamily="2" charset="-122"/>
                <a:cs typeface="宋体" panose="02010600030101010101" pitchFamily="2" charset="-122"/>
              </a:rPr>
              <a:t>并行</a:t>
            </a:r>
            <a:endParaRPr sz="2400">
              <a:latin typeface="宋体" panose="02010600030101010101" pitchFamily="2" charset="-122"/>
              <a:cs typeface="宋体" panose="02010600030101010101" pitchFamily="2" charset="-122"/>
            </a:endParaRPr>
          </a:p>
          <a:p>
            <a:pPr marL="127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计算</a:t>
            </a:r>
            <a:r>
              <a:rPr sz="2400" spc="-5"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IO</a:t>
            </a:r>
            <a:r>
              <a:rPr sz="2400" dirty="0">
                <a:latin typeface="宋体" panose="02010600030101010101" pitchFamily="2" charset="-122"/>
                <a:cs typeface="宋体" panose="02010600030101010101" pitchFamily="2" charset="-122"/>
              </a:rPr>
              <a:t>并行</a:t>
            </a:r>
            <a:endParaRPr sz="2400">
              <a:latin typeface="宋体" panose="02010600030101010101" pitchFamily="2" charset="-122"/>
              <a:cs typeface="宋体" panose="02010600030101010101" pitchFamily="2" charset="-122"/>
            </a:endParaRPr>
          </a:p>
          <a:p>
            <a:pPr marL="241300" indent="-228600">
              <a:lnSpc>
                <a:spcPct val="100000"/>
              </a:lnSpc>
              <a:spcBef>
                <a:spcPts val="395"/>
              </a:spcBef>
              <a:buFont typeface="Calibri" panose="020F0502020204030204"/>
              <a:buChar char="•"/>
              <a:tabLst>
                <a:tab pos="241935" algn="l"/>
              </a:tabLst>
            </a:pPr>
            <a:r>
              <a:rPr sz="2400" dirty="0">
                <a:latin typeface="Calibri" panose="020F0502020204030204"/>
                <a:cs typeface="Calibri" panose="020F0502020204030204"/>
              </a:rPr>
              <a:t>IO</a:t>
            </a:r>
            <a:r>
              <a:rPr sz="2400"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IO</a:t>
            </a:r>
            <a:r>
              <a:rPr sz="2400" dirty="0">
                <a:latin typeface="宋体" panose="02010600030101010101" pitchFamily="2" charset="-122"/>
                <a:cs typeface="宋体" panose="02010600030101010101" pitchFamily="2" charset="-122"/>
              </a:rPr>
              <a:t>并行</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txBox="1"/>
          <p:nvPr/>
        </p:nvSpPr>
        <p:spPr>
          <a:xfrm>
            <a:off x="225806" y="1200638"/>
            <a:ext cx="4321810" cy="3898265"/>
          </a:xfrm>
          <a:prstGeom prst="rect">
            <a:avLst/>
          </a:prstGeom>
        </p:spPr>
        <p:txBody>
          <a:bodyPr vert="horz" wrap="square" lIns="0" tIns="0" rIns="0" bIns="0" rtlCol="0">
            <a:spAutoFit/>
          </a:bodyPr>
          <a:lstStyle/>
          <a:p>
            <a:pPr marL="12700">
              <a:lnSpc>
                <a:spcPct val="100000"/>
              </a:lnSpc>
              <a:tabLst>
                <a:tab pos="354965" algn="l"/>
              </a:tabLst>
            </a:pPr>
            <a:r>
              <a:rPr sz="2500" dirty="0">
                <a:latin typeface="Arial" panose="020B0604020202020204"/>
                <a:cs typeface="Arial" panose="020B0604020202020204"/>
              </a:rPr>
              <a:t>•	</a:t>
            </a:r>
            <a:r>
              <a:rPr sz="2500" dirty="0">
                <a:latin typeface="宋体" panose="02010600030101010101" pitchFamily="2" charset="-122"/>
                <a:cs typeface="宋体" panose="02010600030101010101" pitchFamily="2" charset="-122"/>
              </a:rPr>
              <a:t>通用架构并行</a:t>
            </a:r>
            <a:endParaRPr sz="2500">
              <a:latin typeface="宋体" panose="02010600030101010101" pitchFamily="2" charset="-122"/>
              <a:cs typeface="宋体" panose="02010600030101010101" pitchFamily="2" charset="-122"/>
            </a:endParaRPr>
          </a:p>
          <a:p>
            <a:pPr marR="11430" algn="ctr">
              <a:lnSpc>
                <a:spcPct val="100000"/>
              </a:lnSpc>
              <a:spcBef>
                <a:spcPts val="10"/>
              </a:spcBef>
              <a:tabLst>
                <a:tab pos="285750"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同构多核并行（粗粒度）</a:t>
            </a:r>
            <a:endParaRPr sz="2200">
              <a:latin typeface="宋体" panose="02010600030101010101" pitchFamily="2" charset="-122"/>
              <a:cs typeface="宋体" panose="02010600030101010101" pitchFamily="2" charset="-122"/>
            </a:endParaRPr>
          </a:p>
          <a:p>
            <a:pPr marL="927100">
              <a:lnSpc>
                <a:spcPct val="100000"/>
              </a:lnSpc>
              <a:spcBef>
                <a:spcPts val="10"/>
              </a:spcBef>
              <a:tabLst>
                <a:tab pos="1155700" algn="l"/>
              </a:tabLst>
            </a:pPr>
            <a:r>
              <a:rPr sz="1900" dirty="0">
                <a:latin typeface="Arial" panose="020B0604020202020204"/>
                <a:cs typeface="Arial" panose="020B0604020202020204"/>
              </a:rPr>
              <a:t>•	</a:t>
            </a:r>
            <a:r>
              <a:rPr sz="1900" dirty="0">
                <a:latin typeface="Calibri" panose="020F0502020204030204"/>
                <a:cs typeface="Calibri" panose="020F0502020204030204"/>
              </a:rPr>
              <a:t>X86</a:t>
            </a:r>
            <a:r>
              <a:rPr sz="1900" spc="-15" dirty="0">
                <a:latin typeface="Calibri" panose="020F0502020204030204"/>
                <a:cs typeface="Calibri" panose="020F0502020204030204"/>
              </a:rPr>
              <a:t> </a:t>
            </a:r>
            <a:r>
              <a:rPr sz="1900" spc="-5" dirty="0">
                <a:latin typeface="Calibri" panose="020F0502020204030204"/>
                <a:cs typeface="Calibri" panose="020F0502020204030204"/>
              </a:rPr>
              <a:t>CP</a:t>
            </a:r>
            <a:r>
              <a:rPr sz="1900" dirty="0">
                <a:latin typeface="Calibri" panose="020F0502020204030204"/>
                <a:cs typeface="Calibri" panose="020F0502020204030204"/>
              </a:rPr>
              <a:t>U</a:t>
            </a:r>
            <a:r>
              <a:rPr sz="1900" dirty="0">
                <a:latin typeface="宋体" panose="02010600030101010101" pitchFamily="2" charset="-122"/>
                <a:cs typeface="宋体" panose="02010600030101010101" pitchFamily="2" charset="-122"/>
              </a:rPr>
              <a:t>多核并行计算</a:t>
            </a:r>
            <a:r>
              <a:rPr sz="1900" spc="-5" dirty="0">
                <a:latin typeface="Calibri" panose="020F0502020204030204"/>
                <a:cs typeface="Calibri" panose="020F0502020204030204"/>
              </a:rPr>
              <a:t>(</a:t>
            </a:r>
            <a:r>
              <a:rPr sz="1900" dirty="0">
                <a:latin typeface="宋体" panose="02010600030101010101" pitchFamily="2" charset="-122"/>
                <a:cs typeface="宋体" panose="02010600030101010101" pitchFamily="2" charset="-122"/>
              </a:rPr>
              <a:t>美洲豹</a:t>
            </a:r>
            <a:r>
              <a:rPr sz="1900" dirty="0">
                <a:latin typeface="Calibri" panose="020F0502020204030204"/>
                <a:cs typeface="Calibri" panose="020F0502020204030204"/>
              </a:rPr>
              <a:t>)</a:t>
            </a:r>
            <a:endParaRPr sz="1900">
              <a:latin typeface="Calibri" panose="020F0502020204030204"/>
              <a:cs typeface="Calibri" panose="020F0502020204030204"/>
            </a:endParaRPr>
          </a:p>
          <a:p>
            <a:pPr marL="927100">
              <a:lnSpc>
                <a:spcPct val="100000"/>
              </a:lnSpc>
              <a:tabLst>
                <a:tab pos="1155700" algn="l"/>
              </a:tabLst>
            </a:pPr>
            <a:r>
              <a:rPr sz="1900" dirty="0">
                <a:latin typeface="Arial" panose="020B0604020202020204"/>
                <a:cs typeface="Arial" panose="020B0604020202020204"/>
              </a:rPr>
              <a:t>•	</a:t>
            </a:r>
            <a:r>
              <a:rPr sz="1900" dirty="0">
                <a:latin typeface="宋体" panose="02010600030101010101" pitchFamily="2" charset="-122"/>
                <a:cs typeface="宋体" panose="02010600030101010101" pitchFamily="2" charset="-122"/>
              </a:rPr>
              <a:t>非</a:t>
            </a:r>
            <a:r>
              <a:rPr sz="1900" dirty="0">
                <a:latin typeface="Calibri" panose="020F0502020204030204"/>
                <a:cs typeface="Calibri" panose="020F0502020204030204"/>
              </a:rPr>
              <a:t>X86</a:t>
            </a:r>
            <a:r>
              <a:rPr sz="1900" spc="-15" dirty="0">
                <a:latin typeface="Calibri" panose="020F0502020204030204"/>
                <a:cs typeface="Calibri" panose="020F0502020204030204"/>
              </a:rPr>
              <a:t> </a:t>
            </a:r>
            <a:r>
              <a:rPr sz="1900" spc="-5" dirty="0">
                <a:latin typeface="Calibri" panose="020F0502020204030204"/>
                <a:cs typeface="Calibri" panose="020F0502020204030204"/>
              </a:rPr>
              <a:t>CP</a:t>
            </a:r>
            <a:r>
              <a:rPr sz="1900" dirty="0">
                <a:latin typeface="Calibri" panose="020F0502020204030204"/>
                <a:cs typeface="Calibri" panose="020F0502020204030204"/>
              </a:rPr>
              <a:t>U</a:t>
            </a:r>
            <a:r>
              <a:rPr sz="1900" dirty="0">
                <a:latin typeface="宋体" panose="02010600030101010101" pitchFamily="2" charset="-122"/>
                <a:cs typeface="宋体" panose="02010600030101010101" pitchFamily="2" charset="-122"/>
              </a:rPr>
              <a:t>多核并行计算</a:t>
            </a:r>
            <a:endParaRPr sz="1900">
              <a:latin typeface="宋体" panose="02010600030101010101" pitchFamily="2" charset="-122"/>
              <a:cs typeface="宋体" panose="02010600030101010101" pitchFamily="2" charset="-122"/>
            </a:endParaRPr>
          </a:p>
          <a:p>
            <a:pPr marL="13970" algn="ctr">
              <a:lnSpc>
                <a:spcPct val="100000"/>
              </a:lnSpc>
              <a:spcBef>
                <a:spcPts val="10"/>
              </a:spcBef>
            </a:pPr>
            <a:r>
              <a:rPr sz="1600" dirty="0">
                <a:latin typeface="Arial" panose="020B0604020202020204"/>
                <a:cs typeface="Arial" panose="020B0604020202020204"/>
              </a:rPr>
              <a:t>– </a:t>
            </a:r>
            <a:r>
              <a:rPr sz="1600" spc="15" dirty="0">
                <a:latin typeface="Arial" panose="020B0604020202020204"/>
                <a:cs typeface="Arial" panose="020B0604020202020204"/>
              </a:rPr>
              <a:t> </a:t>
            </a:r>
            <a:r>
              <a:rPr sz="1600" dirty="0">
                <a:latin typeface="宋体" panose="02010600030101010101" pitchFamily="2" charset="-122"/>
                <a:cs typeface="宋体" panose="02010600030101010101" pitchFamily="2" charset="-122"/>
              </a:rPr>
              <a:t>红杉（</a:t>
            </a:r>
            <a:r>
              <a:rPr sz="1600" spc="-30" dirty="0">
                <a:latin typeface="Calibri" panose="020F0502020204030204"/>
                <a:cs typeface="Calibri" panose="020F0502020204030204"/>
              </a:rPr>
              <a:t>P</a:t>
            </a:r>
            <a:r>
              <a:rPr sz="1600" spc="-5" dirty="0">
                <a:latin typeface="Calibri" panose="020F0502020204030204"/>
                <a:cs typeface="Calibri" panose="020F0502020204030204"/>
              </a:rPr>
              <a:t>o</a:t>
            </a:r>
            <a:r>
              <a:rPr sz="1600" spc="-20" dirty="0">
                <a:latin typeface="Calibri" panose="020F0502020204030204"/>
                <a:cs typeface="Calibri" panose="020F0502020204030204"/>
              </a:rPr>
              <a:t>w</a:t>
            </a:r>
            <a:r>
              <a:rPr sz="1600" dirty="0">
                <a:latin typeface="Calibri" panose="020F0502020204030204"/>
                <a:cs typeface="Calibri" panose="020F0502020204030204"/>
              </a:rPr>
              <a:t>er</a:t>
            </a:r>
            <a:r>
              <a:rPr sz="1600"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p>
            <a:pPr marL="20320" algn="ctr">
              <a:lnSpc>
                <a:spcPct val="100000"/>
              </a:lnSpc>
            </a:pPr>
            <a:r>
              <a:rPr sz="1600" dirty="0">
                <a:latin typeface="Arial" panose="020B0604020202020204"/>
                <a:cs typeface="Arial" panose="020B0604020202020204"/>
              </a:rPr>
              <a:t>– </a:t>
            </a:r>
            <a:r>
              <a:rPr sz="1600" spc="15" dirty="0">
                <a:latin typeface="Arial" panose="020B0604020202020204"/>
                <a:cs typeface="Arial" panose="020B0604020202020204"/>
              </a:rPr>
              <a:t> </a:t>
            </a:r>
            <a:r>
              <a:rPr sz="1600" dirty="0">
                <a:latin typeface="宋体" panose="02010600030101010101" pitchFamily="2" charset="-122"/>
                <a:cs typeface="宋体" panose="02010600030101010101" pitchFamily="2" charset="-122"/>
              </a:rPr>
              <a:t>神威蓝光</a:t>
            </a:r>
            <a:r>
              <a:rPr sz="1600" dirty="0">
                <a:latin typeface="Calibri" panose="020F0502020204030204"/>
                <a:cs typeface="Calibri" panose="020F0502020204030204"/>
              </a:rPr>
              <a:t>(</a:t>
            </a:r>
            <a:r>
              <a:rPr sz="1600" dirty="0">
                <a:latin typeface="宋体" panose="02010600030101010101" pitchFamily="2" charset="-122"/>
                <a:cs typeface="宋体" panose="02010600030101010101" pitchFamily="2" charset="-122"/>
              </a:rPr>
              <a:t>国产</a:t>
            </a:r>
            <a:r>
              <a:rPr sz="1600" dirty="0">
                <a:latin typeface="Calibri" panose="020F0502020204030204"/>
                <a:cs typeface="Calibri" panose="020F0502020204030204"/>
              </a:rPr>
              <a:t>)</a:t>
            </a:r>
            <a:endParaRPr sz="1600">
              <a:latin typeface="Calibri" panose="020F0502020204030204"/>
              <a:cs typeface="Calibri" panose="020F0502020204030204"/>
            </a:endParaRPr>
          </a:p>
          <a:p>
            <a:pPr marL="1384300">
              <a:lnSpc>
                <a:spcPts val="1910"/>
              </a:lnSpc>
            </a:pPr>
            <a:r>
              <a:rPr sz="1600" dirty="0">
                <a:latin typeface="Arial" panose="020B0604020202020204"/>
                <a:cs typeface="Arial" panose="020B0604020202020204"/>
              </a:rPr>
              <a:t>– </a:t>
            </a:r>
            <a:r>
              <a:rPr sz="1600" spc="15" dirty="0">
                <a:latin typeface="Arial" panose="020B0604020202020204"/>
                <a:cs typeface="Arial" panose="020B0604020202020204"/>
              </a:rPr>
              <a:t> </a:t>
            </a:r>
            <a:r>
              <a:rPr sz="1600" dirty="0">
                <a:latin typeface="宋体" panose="02010600030101010101" pitchFamily="2" charset="-122"/>
                <a:cs typeface="宋体" panose="02010600030101010101" pitchFamily="2" charset="-122"/>
              </a:rPr>
              <a:t>京</a:t>
            </a:r>
            <a:endParaRPr sz="1600">
              <a:latin typeface="宋体" panose="02010600030101010101" pitchFamily="2" charset="-122"/>
              <a:cs typeface="宋体" panose="02010600030101010101" pitchFamily="2" charset="-122"/>
            </a:endParaRPr>
          </a:p>
          <a:p>
            <a:pPr marR="11430" algn="ctr">
              <a:lnSpc>
                <a:spcPts val="2630"/>
              </a:lnSpc>
              <a:tabLst>
                <a:tab pos="285750"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异构众核并行（细粒度）</a:t>
            </a:r>
            <a:endParaRPr sz="2200">
              <a:latin typeface="宋体" panose="02010600030101010101" pitchFamily="2" charset="-122"/>
              <a:cs typeface="宋体" panose="02010600030101010101" pitchFamily="2" charset="-122"/>
            </a:endParaRPr>
          </a:p>
          <a:p>
            <a:pPr marL="927100">
              <a:lnSpc>
                <a:spcPct val="100000"/>
              </a:lnSpc>
              <a:spcBef>
                <a:spcPts val="10"/>
              </a:spcBef>
              <a:tabLst>
                <a:tab pos="1155700" algn="l"/>
              </a:tabLst>
            </a:pPr>
            <a:r>
              <a:rPr sz="1900" dirty="0">
                <a:latin typeface="Arial" panose="020B0604020202020204"/>
                <a:cs typeface="Arial" panose="020B0604020202020204"/>
              </a:rPr>
              <a:t>•	</a:t>
            </a:r>
            <a:r>
              <a:rPr sz="1900" spc="-5" dirty="0">
                <a:latin typeface="Calibri" panose="020F0502020204030204"/>
                <a:cs typeface="Calibri" panose="020F0502020204030204"/>
              </a:rPr>
              <a:t>CPU+GP</a:t>
            </a:r>
            <a:r>
              <a:rPr sz="1900" dirty="0">
                <a:latin typeface="Calibri" panose="020F0502020204030204"/>
                <a:cs typeface="Calibri" panose="020F0502020204030204"/>
              </a:rPr>
              <a:t>U</a:t>
            </a:r>
            <a:r>
              <a:rPr sz="1900" dirty="0">
                <a:latin typeface="宋体" panose="02010600030101010101" pitchFamily="2" charset="-122"/>
                <a:cs typeface="宋体" panose="02010600030101010101" pitchFamily="2" charset="-122"/>
              </a:rPr>
              <a:t>异构协同计算</a:t>
            </a:r>
            <a:endParaRPr sz="1900">
              <a:latin typeface="宋体" panose="02010600030101010101" pitchFamily="2" charset="-122"/>
              <a:cs typeface="宋体" panose="02010600030101010101" pitchFamily="2" charset="-122"/>
            </a:endParaRPr>
          </a:p>
          <a:p>
            <a:pPr marL="927100">
              <a:lnSpc>
                <a:spcPct val="100000"/>
              </a:lnSpc>
              <a:tabLst>
                <a:tab pos="1155700" algn="l"/>
              </a:tabLst>
            </a:pPr>
            <a:r>
              <a:rPr sz="1900" dirty="0">
                <a:latin typeface="Arial" panose="020B0604020202020204"/>
                <a:cs typeface="Arial" panose="020B0604020202020204"/>
              </a:rPr>
              <a:t>•	</a:t>
            </a:r>
            <a:r>
              <a:rPr sz="1900" spc="-5" dirty="0">
                <a:latin typeface="Calibri" panose="020F0502020204030204"/>
                <a:cs typeface="Calibri" panose="020F0502020204030204"/>
              </a:rPr>
              <a:t>CPU+MI</a:t>
            </a:r>
            <a:r>
              <a:rPr sz="1900" dirty="0">
                <a:latin typeface="Calibri" panose="020F0502020204030204"/>
                <a:cs typeface="Calibri" panose="020F0502020204030204"/>
              </a:rPr>
              <a:t>C</a:t>
            </a:r>
            <a:r>
              <a:rPr sz="1900" dirty="0">
                <a:latin typeface="宋体" panose="02010600030101010101" pitchFamily="2" charset="-122"/>
                <a:cs typeface="宋体" panose="02010600030101010101" pitchFamily="2" charset="-122"/>
              </a:rPr>
              <a:t>异构协同计算</a:t>
            </a:r>
            <a:endParaRPr sz="1900">
              <a:latin typeface="宋体" panose="02010600030101010101" pitchFamily="2" charset="-122"/>
              <a:cs typeface="宋体" panose="02010600030101010101" pitchFamily="2" charset="-122"/>
            </a:endParaRPr>
          </a:p>
          <a:p>
            <a:pPr marL="927100">
              <a:lnSpc>
                <a:spcPts val="2270"/>
              </a:lnSpc>
              <a:tabLst>
                <a:tab pos="1209675" algn="l"/>
              </a:tabLst>
            </a:pPr>
            <a:r>
              <a:rPr sz="1900" dirty="0">
                <a:latin typeface="Arial" panose="020B0604020202020204"/>
                <a:cs typeface="Arial" panose="020B0604020202020204"/>
              </a:rPr>
              <a:t>•	</a:t>
            </a:r>
            <a:r>
              <a:rPr sz="1900" dirty="0">
                <a:latin typeface="宋体" panose="02010600030101010101" pitchFamily="2" charset="-122"/>
                <a:cs typeface="宋体" panose="02010600030101010101" pitchFamily="2" charset="-122"/>
              </a:rPr>
              <a:t>国产</a:t>
            </a:r>
            <a:r>
              <a:rPr sz="1900" spc="-10" dirty="0">
                <a:latin typeface="Calibri" panose="020F0502020204030204"/>
                <a:cs typeface="Calibri" panose="020F0502020204030204"/>
              </a:rPr>
              <a:t>S</a:t>
            </a:r>
            <a:r>
              <a:rPr sz="1900" spc="-5" dirty="0">
                <a:latin typeface="Calibri" panose="020F0502020204030204"/>
                <a:cs typeface="Calibri" panose="020F0502020204030204"/>
              </a:rPr>
              <a:t>W</a:t>
            </a:r>
            <a:r>
              <a:rPr sz="1900" dirty="0">
                <a:latin typeface="宋体" panose="02010600030101010101" pitchFamily="2" charset="-122"/>
                <a:cs typeface="宋体" panose="02010600030101010101" pitchFamily="2" charset="-122"/>
              </a:rPr>
              <a:t>众核</a:t>
            </a:r>
            <a:endParaRPr sz="1900">
              <a:latin typeface="宋体" panose="02010600030101010101" pitchFamily="2" charset="-122"/>
              <a:cs typeface="宋体" panose="02010600030101010101" pitchFamily="2" charset="-122"/>
            </a:endParaRPr>
          </a:p>
          <a:p>
            <a:pPr marL="12700">
              <a:lnSpc>
                <a:spcPts val="2990"/>
              </a:lnSpc>
              <a:tabLst>
                <a:tab pos="354965" algn="l"/>
              </a:tabLst>
            </a:pPr>
            <a:r>
              <a:rPr sz="2500" dirty="0">
                <a:latin typeface="Arial" panose="020B0604020202020204"/>
                <a:cs typeface="Arial" panose="020B0604020202020204"/>
              </a:rPr>
              <a:t>•	</a:t>
            </a:r>
            <a:r>
              <a:rPr sz="2500" dirty="0">
                <a:latin typeface="宋体" panose="02010600030101010101" pitchFamily="2" charset="-122"/>
                <a:cs typeface="宋体" panose="02010600030101010101" pitchFamily="2" charset="-122"/>
              </a:rPr>
              <a:t>专用架构并行</a:t>
            </a:r>
            <a:endParaRPr sz="2500">
              <a:latin typeface="宋体" panose="02010600030101010101" pitchFamily="2" charset="-122"/>
              <a:cs typeface="宋体" panose="02010600030101010101" pitchFamily="2" charset="-122"/>
            </a:endParaRPr>
          </a:p>
          <a:p>
            <a:pPr marL="755650" indent="-342900">
              <a:lnSpc>
                <a:spcPct val="100000"/>
              </a:lnSpc>
              <a:spcBef>
                <a:spcPts val="20"/>
              </a:spcBef>
              <a:buFont typeface="Arial" panose="020B0604020202020204"/>
              <a:buChar char="•"/>
              <a:tabLst>
                <a:tab pos="756285" algn="l"/>
              </a:tabLst>
            </a:pPr>
            <a:r>
              <a:rPr sz="1900" spc="-5" dirty="0">
                <a:latin typeface="Calibri" panose="020F0502020204030204"/>
                <a:cs typeface="Calibri" panose="020F0502020204030204"/>
              </a:rPr>
              <a:t>CPU+FPG</a:t>
            </a:r>
            <a:r>
              <a:rPr sz="1900" dirty="0">
                <a:latin typeface="Calibri" panose="020F0502020204030204"/>
                <a:cs typeface="Calibri" panose="020F0502020204030204"/>
              </a:rPr>
              <a:t>A</a:t>
            </a:r>
            <a:r>
              <a:rPr sz="1900" dirty="0">
                <a:latin typeface="宋体" panose="02010600030101010101" pitchFamily="2" charset="-122"/>
                <a:cs typeface="宋体" panose="02010600030101010101" pitchFamily="2" charset="-122"/>
              </a:rPr>
              <a:t>异构协同计算</a:t>
            </a:r>
            <a:endParaRPr sz="1900">
              <a:latin typeface="宋体" panose="02010600030101010101" pitchFamily="2" charset="-122"/>
              <a:cs typeface="宋体" panose="02010600030101010101" pitchFamily="2" charset="-122"/>
            </a:endParaRPr>
          </a:p>
        </p:txBody>
      </p:sp>
      <p:sp>
        <p:nvSpPr>
          <p:cNvPr id="5" name="object 5"/>
          <p:cNvSpPr/>
          <p:nvPr/>
        </p:nvSpPr>
        <p:spPr>
          <a:xfrm>
            <a:off x="6282563" y="1095121"/>
            <a:ext cx="2571750" cy="1347089"/>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5652134" y="3994403"/>
            <a:ext cx="2857499" cy="1285875"/>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6572250" y="2463164"/>
            <a:ext cx="2143125" cy="141135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3925061" y="5239981"/>
            <a:ext cx="3643376" cy="1357376"/>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576249" y="5301208"/>
            <a:ext cx="2857500" cy="1214450"/>
          </a:xfrm>
          <a:prstGeom prst="rect">
            <a:avLst/>
          </a:prstGeom>
          <a:blipFill>
            <a:blip r:embed="rId6" cstate="print"/>
            <a:stretch>
              <a:fillRect/>
            </a:stretch>
          </a:blipFill>
        </p:spPr>
        <p:txBody>
          <a:bodyPr wrap="square" lIns="0" tIns="0" rIns="0" bIns="0" rtlCol="0"/>
          <a:lstStyle/>
          <a:p/>
        </p:txBody>
      </p:sp>
      <p:sp>
        <p:nvSpPr>
          <p:cNvPr id="10" name="object 10"/>
          <p:cNvSpPr/>
          <p:nvPr/>
        </p:nvSpPr>
        <p:spPr>
          <a:xfrm>
            <a:off x="4929251" y="2037842"/>
            <a:ext cx="2327402" cy="1282446"/>
          </a:xfrm>
          <a:prstGeom prst="rect">
            <a:avLst/>
          </a:prstGeom>
          <a:blipFill>
            <a:blip r:embed="rId7" cstate="print"/>
            <a:stretch>
              <a:fillRect/>
            </a:stretch>
          </a:blipFill>
        </p:spPr>
        <p:txBody>
          <a:bodyPr wrap="square" lIns="0" tIns="0" rIns="0" bIns="0" rtlCol="0"/>
          <a:lstStyle/>
          <a:p/>
        </p:txBody>
      </p:sp>
      <p:sp>
        <p:nvSpPr>
          <p:cNvPr id="11" name="object 11"/>
          <p:cNvSpPr/>
          <p:nvPr/>
        </p:nvSpPr>
        <p:spPr>
          <a:xfrm>
            <a:off x="57150" y="44589"/>
            <a:ext cx="8210550" cy="1050404"/>
          </a:xfrm>
          <a:prstGeom prst="rect">
            <a:avLst/>
          </a:prstGeom>
          <a:blipFill>
            <a:blip r:embed="rId8" cstate="print"/>
            <a:stretch>
              <a:fillRect/>
            </a:stretch>
          </a:blipFill>
        </p:spPr>
        <p:txBody>
          <a:bodyPr wrap="square" lIns="0" tIns="0" rIns="0" bIns="0" rtlCol="0"/>
          <a:lstStyle/>
          <a:p/>
        </p:txBody>
      </p:sp>
      <p:sp>
        <p:nvSpPr>
          <p:cNvPr id="12" name="object 12"/>
          <p:cNvSpPr/>
          <p:nvPr/>
        </p:nvSpPr>
        <p:spPr>
          <a:xfrm>
            <a:off x="57150" y="44576"/>
            <a:ext cx="8210550" cy="1049655"/>
          </a:xfrm>
          <a:custGeom>
            <a:avLst/>
            <a:gdLst/>
            <a:ahLst/>
            <a:cxnLst/>
            <a:rect l="l" t="t" r="r" b="b"/>
            <a:pathLst>
              <a:path w="8210550" h="1049655">
                <a:moveTo>
                  <a:pt x="0" y="105028"/>
                </a:moveTo>
                <a:lnTo>
                  <a:pt x="8673" y="63137"/>
                </a:lnTo>
                <a:lnTo>
                  <a:pt x="32258" y="29256"/>
                </a:lnTo>
                <a:lnTo>
                  <a:pt x="67106" y="7028"/>
                </a:lnTo>
                <a:lnTo>
                  <a:pt x="8105648" y="0"/>
                </a:lnTo>
                <a:lnTo>
                  <a:pt x="8120249" y="1009"/>
                </a:lnTo>
                <a:lnTo>
                  <a:pt x="8159820" y="15068"/>
                </a:lnTo>
                <a:lnTo>
                  <a:pt x="8190196" y="42840"/>
                </a:lnTo>
                <a:lnTo>
                  <a:pt x="8207717" y="80676"/>
                </a:lnTo>
                <a:lnTo>
                  <a:pt x="8210550" y="944499"/>
                </a:lnTo>
                <a:lnTo>
                  <a:pt x="8209539" y="959109"/>
                </a:lnTo>
                <a:lnTo>
                  <a:pt x="8195468" y="998700"/>
                </a:lnTo>
                <a:lnTo>
                  <a:pt x="8167690" y="1029081"/>
                </a:lnTo>
                <a:lnTo>
                  <a:pt x="8129868" y="1046587"/>
                </a:lnTo>
                <a:lnTo>
                  <a:pt x="104940" y="1049401"/>
                </a:lnTo>
                <a:lnTo>
                  <a:pt x="90321" y="1048390"/>
                </a:lnTo>
                <a:lnTo>
                  <a:pt x="50716" y="1034324"/>
                </a:lnTo>
                <a:lnTo>
                  <a:pt x="20329" y="1006555"/>
                </a:lnTo>
                <a:lnTo>
                  <a:pt x="2818" y="968745"/>
                </a:lnTo>
                <a:lnTo>
                  <a:pt x="0" y="105028"/>
                </a:lnTo>
                <a:close/>
              </a:path>
            </a:pathLst>
          </a:custGeom>
          <a:ln w="25400">
            <a:solidFill>
              <a:srgbClr val="FFFFFF"/>
            </a:solidFill>
          </a:ln>
        </p:spPr>
        <p:txBody>
          <a:bodyPr wrap="square" lIns="0" tIns="0" rIns="0" bIns="0" rtlCol="0"/>
          <a:lstStyle/>
          <a:p/>
        </p:txBody>
      </p:sp>
      <p:sp>
        <p:nvSpPr>
          <p:cNvPr id="13" name="object 13"/>
          <p:cNvSpPr txBox="1"/>
          <p:nvPr/>
        </p:nvSpPr>
        <p:spPr>
          <a:xfrm>
            <a:off x="1898142" y="171961"/>
            <a:ext cx="5774690" cy="724535"/>
          </a:xfrm>
          <a:prstGeom prst="rect">
            <a:avLst/>
          </a:prstGeom>
        </p:spPr>
        <p:txBody>
          <a:bodyPr vert="horz" wrap="square" lIns="0" tIns="0" rIns="0" bIns="0" rtlCol="0">
            <a:spAutoFit/>
          </a:bodyPr>
          <a:lstStyle/>
          <a:p>
            <a:pPr marL="12700">
              <a:lnSpc>
                <a:spcPts val="3130"/>
              </a:lnSpc>
            </a:pPr>
            <a:r>
              <a:rPr sz="2800" b="1" spc="-25" dirty="0">
                <a:latin typeface="宋体" panose="02010600030101010101" pitchFamily="2" charset="-122"/>
                <a:cs typeface="宋体" panose="02010600030101010101" pitchFamily="2" charset="-122"/>
              </a:rPr>
              <a:t>“</a:t>
            </a:r>
            <a:r>
              <a:rPr sz="2800" b="1" spc="-5" dirty="0">
                <a:latin typeface="Calibri" panose="020F0502020204030204"/>
                <a:cs typeface="Calibri" panose="020F0502020204030204"/>
              </a:rPr>
              <a:t>…</a:t>
            </a:r>
            <a:r>
              <a:rPr sz="2800" b="1" spc="-25" dirty="0">
                <a:latin typeface="宋体" panose="02010600030101010101" pitchFamily="2" charset="-122"/>
                <a:cs typeface="宋体" panose="02010600030101010101" pitchFamily="2" charset="-122"/>
              </a:rPr>
              <a:t>并行是计算的未来</a:t>
            </a:r>
            <a:r>
              <a:rPr sz="2800" b="1" spc="-5" dirty="0">
                <a:latin typeface="Calibri" panose="020F0502020204030204"/>
                <a:cs typeface="Calibri" panose="020F0502020204030204"/>
              </a:rPr>
              <a:t>…</a:t>
            </a:r>
            <a:r>
              <a:rPr sz="2800" b="1" spc="-3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50495">
              <a:lnSpc>
                <a:spcPts val="2650"/>
              </a:lnSpc>
            </a:pPr>
            <a:r>
              <a:rPr sz="2400" dirty="0">
                <a:solidFill>
                  <a:srgbClr val="006FC0"/>
                </a:solidFill>
                <a:latin typeface="Calibri" panose="020F0502020204030204"/>
                <a:cs typeface="Calibri" panose="020F0502020204030204"/>
              </a:rPr>
              <a:t>Bill </a:t>
            </a:r>
            <a:r>
              <a:rPr sz="2400" spc="-5" dirty="0">
                <a:solidFill>
                  <a:srgbClr val="006FC0"/>
                </a:solidFill>
                <a:latin typeface="Calibri" panose="020F0502020204030204"/>
                <a:cs typeface="Calibri" panose="020F0502020204030204"/>
              </a:rPr>
              <a:t>Dall</a:t>
            </a:r>
            <a:r>
              <a:rPr sz="2400" dirty="0">
                <a:solidFill>
                  <a:srgbClr val="006FC0"/>
                </a:solidFill>
                <a:latin typeface="Calibri" panose="020F0502020204030204"/>
                <a:cs typeface="Calibri" panose="020F0502020204030204"/>
              </a:rPr>
              <a:t>y</a:t>
            </a:r>
            <a:r>
              <a:rPr sz="2000" spc="-5" dirty="0">
                <a:latin typeface="Calibri" panose="020F0502020204030204"/>
                <a:cs typeface="Calibri" panose="020F0502020204030204"/>
              </a:rPr>
              <a:t>,</a:t>
            </a:r>
            <a:r>
              <a:rPr sz="2000" dirty="0">
                <a:latin typeface="Calibri" panose="020F0502020204030204"/>
                <a:cs typeface="Calibri" panose="020F0502020204030204"/>
              </a:rPr>
              <a:t> </a:t>
            </a:r>
            <a:r>
              <a:rPr sz="2000" spc="-15" dirty="0">
                <a:latin typeface="Calibri" panose="020F0502020204030204"/>
                <a:cs typeface="Calibri" panose="020F0502020204030204"/>
              </a:rPr>
              <a:t>Chi</a:t>
            </a:r>
            <a:r>
              <a:rPr sz="2000" spc="-30" dirty="0">
                <a:latin typeface="Calibri" panose="020F0502020204030204"/>
                <a:cs typeface="Calibri" panose="020F0502020204030204"/>
              </a:rPr>
              <a:t>e</a:t>
            </a:r>
            <a:r>
              <a:rPr sz="2000" spc="-10" dirty="0">
                <a:latin typeface="Calibri" panose="020F0502020204030204"/>
                <a:cs typeface="Calibri" panose="020F0502020204030204"/>
              </a:rPr>
              <a:t>f</a:t>
            </a:r>
            <a:r>
              <a:rPr sz="2000" spc="5" dirty="0">
                <a:latin typeface="Calibri" panose="020F0502020204030204"/>
                <a:cs typeface="Calibri" panose="020F0502020204030204"/>
              </a:rPr>
              <a:t> </a:t>
            </a:r>
            <a:r>
              <a:rPr sz="2000" spc="-15" dirty="0">
                <a:latin typeface="Calibri" panose="020F0502020204030204"/>
                <a:cs typeface="Calibri" panose="020F0502020204030204"/>
              </a:rPr>
              <a:t>Scie</a:t>
            </a:r>
            <a:r>
              <a:rPr sz="2000" spc="-30" dirty="0">
                <a:latin typeface="Calibri" panose="020F0502020204030204"/>
                <a:cs typeface="Calibri" panose="020F0502020204030204"/>
              </a:rPr>
              <a:t>n</a:t>
            </a:r>
            <a:r>
              <a:rPr sz="2000" spc="-10" dirty="0">
                <a:latin typeface="Calibri" panose="020F0502020204030204"/>
                <a:cs typeface="Calibri" panose="020F0502020204030204"/>
              </a:rPr>
              <a:t>ti</a:t>
            </a:r>
            <a:r>
              <a:rPr sz="2000" spc="-40" dirty="0">
                <a:latin typeface="Calibri" panose="020F0502020204030204"/>
                <a:cs typeface="Calibri" panose="020F0502020204030204"/>
              </a:rPr>
              <a:t>s</a:t>
            </a:r>
            <a:r>
              <a:rPr sz="2000" spc="-10" dirty="0">
                <a:latin typeface="Calibri" panose="020F0502020204030204"/>
                <a:cs typeface="Calibri" panose="020F0502020204030204"/>
              </a:rPr>
              <a:t>t</a:t>
            </a:r>
            <a:r>
              <a:rPr sz="2000" spc="5" dirty="0">
                <a:latin typeface="Calibri" panose="020F0502020204030204"/>
                <a:cs typeface="Calibri" panose="020F0502020204030204"/>
              </a:rPr>
              <a:t> </a:t>
            </a:r>
            <a:r>
              <a:rPr sz="2000" spc="-15" dirty="0">
                <a:latin typeface="Calibri" panose="020F0502020204030204"/>
                <a:cs typeface="Calibri" panose="020F0502020204030204"/>
              </a:rPr>
              <a:t>&amp;</a:t>
            </a:r>
            <a:r>
              <a:rPr sz="2000" spc="-5" dirty="0">
                <a:latin typeface="Calibri" panose="020F0502020204030204"/>
                <a:cs typeface="Calibri" panose="020F0502020204030204"/>
              </a:rPr>
              <a:t> S</a:t>
            </a:r>
            <a:r>
              <a:rPr sz="2000" spc="-210" dirty="0">
                <a:latin typeface="Calibri" panose="020F0502020204030204"/>
                <a:cs typeface="Calibri" panose="020F0502020204030204"/>
              </a:rPr>
              <a:t>r</a:t>
            </a:r>
            <a:r>
              <a:rPr sz="2000" dirty="0">
                <a:latin typeface="Calibri" panose="020F0502020204030204"/>
                <a:cs typeface="Calibri" panose="020F0502020204030204"/>
              </a:rPr>
              <a:t>.</a:t>
            </a:r>
            <a:r>
              <a:rPr sz="2000" spc="-5" dirty="0">
                <a:latin typeface="Calibri" panose="020F0502020204030204"/>
                <a:cs typeface="Calibri" panose="020F0502020204030204"/>
              </a:rPr>
              <a:t> </a:t>
            </a:r>
            <a:r>
              <a:rPr sz="2000" spc="-15" dirty="0">
                <a:latin typeface="Calibri" panose="020F0502020204030204"/>
                <a:cs typeface="Calibri" panose="020F0502020204030204"/>
              </a:rPr>
              <a:t>VP</a:t>
            </a:r>
            <a:r>
              <a:rPr sz="2000" dirty="0">
                <a:latin typeface="Calibri" panose="020F0502020204030204"/>
                <a:cs typeface="Calibri" panose="020F0502020204030204"/>
              </a:rPr>
              <a:t> </a:t>
            </a:r>
            <a:r>
              <a:rPr sz="2000" spc="-10" dirty="0">
                <a:latin typeface="Calibri" panose="020F0502020204030204"/>
                <a:cs typeface="Calibri" panose="020F0502020204030204"/>
              </a:rPr>
              <a:t>of</a:t>
            </a:r>
            <a:r>
              <a:rPr sz="2000" spc="-5" dirty="0">
                <a:latin typeface="Calibri" panose="020F0502020204030204"/>
                <a:cs typeface="Calibri" panose="020F0502020204030204"/>
              </a:rPr>
              <a:t> </a:t>
            </a:r>
            <a:r>
              <a:rPr sz="2000" spc="-50" dirty="0">
                <a:latin typeface="Calibri" panose="020F0502020204030204"/>
                <a:cs typeface="Calibri" panose="020F0502020204030204"/>
              </a:rPr>
              <a:t>R</a:t>
            </a:r>
            <a:r>
              <a:rPr sz="2000" spc="-10" dirty="0">
                <a:latin typeface="Calibri" panose="020F0502020204030204"/>
                <a:cs typeface="Calibri" panose="020F0502020204030204"/>
              </a:rPr>
              <a:t>esea</a:t>
            </a:r>
            <a:r>
              <a:rPr sz="2000" spc="-40" dirty="0">
                <a:latin typeface="Calibri" panose="020F0502020204030204"/>
                <a:cs typeface="Calibri" panose="020F0502020204030204"/>
              </a:rPr>
              <a:t>r</a:t>
            </a:r>
            <a:r>
              <a:rPr sz="2000" spc="-10" dirty="0">
                <a:latin typeface="Calibri" panose="020F0502020204030204"/>
                <a:cs typeface="Calibri" panose="020F0502020204030204"/>
              </a:rPr>
              <a:t>ch,</a:t>
            </a:r>
            <a:r>
              <a:rPr sz="2000" spc="-5" dirty="0">
                <a:latin typeface="Calibri" panose="020F0502020204030204"/>
                <a:cs typeface="Calibri" panose="020F0502020204030204"/>
              </a:rPr>
              <a:t> </a:t>
            </a:r>
            <a:r>
              <a:rPr sz="2000" spc="-10" dirty="0">
                <a:latin typeface="Calibri" panose="020F0502020204030204"/>
                <a:cs typeface="Calibri" panose="020F0502020204030204"/>
              </a:rPr>
              <a:t>NVIDIA</a:t>
            </a:r>
            <a:endParaRPr sz="2000">
              <a:latin typeface="Calibri" panose="020F0502020204030204"/>
              <a:cs typeface="Calibri" panose="020F0502020204030204"/>
            </a:endParaRPr>
          </a:p>
        </p:txBody>
      </p:sp>
      <p:sp>
        <p:nvSpPr>
          <p:cNvPr id="14" name="object 14"/>
          <p:cNvSpPr/>
          <p:nvPr/>
        </p:nvSpPr>
        <p:spPr>
          <a:xfrm>
            <a:off x="318058" y="149987"/>
            <a:ext cx="1014171" cy="838708"/>
          </a:xfrm>
          <a:prstGeom prst="rect">
            <a:avLst/>
          </a:prstGeom>
          <a:blipFill>
            <a:blip r:embed="rId9" cstate="print"/>
            <a:stretch>
              <a:fillRect/>
            </a:stretch>
          </a:blipFill>
        </p:spPr>
        <p:txBody>
          <a:bodyPr wrap="square" lIns="0" tIns="0" rIns="0" bIns="0" rtlCol="0"/>
          <a:lstStyle/>
          <a:p/>
        </p:txBody>
      </p:sp>
      <p:sp>
        <p:nvSpPr>
          <p:cNvPr id="15" name="object 15"/>
          <p:cNvSpPr/>
          <p:nvPr/>
        </p:nvSpPr>
        <p:spPr>
          <a:xfrm>
            <a:off x="318058" y="149987"/>
            <a:ext cx="1014730" cy="838835"/>
          </a:xfrm>
          <a:custGeom>
            <a:avLst/>
            <a:gdLst/>
            <a:ahLst/>
            <a:cxnLst/>
            <a:rect l="l" t="t" r="r" b="b"/>
            <a:pathLst>
              <a:path w="1014730" h="838835">
                <a:moveTo>
                  <a:pt x="0" y="83820"/>
                </a:moveTo>
                <a:lnTo>
                  <a:pt x="10676" y="42894"/>
                </a:lnTo>
                <a:lnTo>
                  <a:pt x="38885" y="13081"/>
                </a:lnTo>
                <a:lnTo>
                  <a:pt x="78896" y="145"/>
                </a:lnTo>
                <a:lnTo>
                  <a:pt x="930313" y="0"/>
                </a:lnTo>
                <a:lnTo>
                  <a:pt x="944846" y="1258"/>
                </a:lnTo>
                <a:lnTo>
                  <a:pt x="982730" y="18425"/>
                </a:lnTo>
                <a:lnTo>
                  <a:pt x="1007563" y="51195"/>
                </a:lnTo>
                <a:lnTo>
                  <a:pt x="1014171" y="754761"/>
                </a:lnTo>
                <a:lnTo>
                  <a:pt x="1012914" y="769308"/>
                </a:lnTo>
                <a:lnTo>
                  <a:pt x="995769" y="807217"/>
                </a:lnTo>
                <a:lnTo>
                  <a:pt x="963027" y="832070"/>
                </a:lnTo>
                <a:lnTo>
                  <a:pt x="83870" y="838708"/>
                </a:lnTo>
                <a:lnTo>
                  <a:pt x="69336" y="837451"/>
                </a:lnTo>
                <a:lnTo>
                  <a:pt x="31463" y="820301"/>
                </a:lnTo>
                <a:lnTo>
                  <a:pt x="6633" y="787534"/>
                </a:lnTo>
                <a:lnTo>
                  <a:pt x="0" y="83820"/>
                </a:lnTo>
                <a:close/>
              </a:path>
            </a:pathLst>
          </a:custGeom>
          <a:ln w="25400">
            <a:solidFill>
              <a:srgbClr val="FFFFFF"/>
            </a:solidFill>
          </a:ln>
        </p:spPr>
        <p:txBody>
          <a:bodyPr wrap="square" lIns="0" tIns="0" rIns="0" bIns="0" rtlCol="0"/>
          <a:lstStyle/>
          <a:p/>
        </p:txBody>
      </p:sp>
      <p:sp>
        <p:nvSpPr>
          <p:cNvPr id="16" name="object 16"/>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18" name="object 18"/>
          <p:cNvSpPr txBox="1">
            <a:spLocks noGrp="1"/>
          </p:cNvSpPr>
          <p:nvPr>
            <p:ph type="sldNum" sz="quarter" idx="7"/>
          </p:nvPr>
        </p:nvSpPr>
        <p:spPr>
          <a:prstGeom prst="rect">
            <a:avLst/>
          </a:prstGeom>
        </p:spPr>
        <p:txBody>
          <a:bodyPr vert="horz" wrap="square" lIns="0" tIns="39878"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1355"/>
            <a:ext cx="3710940"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284982" y="181355"/>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资源负载均衡</a:t>
            </a:r>
            <a:endParaRPr spc="-5" dirty="0"/>
          </a:p>
        </p:txBody>
      </p:sp>
      <p:sp>
        <p:nvSpPr>
          <p:cNvPr id="7" name="object 7"/>
          <p:cNvSpPr/>
          <p:nvPr/>
        </p:nvSpPr>
        <p:spPr>
          <a:xfrm>
            <a:off x="285724" y="1630298"/>
            <a:ext cx="8065134" cy="2112645"/>
          </a:xfrm>
          <a:custGeom>
            <a:avLst/>
            <a:gdLst/>
            <a:ahLst/>
            <a:cxnLst/>
            <a:rect l="l" t="t" r="r" b="b"/>
            <a:pathLst>
              <a:path w="8065134" h="2112645">
                <a:moveTo>
                  <a:pt x="0" y="2112264"/>
                </a:moveTo>
                <a:lnTo>
                  <a:pt x="8064881" y="2112264"/>
                </a:lnTo>
                <a:lnTo>
                  <a:pt x="8064881" y="0"/>
                </a:lnTo>
                <a:lnTo>
                  <a:pt x="0" y="0"/>
                </a:lnTo>
                <a:lnTo>
                  <a:pt x="0" y="2112264"/>
                </a:lnTo>
                <a:close/>
              </a:path>
            </a:pathLst>
          </a:custGeom>
          <a:solidFill>
            <a:srgbClr val="FFFFFF"/>
          </a:solidFill>
        </p:spPr>
        <p:txBody>
          <a:bodyPr wrap="square" lIns="0" tIns="0" rIns="0" bIns="0" rtlCol="0"/>
          <a:lstStyle/>
          <a:p/>
        </p:txBody>
      </p:sp>
      <p:sp>
        <p:nvSpPr>
          <p:cNvPr id="8" name="object 8"/>
          <p:cNvSpPr/>
          <p:nvPr/>
        </p:nvSpPr>
        <p:spPr>
          <a:xfrm>
            <a:off x="285724" y="1630298"/>
            <a:ext cx="8065134" cy="2112645"/>
          </a:xfrm>
          <a:custGeom>
            <a:avLst/>
            <a:gdLst/>
            <a:ahLst/>
            <a:cxnLst/>
            <a:rect l="l" t="t" r="r" b="b"/>
            <a:pathLst>
              <a:path w="8065134" h="2112645">
                <a:moveTo>
                  <a:pt x="0" y="2112264"/>
                </a:moveTo>
                <a:lnTo>
                  <a:pt x="8064881" y="2112264"/>
                </a:lnTo>
                <a:lnTo>
                  <a:pt x="8064881" y="0"/>
                </a:lnTo>
                <a:lnTo>
                  <a:pt x="0" y="0"/>
                </a:lnTo>
                <a:lnTo>
                  <a:pt x="0" y="2112264"/>
                </a:lnTo>
                <a:close/>
              </a:path>
            </a:pathLst>
          </a:custGeom>
          <a:ln w="25399">
            <a:solidFill>
              <a:srgbClr val="C0504D"/>
            </a:solidFill>
          </a:ln>
        </p:spPr>
        <p:txBody>
          <a:bodyPr wrap="square" lIns="0" tIns="0" rIns="0" bIns="0" rtlCol="0"/>
          <a:lstStyle/>
          <a:p/>
        </p:txBody>
      </p:sp>
      <p:sp>
        <p:nvSpPr>
          <p:cNvPr id="9" name="object 9"/>
          <p:cNvSpPr/>
          <p:nvPr/>
        </p:nvSpPr>
        <p:spPr>
          <a:xfrm>
            <a:off x="500037" y="1286763"/>
            <a:ext cx="6833234" cy="647065"/>
          </a:xfrm>
          <a:custGeom>
            <a:avLst/>
            <a:gdLst/>
            <a:ahLst/>
            <a:cxnLst/>
            <a:rect l="l" t="t" r="r" b="b"/>
            <a:pathLst>
              <a:path w="6833234" h="647064">
                <a:moveTo>
                  <a:pt x="6725373" y="0"/>
                </a:moveTo>
                <a:lnTo>
                  <a:pt x="93167" y="984"/>
                </a:lnTo>
                <a:lnTo>
                  <a:pt x="53380" y="14714"/>
                </a:lnTo>
                <a:lnTo>
                  <a:pt x="22454" y="41906"/>
                </a:lnTo>
                <a:lnTo>
                  <a:pt x="3848" y="79085"/>
                </a:lnTo>
                <a:lnTo>
                  <a:pt x="0" y="107696"/>
                </a:lnTo>
                <a:lnTo>
                  <a:pt x="0" y="538928"/>
                </a:lnTo>
                <a:lnTo>
                  <a:pt x="8487" y="580880"/>
                </a:lnTo>
                <a:lnTo>
                  <a:pt x="31588" y="615130"/>
                </a:lnTo>
                <a:lnTo>
                  <a:pt x="65840" y="638218"/>
                </a:lnTo>
                <a:lnTo>
                  <a:pt x="107784" y="646684"/>
                </a:lnTo>
                <a:lnTo>
                  <a:pt x="6725473" y="646683"/>
                </a:lnTo>
                <a:lnTo>
                  <a:pt x="6767413" y="638185"/>
                </a:lnTo>
                <a:lnTo>
                  <a:pt x="6801654" y="615076"/>
                </a:lnTo>
                <a:lnTo>
                  <a:pt x="6824734" y="580814"/>
                </a:lnTo>
                <a:lnTo>
                  <a:pt x="6833196" y="538861"/>
                </a:lnTo>
                <a:lnTo>
                  <a:pt x="6832211" y="93088"/>
                </a:lnTo>
                <a:lnTo>
                  <a:pt x="6818471" y="53348"/>
                </a:lnTo>
                <a:lnTo>
                  <a:pt x="6791248" y="22440"/>
                </a:lnTo>
                <a:lnTo>
                  <a:pt x="6754003" y="3842"/>
                </a:lnTo>
                <a:lnTo>
                  <a:pt x="6725373" y="0"/>
                </a:lnTo>
                <a:close/>
              </a:path>
            </a:pathLst>
          </a:custGeom>
          <a:solidFill>
            <a:srgbClr val="C0504D"/>
          </a:solidFill>
        </p:spPr>
        <p:txBody>
          <a:bodyPr wrap="square" lIns="0" tIns="0" rIns="0" bIns="0" rtlCol="0"/>
          <a:lstStyle/>
          <a:p/>
        </p:txBody>
      </p:sp>
      <p:sp>
        <p:nvSpPr>
          <p:cNvPr id="10" name="object 10"/>
          <p:cNvSpPr/>
          <p:nvPr/>
        </p:nvSpPr>
        <p:spPr>
          <a:xfrm>
            <a:off x="500037" y="1286763"/>
            <a:ext cx="6833234" cy="647065"/>
          </a:xfrm>
          <a:custGeom>
            <a:avLst/>
            <a:gdLst/>
            <a:ahLst/>
            <a:cxnLst/>
            <a:rect l="l" t="t" r="r" b="b"/>
            <a:pathLst>
              <a:path w="6833234" h="647064">
                <a:moveTo>
                  <a:pt x="0" y="107696"/>
                </a:moveTo>
                <a:lnTo>
                  <a:pt x="8472" y="65785"/>
                </a:lnTo>
                <a:lnTo>
                  <a:pt x="31578" y="31547"/>
                </a:lnTo>
                <a:lnTo>
                  <a:pt x="65850" y="8459"/>
                </a:lnTo>
                <a:lnTo>
                  <a:pt x="6725373" y="0"/>
                </a:lnTo>
                <a:lnTo>
                  <a:pt x="6740008" y="984"/>
                </a:lnTo>
                <a:lnTo>
                  <a:pt x="6779802" y="14714"/>
                </a:lnTo>
                <a:lnTo>
                  <a:pt x="6810736" y="41906"/>
                </a:lnTo>
                <a:lnTo>
                  <a:pt x="6829347" y="79085"/>
                </a:lnTo>
                <a:lnTo>
                  <a:pt x="6833196" y="538861"/>
                </a:lnTo>
                <a:lnTo>
                  <a:pt x="6832213" y="553486"/>
                </a:lnTo>
                <a:lnTo>
                  <a:pt x="6818494" y="593260"/>
                </a:lnTo>
                <a:lnTo>
                  <a:pt x="6791309" y="624189"/>
                </a:lnTo>
                <a:lnTo>
                  <a:pt x="6754118" y="642812"/>
                </a:lnTo>
                <a:lnTo>
                  <a:pt x="107784" y="646684"/>
                </a:lnTo>
                <a:lnTo>
                  <a:pt x="93162" y="645700"/>
                </a:lnTo>
                <a:lnTo>
                  <a:pt x="53397" y="631976"/>
                </a:lnTo>
                <a:lnTo>
                  <a:pt x="22477" y="604783"/>
                </a:lnTo>
                <a:lnTo>
                  <a:pt x="3863" y="567581"/>
                </a:lnTo>
                <a:lnTo>
                  <a:pt x="0" y="107696"/>
                </a:lnTo>
                <a:close/>
              </a:path>
            </a:pathLst>
          </a:custGeom>
          <a:ln w="25400">
            <a:solidFill>
              <a:srgbClr val="FFFFFF"/>
            </a:solidFill>
          </a:ln>
        </p:spPr>
        <p:txBody>
          <a:bodyPr wrap="square" lIns="0" tIns="0" rIns="0" bIns="0" rtlCol="0"/>
          <a:lstStyle/>
          <a:p/>
        </p:txBody>
      </p:sp>
      <p:sp>
        <p:nvSpPr>
          <p:cNvPr id="11" name="object 11"/>
          <p:cNvSpPr txBox="1"/>
          <p:nvPr/>
        </p:nvSpPr>
        <p:spPr>
          <a:xfrm>
            <a:off x="732281" y="1339373"/>
            <a:ext cx="5934710" cy="2230120"/>
          </a:xfrm>
          <a:prstGeom prst="rect">
            <a:avLst/>
          </a:prstGeom>
        </p:spPr>
        <p:txBody>
          <a:bodyPr vert="horz" wrap="square" lIns="0" tIns="0" rIns="0" bIns="0" rtlCol="0">
            <a:spAutoFit/>
          </a:bodyPr>
          <a:lstStyle/>
          <a:p>
            <a:pPr marR="3615055" algn="ctr">
              <a:lnSpc>
                <a:spcPct val="100000"/>
              </a:lnSpc>
            </a:pPr>
            <a:r>
              <a:rPr sz="3600" dirty="0">
                <a:solidFill>
                  <a:srgbClr val="FFFFFF"/>
                </a:solidFill>
                <a:latin typeface="宋体" panose="02010600030101010101" pitchFamily="2" charset="-122"/>
                <a:cs typeface="宋体" panose="02010600030101010101" pitchFamily="2" charset="-122"/>
              </a:rPr>
              <a:t>负载均衡性</a:t>
            </a:r>
            <a:endParaRPr sz="3600">
              <a:latin typeface="宋体" panose="02010600030101010101" pitchFamily="2" charset="-122"/>
              <a:cs typeface="宋体" panose="02010600030101010101" pitchFamily="2" charset="-122"/>
            </a:endParaRPr>
          </a:p>
          <a:p>
            <a:pPr marL="179070">
              <a:lnSpc>
                <a:spcPct val="100000"/>
              </a:lnSpc>
              <a:spcBef>
                <a:spcPts val="710"/>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计算负载均衡</a:t>
            </a:r>
            <a:endParaRPr sz="2400">
              <a:latin typeface="宋体" panose="02010600030101010101" pitchFamily="2" charset="-122"/>
              <a:cs typeface="宋体" panose="02010600030101010101" pitchFamily="2" charset="-122"/>
            </a:endParaRPr>
          </a:p>
          <a:p>
            <a:pPr marL="40767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节点间、节点</a:t>
            </a:r>
            <a:r>
              <a:rPr sz="2400" spc="-15" dirty="0">
                <a:latin typeface="宋体" panose="02010600030101010101" pitchFamily="2" charset="-122"/>
                <a:cs typeface="宋体" panose="02010600030101010101" pitchFamily="2" charset="-122"/>
              </a:rPr>
              <a:t>内</a:t>
            </a:r>
            <a:r>
              <a:rPr sz="2400" spc="-5" dirty="0">
                <a:latin typeface="Calibri" panose="020F0502020204030204"/>
                <a:cs typeface="Calibri" panose="020F0502020204030204"/>
              </a:rPr>
              <a:t>CP</a:t>
            </a:r>
            <a:r>
              <a:rPr sz="2400" dirty="0">
                <a:latin typeface="Calibri" panose="020F0502020204030204"/>
                <a:cs typeface="Calibri" panose="020F0502020204030204"/>
              </a:rPr>
              <a:t>U</a:t>
            </a:r>
            <a:r>
              <a:rPr sz="2400" spc="-5"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计算负载均衡</a:t>
            </a:r>
            <a:endParaRPr sz="2400">
              <a:latin typeface="宋体" panose="02010600030101010101" pitchFamily="2" charset="-122"/>
              <a:cs typeface="宋体" panose="02010600030101010101" pitchFamily="2" charset="-122"/>
            </a:endParaRPr>
          </a:p>
          <a:p>
            <a:pPr marL="17907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计算</a:t>
            </a:r>
            <a:r>
              <a:rPr sz="2400" spc="-5" dirty="0">
                <a:latin typeface="宋体" panose="02010600030101010101" pitchFamily="2" charset="-122"/>
                <a:cs typeface="宋体" panose="02010600030101010101" pitchFamily="2" charset="-122"/>
              </a:rPr>
              <a:t>与</a:t>
            </a:r>
            <a:r>
              <a:rPr sz="2400" dirty="0">
                <a:latin typeface="Calibri" panose="020F0502020204030204"/>
                <a:cs typeface="Calibri" panose="020F0502020204030204"/>
              </a:rPr>
              <a:t>IO</a:t>
            </a:r>
            <a:r>
              <a:rPr sz="2400" dirty="0">
                <a:latin typeface="宋体" panose="02010600030101010101" pitchFamily="2" charset="-122"/>
                <a:cs typeface="宋体" panose="02010600030101010101" pitchFamily="2" charset="-122"/>
              </a:rPr>
              <a:t>通信带宽均衡</a:t>
            </a:r>
            <a:endParaRPr sz="2400">
              <a:latin typeface="宋体" panose="02010600030101010101" pitchFamily="2" charset="-122"/>
              <a:cs typeface="宋体" panose="02010600030101010101" pitchFamily="2" charset="-122"/>
            </a:endParaRPr>
          </a:p>
          <a:p>
            <a:pPr marL="17907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两种均衡机制：静态与动态负载均衡</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200405"/>
            <a:ext cx="3710940"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284982" y="200405"/>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数据分块处理</a:t>
            </a:r>
            <a:endParaRPr spc="-5" dirty="0"/>
          </a:p>
        </p:txBody>
      </p:sp>
      <p:sp>
        <p:nvSpPr>
          <p:cNvPr id="7" name="object 7"/>
          <p:cNvSpPr/>
          <p:nvPr/>
        </p:nvSpPr>
        <p:spPr>
          <a:xfrm>
            <a:off x="285724" y="1714563"/>
            <a:ext cx="8065134" cy="4243070"/>
          </a:xfrm>
          <a:custGeom>
            <a:avLst/>
            <a:gdLst/>
            <a:ahLst/>
            <a:cxnLst/>
            <a:rect l="l" t="t" r="r" b="b"/>
            <a:pathLst>
              <a:path w="8065134" h="4243070">
                <a:moveTo>
                  <a:pt x="0" y="4242816"/>
                </a:moveTo>
                <a:lnTo>
                  <a:pt x="8064881" y="4242816"/>
                </a:lnTo>
                <a:lnTo>
                  <a:pt x="8064881" y="0"/>
                </a:lnTo>
                <a:lnTo>
                  <a:pt x="0" y="0"/>
                </a:lnTo>
                <a:lnTo>
                  <a:pt x="0" y="4242816"/>
                </a:lnTo>
                <a:close/>
              </a:path>
            </a:pathLst>
          </a:custGeom>
          <a:solidFill>
            <a:srgbClr val="FFFFFF"/>
          </a:solidFill>
        </p:spPr>
        <p:txBody>
          <a:bodyPr wrap="square" lIns="0" tIns="0" rIns="0" bIns="0" rtlCol="0"/>
          <a:lstStyle/>
          <a:p/>
        </p:txBody>
      </p:sp>
      <p:sp>
        <p:nvSpPr>
          <p:cNvPr id="8" name="object 8"/>
          <p:cNvSpPr/>
          <p:nvPr/>
        </p:nvSpPr>
        <p:spPr>
          <a:xfrm>
            <a:off x="285724" y="1714563"/>
            <a:ext cx="8065134" cy="4243070"/>
          </a:xfrm>
          <a:custGeom>
            <a:avLst/>
            <a:gdLst/>
            <a:ahLst/>
            <a:cxnLst/>
            <a:rect l="l" t="t" r="r" b="b"/>
            <a:pathLst>
              <a:path w="8065134" h="4243070">
                <a:moveTo>
                  <a:pt x="0" y="4242816"/>
                </a:moveTo>
                <a:lnTo>
                  <a:pt x="8064881" y="4242816"/>
                </a:lnTo>
                <a:lnTo>
                  <a:pt x="8064881" y="0"/>
                </a:lnTo>
                <a:lnTo>
                  <a:pt x="0" y="0"/>
                </a:lnTo>
                <a:lnTo>
                  <a:pt x="0" y="4242816"/>
                </a:lnTo>
                <a:close/>
              </a:path>
            </a:pathLst>
          </a:custGeom>
          <a:ln w="25400">
            <a:solidFill>
              <a:srgbClr val="C0504D"/>
            </a:solidFill>
          </a:ln>
        </p:spPr>
        <p:txBody>
          <a:bodyPr wrap="square" lIns="0" tIns="0" rIns="0" bIns="0" rtlCol="0"/>
          <a:lstStyle/>
          <a:p/>
        </p:txBody>
      </p:sp>
      <p:sp>
        <p:nvSpPr>
          <p:cNvPr id="9" name="object 9"/>
          <p:cNvSpPr/>
          <p:nvPr/>
        </p:nvSpPr>
        <p:spPr>
          <a:xfrm>
            <a:off x="691172" y="1195197"/>
            <a:ext cx="6833234" cy="717550"/>
          </a:xfrm>
          <a:custGeom>
            <a:avLst/>
            <a:gdLst/>
            <a:ahLst/>
            <a:cxnLst/>
            <a:rect l="l" t="t" r="r" b="b"/>
            <a:pathLst>
              <a:path w="6833234" h="717550">
                <a:moveTo>
                  <a:pt x="6713689" y="0"/>
                </a:moveTo>
                <a:lnTo>
                  <a:pt x="114948" y="85"/>
                </a:lnTo>
                <a:lnTo>
                  <a:pt x="73237" y="9299"/>
                </a:lnTo>
                <a:lnTo>
                  <a:pt x="38443" y="31727"/>
                </a:lnTo>
                <a:lnTo>
                  <a:pt x="13388" y="64531"/>
                </a:lnTo>
                <a:lnTo>
                  <a:pt x="888" y="104874"/>
                </a:lnTo>
                <a:lnTo>
                  <a:pt x="0" y="119506"/>
                </a:lnTo>
                <a:lnTo>
                  <a:pt x="85" y="602095"/>
                </a:lnTo>
                <a:lnTo>
                  <a:pt x="9287" y="643821"/>
                </a:lnTo>
                <a:lnTo>
                  <a:pt x="31695" y="678613"/>
                </a:lnTo>
                <a:lnTo>
                  <a:pt x="64491" y="703660"/>
                </a:lnTo>
                <a:lnTo>
                  <a:pt x="104857" y="716153"/>
                </a:lnTo>
                <a:lnTo>
                  <a:pt x="119506" y="717041"/>
                </a:lnTo>
                <a:lnTo>
                  <a:pt x="6718242" y="716956"/>
                </a:lnTo>
                <a:lnTo>
                  <a:pt x="6759922" y="707760"/>
                </a:lnTo>
                <a:lnTo>
                  <a:pt x="6794717" y="685359"/>
                </a:lnTo>
                <a:lnTo>
                  <a:pt x="6819791" y="652566"/>
                </a:lnTo>
                <a:lnTo>
                  <a:pt x="6832306" y="612192"/>
                </a:lnTo>
                <a:lnTo>
                  <a:pt x="6833196" y="597535"/>
                </a:lnTo>
                <a:lnTo>
                  <a:pt x="6833111" y="114954"/>
                </a:lnTo>
                <a:lnTo>
                  <a:pt x="6823897" y="73274"/>
                </a:lnTo>
                <a:lnTo>
                  <a:pt x="6801469" y="38478"/>
                </a:lnTo>
                <a:lnTo>
                  <a:pt x="6768665" y="13405"/>
                </a:lnTo>
                <a:lnTo>
                  <a:pt x="6728322" y="890"/>
                </a:lnTo>
                <a:lnTo>
                  <a:pt x="6713689" y="0"/>
                </a:lnTo>
                <a:close/>
              </a:path>
            </a:pathLst>
          </a:custGeom>
          <a:solidFill>
            <a:srgbClr val="C0504D"/>
          </a:solidFill>
        </p:spPr>
        <p:txBody>
          <a:bodyPr wrap="square" lIns="0" tIns="0" rIns="0" bIns="0" rtlCol="0"/>
          <a:lstStyle/>
          <a:p/>
        </p:txBody>
      </p:sp>
      <p:sp>
        <p:nvSpPr>
          <p:cNvPr id="10" name="object 10"/>
          <p:cNvSpPr/>
          <p:nvPr/>
        </p:nvSpPr>
        <p:spPr>
          <a:xfrm>
            <a:off x="691172" y="1195197"/>
            <a:ext cx="6833234" cy="717550"/>
          </a:xfrm>
          <a:custGeom>
            <a:avLst/>
            <a:gdLst/>
            <a:ahLst/>
            <a:cxnLst/>
            <a:rect l="l" t="t" r="r" b="b"/>
            <a:pathLst>
              <a:path w="6833234" h="717550">
                <a:moveTo>
                  <a:pt x="0" y="119506"/>
                </a:moveTo>
                <a:lnTo>
                  <a:pt x="7687" y="77281"/>
                </a:lnTo>
                <a:lnTo>
                  <a:pt x="28870" y="41648"/>
                </a:lnTo>
                <a:lnTo>
                  <a:pt x="60731" y="15447"/>
                </a:lnTo>
                <a:lnTo>
                  <a:pt x="100449" y="1513"/>
                </a:lnTo>
                <a:lnTo>
                  <a:pt x="6713689" y="0"/>
                </a:lnTo>
                <a:lnTo>
                  <a:pt x="6728322" y="890"/>
                </a:lnTo>
                <a:lnTo>
                  <a:pt x="6768665" y="13405"/>
                </a:lnTo>
                <a:lnTo>
                  <a:pt x="6801469" y="38478"/>
                </a:lnTo>
                <a:lnTo>
                  <a:pt x="6823897" y="73274"/>
                </a:lnTo>
                <a:lnTo>
                  <a:pt x="6833111" y="114954"/>
                </a:lnTo>
                <a:lnTo>
                  <a:pt x="6833196" y="597535"/>
                </a:lnTo>
                <a:lnTo>
                  <a:pt x="6832306" y="612192"/>
                </a:lnTo>
                <a:lnTo>
                  <a:pt x="6819791" y="652566"/>
                </a:lnTo>
                <a:lnTo>
                  <a:pt x="6794717" y="685359"/>
                </a:lnTo>
                <a:lnTo>
                  <a:pt x="6759922" y="707760"/>
                </a:lnTo>
                <a:lnTo>
                  <a:pt x="6718242" y="716956"/>
                </a:lnTo>
                <a:lnTo>
                  <a:pt x="119506" y="717041"/>
                </a:lnTo>
                <a:lnTo>
                  <a:pt x="104857" y="716153"/>
                </a:lnTo>
                <a:lnTo>
                  <a:pt x="64491" y="703660"/>
                </a:lnTo>
                <a:lnTo>
                  <a:pt x="31695" y="678613"/>
                </a:lnTo>
                <a:lnTo>
                  <a:pt x="9287" y="643821"/>
                </a:lnTo>
                <a:lnTo>
                  <a:pt x="85" y="602095"/>
                </a:lnTo>
                <a:lnTo>
                  <a:pt x="0" y="119506"/>
                </a:lnTo>
                <a:close/>
              </a:path>
            </a:pathLst>
          </a:custGeom>
          <a:ln w="25400">
            <a:solidFill>
              <a:srgbClr val="FFFFFF"/>
            </a:solidFill>
          </a:ln>
        </p:spPr>
        <p:txBody>
          <a:bodyPr wrap="square" lIns="0" tIns="0" rIns="0" bIns="0" rtlCol="0"/>
          <a:lstStyle/>
          <a:p/>
        </p:txBody>
      </p:sp>
      <p:sp>
        <p:nvSpPr>
          <p:cNvPr id="11" name="object 11"/>
          <p:cNvSpPr txBox="1"/>
          <p:nvPr/>
        </p:nvSpPr>
        <p:spPr>
          <a:xfrm>
            <a:off x="898905" y="1283021"/>
            <a:ext cx="5059045" cy="3699510"/>
          </a:xfrm>
          <a:prstGeom prst="rect">
            <a:avLst/>
          </a:prstGeom>
        </p:spPr>
        <p:txBody>
          <a:bodyPr vert="horz" wrap="square" lIns="0" tIns="0" rIns="0" bIns="0" rtlCol="0">
            <a:spAutoFit/>
          </a:bodyPr>
          <a:lstStyle/>
          <a:p>
            <a:pPr marL="40640">
              <a:lnSpc>
                <a:spcPct val="100000"/>
              </a:lnSpc>
            </a:pPr>
            <a:r>
              <a:rPr sz="3600" dirty="0">
                <a:solidFill>
                  <a:srgbClr val="FFFFFF"/>
                </a:solidFill>
                <a:latin typeface="宋体" panose="02010600030101010101" pitchFamily="2" charset="-122"/>
                <a:cs typeface="宋体" panose="02010600030101010101" pitchFamily="2" charset="-122"/>
              </a:rPr>
              <a:t>合理分块</a:t>
            </a:r>
            <a:endParaRPr sz="3600">
              <a:latin typeface="宋体" panose="02010600030101010101" pitchFamily="2" charset="-122"/>
              <a:cs typeface="宋体" panose="02010600030101010101" pitchFamily="2" charset="-122"/>
            </a:endParaRPr>
          </a:p>
          <a:p>
            <a:pPr>
              <a:lnSpc>
                <a:spcPct val="100000"/>
              </a:lnSpc>
              <a:spcBef>
                <a:spcPts val="35"/>
              </a:spcBef>
            </a:pPr>
            <a:endParaRPr sz="4950">
              <a:latin typeface="Times New Roman" panose="02020603050405020304"/>
              <a:cs typeface="Times New Roman" panose="02020603050405020304"/>
            </a:endParaRPr>
          </a:p>
          <a:p>
            <a:pPr marL="12700">
              <a:lnSpc>
                <a:spcPct val="100000"/>
              </a:lnSpc>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处理大规模数据</a:t>
            </a:r>
            <a:endParaRPr sz="2400">
              <a:latin typeface="宋体" panose="02010600030101010101" pitchFamily="2" charset="-122"/>
              <a:cs typeface="宋体" panose="02010600030101010101" pitchFamily="2" charset="-122"/>
            </a:endParaRPr>
          </a:p>
          <a:p>
            <a:pPr marL="2413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突破大数据与节点资源有限的矛盾</a:t>
            </a:r>
            <a:endParaRPr sz="2400">
              <a:latin typeface="宋体" panose="02010600030101010101" pitchFamily="2" charset="-122"/>
              <a:cs typeface="宋体" panose="02010600030101010101" pitchFamily="2" charset="-122"/>
            </a:endParaRPr>
          </a:p>
          <a:p>
            <a:pPr marL="2413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突</a:t>
            </a:r>
            <a:r>
              <a:rPr sz="2400" spc="-5" dirty="0">
                <a:latin typeface="宋体" panose="02010600030101010101" pitchFamily="2" charset="-122"/>
                <a:cs typeface="宋体" panose="02010600030101010101" pitchFamily="2" charset="-122"/>
              </a:rPr>
              <a:t>破</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显存容</a:t>
            </a:r>
            <a:r>
              <a:rPr sz="2400" spc="-10" dirty="0">
                <a:latin typeface="宋体" panose="02010600030101010101" pitchFamily="2" charset="-122"/>
                <a:cs typeface="宋体" panose="02010600030101010101" pitchFamily="2" charset="-122"/>
              </a:rPr>
              <a:t>量</a:t>
            </a:r>
            <a:r>
              <a:rPr sz="2400" spc="-15" dirty="0">
                <a:latin typeface="Calibri" panose="020F0502020204030204"/>
                <a:cs typeface="Calibri" panose="020F0502020204030204"/>
              </a:rPr>
              <a:t>16GB</a:t>
            </a:r>
            <a:r>
              <a:rPr sz="2400" dirty="0">
                <a:latin typeface="宋体" panose="02010600030101010101" pitchFamily="2" charset="-122"/>
                <a:cs typeface="宋体" panose="02010600030101010101" pitchFamily="2" charset="-122"/>
              </a:rPr>
              <a:t>的矛盾</a:t>
            </a:r>
            <a:endParaRPr sz="2400">
              <a:latin typeface="宋体" panose="02010600030101010101" pitchFamily="2" charset="-122"/>
              <a:cs typeface="宋体" panose="02010600030101010101" pitchFamily="2" charset="-122"/>
            </a:endParaRPr>
          </a:p>
          <a:p>
            <a:pPr marL="127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提升效率</a:t>
            </a:r>
            <a:endParaRPr sz="2400">
              <a:latin typeface="宋体" panose="02010600030101010101" pitchFamily="2" charset="-122"/>
              <a:cs typeface="宋体" panose="02010600030101010101" pitchFamily="2" charset="-122"/>
            </a:endParaRPr>
          </a:p>
          <a:p>
            <a:pPr marL="2413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访存的局部性</a:t>
            </a:r>
            <a:endParaRPr sz="2400">
              <a:latin typeface="宋体" panose="02010600030101010101" pitchFamily="2" charset="-122"/>
              <a:cs typeface="宋体" panose="02010600030101010101" pitchFamily="2" charset="-122"/>
            </a:endParaRPr>
          </a:p>
          <a:p>
            <a:pPr marL="241300">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并行度</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1355"/>
            <a:ext cx="3710940"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284982" y="181355"/>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程序自适应性</a:t>
            </a:r>
            <a:endParaRPr spc="-5" dirty="0"/>
          </a:p>
        </p:txBody>
      </p:sp>
      <p:sp>
        <p:nvSpPr>
          <p:cNvPr id="7" name="object 7"/>
          <p:cNvSpPr/>
          <p:nvPr/>
        </p:nvSpPr>
        <p:spPr>
          <a:xfrm>
            <a:off x="285724" y="1928799"/>
            <a:ext cx="8065134" cy="4061460"/>
          </a:xfrm>
          <a:custGeom>
            <a:avLst/>
            <a:gdLst/>
            <a:ahLst/>
            <a:cxnLst/>
            <a:rect l="l" t="t" r="r" b="b"/>
            <a:pathLst>
              <a:path w="8065134" h="4061460">
                <a:moveTo>
                  <a:pt x="0" y="4061079"/>
                </a:moveTo>
                <a:lnTo>
                  <a:pt x="8064881" y="4061079"/>
                </a:lnTo>
                <a:lnTo>
                  <a:pt x="8064881" y="0"/>
                </a:lnTo>
                <a:lnTo>
                  <a:pt x="0" y="0"/>
                </a:lnTo>
                <a:lnTo>
                  <a:pt x="0" y="4061079"/>
                </a:lnTo>
                <a:close/>
              </a:path>
            </a:pathLst>
          </a:custGeom>
          <a:solidFill>
            <a:srgbClr val="FFFFFF"/>
          </a:solidFill>
        </p:spPr>
        <p:txBody>
          <a:bodyPr wrap="square" lIns="0" tIns="0" rIns="0" bIns="0" rtlCol="0"/>
          <a:lstStyle/>
          <a:p/>
        </p:txBody>
      </p:sp>
      <p:sp>
        <p:nvSpPr>
          <p:cNvPr id="8" name="object 8"/>
          <p:cNvSpPr/>
          <p:nvPr/>
        </p:nvSpPr>
        <p:spPr>
          <a:xfrm>
            <a:off x="285724" y="1928799"/>
            <a:ext cx="8065134" cy="4061460"/>
          </a:xfrm>
          <a:custGeom>
            <a:avLst/>
            <a:gdLst/>
            <a:ahLst/>
            <a:cxnLst/>
            <a:rect l="l" t="t" r="r" b="b"/>
            <a:pathLst>
              <a:path w="8065134" h="4061460">
                <a:moveTo>
                  <a:pt x="0" y="4061079"/>
                </a:moveTo>
                <a:lnTo>
                  <a:pt x="8064881" y="4061079"/>
                </a:lnTo>
                <a:lnTo>
                  <a:pt x="8064881" y="0"/>
                </a:lnTo>
                <a:lnTo>
                  <a:pt x="0" y="0"/>
                </a:lnTo>
                <a:lnTo>
                  <a:pt x="0" y="4061079"/>
                </a:lnTo>
                <a:close/>
              </a:path>
            </a:pathLst>
          </a:custGeom>
          <a:ln w="25400">
            <a:solidFill>
              <a:srgbClr val="C0504D"/>
            </a:solidFill>
          </a:ln>
        </p:spPr>
        <p:txBody>
          <a:bodyPr wrap="square" lIns="0" tIns="0" rIns="0" bIns="0" rtlCol="0"/>
          <a:lstStyle/>
          <a:p/>
        </p:txBody>
      </p:sp>
      <p:sp>
        <p:nvSpPr>
          <p:cNvPr id="9" name="object 9"/>
          <p:cNvSpPr/>
          <p:nvPr/>
        </p:nvSpPr>
        <p:spPr>
          <a:xfrm>
            <a:off x="500037" y="1357249"/>
            <a:ext cx="6833234" cy="713105"/>
          </a:xfrm>
          <a:custGeom>
            <a:avLst/>
            <a:gdLst/>
            <a:ahLst/>
            <a:cxnLst/>
            <a:rect l="l" t="t" r="r" b="b"/>
            <a:pathLst>
              <a:path w="6833234" h="713105">
                <a:moveTo>
                  <a:pt x="6714324" y="0"/>
                </a:moveTo>
                <a:lnTo>
                  <a:pt x="115350" y="50"/>
                </a:lnTo>
                <a:lnTo>
                  <a:pt x="73530" y="8941"/>
                </a:lnTo>
                <a:lnTo>
                  <a:pt x="38614" y="31166"/>
                </a:lnTo>
                <a:lnTo>
                  <a:pt x="13453" y="63875"/>
                </a:lnTo>
                <a:lnTo>
                  <a:pt x="893" y="104219"/>
                </a:lnTo>
                <a:lnTo>
                  <a:pt x="0" y="118872"/>
                </a:lnTo>
                <a:lnTo>
                  <a:pt x="47" y="597614"/>
                </a:lnTo>
                <a:lnTo>
                  <a:pt x="8911" y="639464"/>
                </a:lnTo>
                <a:lnTo>
                  <a:pt x="31123" y="674383"/>
                </a:lnTo>
                <a:lnTo>
                  <a:pt x="63830" y="699535"/>
                </a:lnTo>
                <a:lnTo>
                  <a:pt x="104179" y="712085"/>
                </a:lnTo>
                <a:lnTo>
                  <a:pt x="118833" y="712977"/>
                </a:lnTo>
                <a:lnTo>
                  <a:pt x="6717737" y="712930"/>
                </a:lnTo>
                <a:lnTo>
                  <a:pt x="6759596" y="704075"/>
                </a:lnTo>
                <a:lnTo>
                  <a:pt x="6794544" y="681893"/>
                </a:lnTo>
                <a:lnTo>
                  <a:pt x="6819730" y="649220"/>
                </a:lnTo>
                <a:lnTo>
                  <a:pt x="6832302" y="608888"/>
                </a:lnTo>
                <a:lnTo>
                  <a:pt x="6833196" y="594233"/>
                </a:lnTo>
                <a:lnTo>
                  <a:pt x="6833145" y="115356"/>
                </a:lnTo>
                <a:lnTo>
                  <a:pt x="6824246" y="73531"/>
                </a:lnTo>
                <a:lnTo>
                  <a:pt x="6802019" y="38614"/>
                </a:lnTo>
                <a:lnTo>
                  <a:pt x="6769313" y="13452"/>
                </a:lnTo>
                <a:lnTo>
                  <a:pt x="6728974" y="893"/>
                </a:lnTo>
                <a:lnTo>
                  <a:pt x="6714324" y="0"/>
                </a:lnTo>
                <a:close/>
              </a:path>
            </a:pathLst>
          </a:custGeom>
          <a:solidFill>
            <a:srgbClr val="C0504D"/>
          </a:solidFill>
        </p:spPr>
        <p:txBody>
          <a:bodyPr wrap="square" lIns="0" tIns="0" rIns="0" bIns="0" rtlCol="0"/>
          <a:lstStyle/>
          <a:p/>
        </p:txBody>
      </p:sp>
      <p:sp>
        <p:nvSpPr>
          <p:cNvPr id="10" name="object 10"/>
          <p:cNvSpPr/>
          <p:nvPr/>
        </p:nvSpPr>
        <p:spPr>
          <a:xfrm>
            <a:off x="500037" y="1357249"/>
            <a:ext cx="6833234" cy="713105"/>
          </a:xfrm>
          <a:custGeom>
            <a:avLst/>
            <a:gdLst/>
            <a:ahLst/>
            <a:cxnLst/>
            <a:rect l="l" t="t" r="r" b="b"/>
            <a:pathLst>
              <a:path w="6833234" h="713105">
                <a:moveTo>
                  <a:pt x="0" y="118872"/>
                </a:moveTo>
                <a:lnTo>
                  <a:pt x="7725" y="76615"/>
                </a:lnTo>
                <a:lnTo>
                  <a:pt x="29003" y="41045"/>
                </a:lnTo>
                <a:lnTo>
                  <a:pt x="60984" y="15009"/>
                </a:lnTo>
                <a:lnTo>
                  <a:pt x="100819" y="1356"/>
                </a:lnTo>
                <a:lnTo>
                  <a:pt x="6714324" y="0"/>
                </a:lnTo>
                <a:lnTo>
                  <a:pt x="6728974" y="893"/>
                </a:lnTo>
                <a:lnTo>
                  <a:pt x="6769313" y="13452"/>
                </a:lnTo>
                <a:lnTo>
                  <a:pt x="6802019" y="38614"/>
                </a:lnTo>
                <a:lnTo>
                  <a:pt x="6824246" y="73531"/>
                </a:lnTo>
                <a:lnTo>
                  <a:pt x="6833145" y="115356"/>
                </a:lnTo>
                <a:lnTo>
                  <a:pt x="6833196" y="594233"/>
                </a:lnTo>
                <a:lnTo>
                  <a:pt x="6832302" y="608888"/>
                </a:lnTo>
                <a:lnTo>
                  <a:pt x="6819730" y="649220"/>
                </a:lnTo>
                <a:lnTo>
                  <a:pt x="6794544" y="681893"/>
                </a:lnTo>
                <a:lnTo>
                  <a:pt x="6759596" y="704075"/>
                </a:lnTo>
                <a:lnTo>
                  <a:pt x="6717737" y="712930"/>
                </a:lnTo>
                <a:lnTo>
                  <a:pt x="118833" y="712977"/>
                </a:lnTo>
                <a:lnTo>
                  <a:pt x="104179" y="712085"/>
                </a:lnTo>
                <a:lnTo>
                  <a:pt x="63830" y="699535"/>
                </a:lnTo>
                <a:lnTo>
                  <a:pt x="31123" y="674383"/>
                </a:lnTo>
                <a:lnTo>
                  <a:pt x="8911" y="639464"/>
                </a:lnTo>
                <a:lnTo>
                  <a:pt x="47" y="597614"/>
                </a:lnTo>
                <a:lnTo>
                  <a:pt x="0" y="118872"/>
                </a:lnTo>
                <a:close/>
              </a:path>
            </a:pathLst>
          </a:custGeom>
          <a:ln w="25400">
            <a:solidFill>
              <a:srgbClr val="FFFFFF"/>
            </a:solidFill>
          </a:ln>
        </p:spPr>
        <p:txBody>
          <a:bodyPr wrap="square" lIns="0" tIns="0" rIns="0" bIns="0" rtlCol="0"/>
          <a:lstStyle/>
          <a:p/>
        </p:txBody>
      </p:sp>
      <p:sp>
        <p:nvSpPr>
          <p:cNvPr id="11" name="object 11"/>
          <p:cNvSpPr txBox="1"/>
          <p:nvPr/>
        </p:nvSpPr>
        <p:spPr>
          <a:xfrm>
            <a:off x="735583" y="1443259"/>
            <a:ext cx="4939665" cy="3964304"/>
          </a:xfrm>
          <a:prstGeom prst="rect">
            <a:avLst/>
          </a:prstGeom>
        </p:spPr>
        <p:txBody>
          <a:bodyPr vert="horz" wrap="square" lIns="0" tIns="0" rIns="0" bIns="0" rtlCol="0">
            <a:spAutoFit/>
          </a:bodyPr>
          <a:lstStyle/>
          <a:p>
            <a:pPr marR="3077210" algn="ctr">
              <a:lnSpc>
                <a:spcPct val="100000"/>
              </a:lnSpc>
            </a:pPr>
            <a:r>
              <a:rPr sz="3600" dirty="0">
                <a:solidFill>
                  <a:srgbClr val="FFFFFF"/>
                </a:solidFill>
                <a:latin typeface="宋体" panose="02010600030101010101" pitchFamily="2" charset="-122"/>
                <a:cs typeface="宋体" panose="02010600030101010101" pitchFamily="2" charset="-122"/>
              </a:rPr>
              <a:t>自适应性</a:t>
            </a:r>
            <a:endParaRPr sz="3600">
              <a:latin typeface="宋体" panose="02010600030101010101" pitchFamily="2" charset="-122"/>
              <a:cs typeface="宋体" panose="02010600030101010101" pitchFamily="2" charset="-122"/>
            </a:endParaRPr>
          </a:p>
          <a:p>
            <a:pPr marL="175895">
              <a:lnSpc>
                <a:spcPct val="100000"/>
              </a:lnSpc>
              <a:spcBef>
                <a:spcPts val="126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自适</a:t>
            </a:r>
            <a:r>
              <a:rPr sz="2400" spc="-10" dirty="0">
                <a:latin typeface="宋体" panose="02010600030101010101" pitchFamily="2" charset="-122"/>
                <a:cs typeface="宋体" panose="02010600030101010101" pitchFamily="2" charset="-122"/>
              </a:rPr>
              <a:t>应</a:t>
            </a:r>
            <a:r>
              <a:rPr sz="2400" spc="-5" dirty="0">
                <a:latin typeface="Calibri" panose="020F0502020204030204"/>
                <a:cs typeface="Calibri" panose="020F0502020204030204"/>
              </a:rPr>
              <a:t>CP</a:t>
            </a:r>
            <a:r>
              <a:rPr sz="2400" dirty="0">
                <a:latin typeface="Calibri" panose="020F0502020204030204"/>
                <a:cs typeface="Calibri" panose="020F0502020204030204"/>
              </a:rPr>
              <a:t>U</a:t>
            </a:r>
            <a:r>
              <a:rPr sz="2400" dirty="0">
                <a:latin typeface="宋体" panose="02010600030101010101" pitchFamily="2" charset="-122"/>
                <a:cs typeface="宋体" panose="02010600030101010101" pitchFamily="2" charset="-122"/>
              </a:rPr>
              <a:t>节</a:t>
            </a:r>
            <a:r>
              <a:rPr sz="2400" spc="-5" dirty="0">
                <a:latin typeface="宋体" panose="02010600030101010101" pitchFamily="2" charset="-122"/>
                <a:cs typeface="宋体" panose="02010600030101010101" pitchFamily="2" charset="-122"/>
              </a:rPr>
              <a:t>点</a:t>
            </a:r>
            <a:r>
              <a:rPr sz="2400" spc="-5" dirty="0">
                <a:latin typeface="Calibri" panose="020F0502020204030204"/>
                <a:cs typeface="Calibri" panose="020F0502020204030204"/>
              </a:rPr>
              <a:t>+MI</a:t>
            </a:r>
            <a:r>
              <a:rPr sz="2400" spc="-10"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节点混合系统</a:t>
            </a:r>
            <a:endParaRPr sz="2400">
              <a:latin typeface="宋体" panose="02010600030101010101" pitchFamily="2" charset="-122"/>
              <a:cs typeface="宋体" panose="02010600030101010101" pitchFamily="2" charset="-122"/>
            </a:endParaRPr>
          </a:p>
          <a:p>
            <a:pPr marL="175895">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自适应不</a:t>
            </a:r>
            <a:r>
              <a:rPr sz="2400" spc="-10" dirty="0">
                <a:latin typeface="宋体" panose="02010600030101010101" pitchFamily="2" charset="-122"/>
                <a:cs typeface="宋体" panose="02010600030101010101" pitchFamily="2" charset="-122"/>
              </a:rPr>
              <a:t>同</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卡</a:t>
            </a:r>
            <a:endParaRPr sz="2400">
              <a:latin typeface="宋体" panose="02010600030101010101" pitchFamily="2" charset="-122"/>
              <a:cs typeface="宋体" panose="02010600030101010101" pitchFamily="2" charset="-122"/>
            </a:endParaRPr>
          </a:p>
          <a:p>
            <a:pPr marL="404495">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spc="-15" dirty="0">
                <a:latin typeface="Calibri" panose="020F0502020204030204"/>
                <a:cs typeface="Calibri" panose="020F0502020204030204"/>
              </a:rPr>
              <a:t>3</a:t>
            </a:r>
            <a:r>
              <a:rPr sz="2400" dirty="0">
                <a:latin typeface="宋体" panose="02010600030101010101" pitchFamily="2" charset="-122"/>
                <a:cs typeface="宋体" panose="02010600030101010101" pitchFamily="2" charset="-122"/>
              </a:rPr>
              <a:t>系列</a:t>
            </a:r>
            <a:endParaRPr sz="2400">
              <a:latin typeface="宋体" panose="02010600030101010101" pitchFamily="2" charset="-122"/>
              <a:cs typeface="宋体" panose="02010600030101010101" pitchFamily="2" charset="-122"/>
            </a:endParaRPr>
          </a:p>
          <a:p>
            <a:pPr marL="404495">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spc="-15" dirty="0">
                <a:latin typeface="Calibri" panose="020F0502020204030204"/>
                <a:cs typeface="Calibri" panose="020F0502020204030204"/>
              </a:rPr>
              <a:t>5</a:t>
            </a:r>
            <a:r>
              <a:rPr sz="2400" dirty="0">
                <a:latin typeface="宋体" panose="02010600030101010101" pitchFamily="2" charset="-122"/>
                <a:cs typeface="宋体" panose="02010600030101010101" pitchFamily="2" charset="-122"/>
              </a:rPr>
              <a:t>系列</a:t>
            </a:r>
            <a:endParaRPr sz="2400">
              <a:latin typeface="宋体" panose="02010600030101010101" pitchFamily="2" charset="-122"/>
              <a:cs typeface="宋体" panose="02010600030101010101" pitchFamily="2" charset="-122"/>
            </a:endParaRPr>
          </a:p>
          <a:p>
            <a:pPr marL="404495">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spc="-15" dirty="0">
                <a:latin typeface="Calibri" panose="020F0502020204030204"/>
                <a:cs typeface="Calibri" panose="020F0502020204030204"/>
              </a:rPr>
              <a:t>7</a:t>
            </a:r>
            <a:r>
              <a:rPr sz="2400" dirty="0">
                <a:latin typeface="宋体" panose="02010600030101010101" pitchFamily="2" charset="-122"/>
                <a:cs typeface="宋体" panose="02010600030101010101" pitchFamily="2" charset="-122"/>
              </a:rPr>
              <a:t>系列</a:t>
            </a:r>
            <a:endParaRPr sz="2400">
              <a:latin typeface="宋体" panose="02010600030101010101" pitchFamily="2" charset="-122"/>
              <a:cs typeface="宋体" panose="02010600030101010101" pitchFamily="2" charset="-122"/>
            </a:endParaRPr>
          </a:p>
          <a:p>
            <a:pPr marL="175895">
              <a:lnSpc>
                <a:spcPct val="100000"/>
              </a:lnSpc>
              <a:spcBef>
                <a:spcPts val="395"/>
              </a:spcBef>
            </a:pPr>
            <a:r>
              <a:rPr sz="2400" dirty="0">
                <a:latin typeface="Calibri" panose="020F0502020204030204"/>
                <a:cs typeface="Calibri" panose="020F0502020204030204"/>
              </a:rPr>
              <a:t>•</a:t>
            </a:r>
            <a:r>
              <a:rPr sz="2400" spc="6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自适应不同版本程序</a:t>
            </a:r>
            <a:endParaRPr sz="2400">
              <a:latin typeface="宋体" panose="02010600030101010101" pitchFamily="2" charset="-122"/>
              <a:cs typeface="宋体" panose="02010600030101010101" pitchFamily="2" charset="-122"/>
            </a:endParaRPr>
          </a:p>
          <a:p>
            <a:pPr marL="633095" indent="-228600">
              <a:lnSpc>
                <a:spcPct val="100000"/>
              </a:lnSpc>
              <a:spcBef>
                <a:spcPts val="395"/>
              </a:spcBef>
              <a:buFont typeface="Calibri" panose="020F0502020204030204"/>
              <a:buChar char="•"/>
              <a:tabLst>
                <a:tab pos="633730" algn="l"/>
              </a:tabLst>
            </a:pPr>
            <a:r>
              <a:rPr sz="2400" spc="-20" dirty="0">
                <a:latin typeface="Calibri" panose="020F0502020204030204"/>
                <a:cs typeface="Calibri" panose="020F0502020204030204"/>
              </a:rPr>
              <a:t>CPU</a:t>
            </a:r>
            <a:r>
              <a:rPr sz="2400" dirty="0">
                <a:latin typeface="宋体" panose="02010600030101010101" pitchFamily="2" charset="-122"/>
                <a:cs typeface="宋体" panose="02010600030101010101" pitchFamily="2" charset="-122"/>
              </a:rPr>
              <a:t>多进</a:t>
            </a:r>
            <a:r>
              <a:rPr sz="2400" spc="-5" dirty="0">
                <a:latin typeface="宋体" panose="02010600030101010101" pitchFamily="2" charset="-122"/>
                <a:cs typeface="宋体" panose="02010600030101010101" pitchFamily="2" charset="-122"/>
              </a:rPr>
              <a:t>程</a:t>
            </a:r>
            <a:r>
              <a:rPr sz="2400" spc="-5" dirty="0">
                <a:latin typeface="Calibri" panose="020F0502020204030204"/>
                <a:cs typeface="Calibri" panose="020F0502020204030204"/>
              </a:rPr>
              <a:t>+MIC</a:t>
            </a:r>
            <a:r>
              <a:rPr sz="2400" dirty="0">
                <a:latin typeface="宋体" panose="02010600030101010101" pitchFamily="2" charset="-122"/>
                <a:cs typeface="宋体" panose="02010600030101010101" pitchFamily="2" charset="-122"/>
              </a:rPr>
              <a:t>版本</a:t>
            </a:r>
            <a:endParaRPr sz="2400">
              <a:latin typeface="宋体" panose="02010600030101010101" pitchFamily="2" charset="-122"/>
              <a:cs typeface="宋体" panose="02010600030101010101" pitchFamily="2" charset="-122"/>
            </a:endParaRPr>
          </a:p>
          <a:p>
            <a:pPr marL="633095" indent="-228600">
              <a:lnSpc>
                <a:spcPct val="100000"/>
              </a:lnSpc>
              <a:spcBef>
                <a:spcPts val="395"/>
              </a:spcBef>
              <a:buFont typeface="Calibri" panose="020F0502020204030204"/>
              <a:buChar char="•"/>
              <a:tabLst>
                <a:tab pos="633730" algn="l"/>
              </a:tabLst>
            </a:pPr>
            <a:r>
              <a:rPr sz="2400" spc="-5" dirty="0">
                <a:latin typeface="Calibri" panose="020F0502020204030204"/>
                <a:cs typeface="Calibri" panose="020F0502020204030204"/>
              </a:rPr>
              <a:t>CP</a:t>
            </a:r>
            <a:r>
              <a:rPr sz="2400" dirty="0">
                <a:latin typeface="Calibri" panose="020F0502020204030204"/>
                <a:cs typeface="Calibri" panose="020F0502020204030204"/>
              </a:rPr>
              <a:t>U</a:t>
            </a:r>
            <a:r>
              <a:rPr sz="2400" dirty="0">
                <a:latin typeface="宋体" panose="02010600030101010101" pitchFamily="2" charset="-122"/>
                <a:cs typeface="宋体" panose="02010600030101010101" pitchFamily="2" charset="-122"/>
              </a:rPr>
              <a:t>多线</a:t>
            </a:r>
            <a:r>
              <a:rPr sz="2400" spc="-10" dirty="0">
                <a:latin typeface="宋体" panose="02010600030101010101" pitchFamily="2" charset="-122"/>
                <a:cs typeface="宋体" panose="02010600030101010101" pitchFamily="2" charset="-122"/>
              </a:rPr>
              <a:t>程</a:t>
            </a:r>
            <a:r>
              <a:rPr sz="2400" spc="-5" dirty="0">
                <a:latin typeface="Calibri" panose="020F0502020204030204"/>
                <a:cs typeface="Calibri" panose="020F0502020204030204"/>
              </a:rPr>
              <a:t>+MI</a:t>
            </a:r>
            <a:r>
              <a:rPr sz="2400" spc="-10"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版本</a:t>
            </a:r>
            <a:endParaRPr sz="2400">
              <a:latin typeface="宋体" panose="02010600030101010101" pitchFamily="2" charset="-122"/>
              <a:cs typeface="宋体" panose="02010600030101010101" pitchFamily="2" charset="-122"/>
            </a:endParaRPr>
          </a:p>
        </p:txBody>
      </p:sp>
      <p:pic>
        <p:nvPicPr>
          <p:cNvPr id="12" name="图片 11"/>
          <p:cNvPicPr>
            <a:picLocks noChangeAspect="1"/>
          </p:cNvPicPr>
          <p:nvPr/>
        </p:nvPicPr>
        <p:blipFill>
          <a:blip r:embed="rId4"/>
          <a:stretch>
            <a:fillRect/>
          </a:stretch>
        </p:blipFill>
        <p:spPr>
          <a:xfrm>
            <a:off x="4097655" y="2621280"/>
            <a:ext cx="5017770" cy="20993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184175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117853"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330200" y="405951"/>
            <a:ext cx="1144270" cy="584200"/>
          </a:xfrm>
          <a:prstGeom prst="rect">
            <a:avLst/>
          </a:prstGeom>
        </p:spPr>
        <p:txBody>
          <a:bodyPr vert="horz" wrap="square" lIns="0" tIns="0" rIns="0" bIns="0" rtlCol="0">
            <a:spAutoFit/>
          </a:bodyPr>
          <a:lstStyle/>
          <a:p>
            <a:pPr marL="12700">
              <a:lnSpc>
                <a:spcPts val="5120"/>
              </a:lnSpc>
            </a:pPr>
            <a:r>
              <a:rPr sz="4400" b="1" spc="-40" dirty="0">
                <a:latin typeface="宋体" panose="02010600030101010101" pitchFamily="2" charset="-122"/>
                <a:cs typeface="宋体" panose="02010600030101010101" pitchFamily="2" charset="-122"/>
              </a:rPr>
              <a:t>提纲</a:t>
            </a:r>
            <a:endParaRPr sz="4400">
              <a:latin typeface="宋体" panose="02010600030101010101" pitchFamily="2" charset="-122"/>
              <a:cs typeface="宋体" panose="02010600030101010101" pitchFamily="2" charset="-122"/>
            </a:endParaRPr>
          </a:p>
        </p:txBody>
      </p:sp>
      <p:sp>
        <p:nvSpPr>
          <p:cNvPr id="5" name="object 5"/>
          <p:cNvSpPr/>
          <p:nvPr/>
        </p:nvSpPr>
        <p:spPr>
          <a:xfrm>
            <a:off x="467550" y="1196975"/>
            <a:ext cx="946150" cy="1351280"/>
          </a:xfrm>
          <a:custGeom>
            <a:avLst/>
            <a:gdLst/>
            <a:ahLst/>
            <a:cxnLst/>
            <a:rect l="l" t="t" r="r" b="b"/>
            <a:pathLst>
              <a:path w="946150" h="1351280">
                <a:moveTo>
                  <a:pt x="0" y="0"/>
                </a:moveTo>
                <a:lnTo>
                  <a:pt x="0" y="878332"/>
                </a:lnTo>
                <a:lnTo>
                  <a:pt x="472948" y="1351279"/>
                </a:lnTo>
                <a:lnTo>
                  <a:pt x="945959" y="878332"/>
                </a:lnTo>
                <a:lnTo>
                  <a:pt x="945959" y="472948"/>
                </a:lnTo>
                <a:lnTo>
                  <a:pt x="472948" y="472948"/>
                </a:lnTo>
                <a:lnTo>
                  <a:pt x="0" y="0"/>
                </a:lnTo>
                <a:close/>
              </a:path>
              <a:path w="946150" h="1351280">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6" name="object 6"/>
          <p:cNvSpPr/>
          <p:nvPr/>
        </p:nvSpPr>
        <p:spPr>
          <a:xfrm>
            <a:off x="467550" y="1196975"/>
            <a:ext cx="946150" cy="1351280"/>
          </a:xfrm>
          <a:custGeom>
            <a:avLst/>
            <a:gdLst/>
            <a:ahLst/>
            <a:cxnLst/>
            <a:rect l="l" t="t" r="r" b="b"/>
            <a:pathLst>
              <a:path w="946150" h="1351280">
                <a:moveTo>
                  <a:pt x="945959" y="0"/>
                </a:moveTo>
                <a:lnTo>
                  <a:pt x="945959" y="878332"/>
                </a:lnTo>
                <a:lnTo>
                  <a:pt x="472948" y="1351279"/>
                </a:lnTo>
                <a:lnTo>
                  <a:pt x="0" y="878332"/>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7" name="object 7"/>
          <p:cNvSpPr txBox="1"/>
          <p:nvPr/>
        </p:nvSpPr>
        <p:spPr>
          <a:xfrm>
            <a:off x="844041" y="1705546"/>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1</a:t>
            </a:r>
            <a:endParaRPr sz="2600">
              <a:latin typeface="Calibri" panose="020F0502020204030204"/>
              <a:cs typeface="Calibri" panose="020F0502020204030204"/>
            </a:endParaRPr>
          </a:p>
        </p:txBody>
      </p:sp>
      <p:sp>
        <p:nvSpPr>
          <p:cNvPr id="8" name="object 8"/>
          <p:cNvSpPr/>
          <p:nvPr/>
        </p:nvSpPr>
        <p:spPr>
          <a:xfrm>
            <a:off x="1413510" y="1196975"/>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8" y="141979"/>
                </a:lnTo>
                <a:lnTo>
                  <a:pt x="7615309" y="99625"/>
                </a:lnTo>
                <a:lnTo>
                  <a:pt x="7596496" y="62439"/>
                </a:lnTo>
                <a:lnTo>
                  <a:pt x="7568302" y="32304"/>
                </a:lnTo>
                <a:lnTo>
                  <a:pt x="7532610" y="11106"/>
                </a:lnTo>
                <a:lnTo>
                  <a:pt x="7491306" y="729"/>
                </a:lnTo>
                <a:lnTo>
                  <a:pt x="7476617" y="0"/>
                </a:lnTo>
                <a:close/>
              </a:path>
            </a:pathLst>
          </a:custGeom>
          <a:solidFill>
            <a:srgbClr val="FFFFFF"/>
          </a:solidFill>
        </p:spPr>
        <p:txBody>
          <a:bodyPr wrap="square" lIns="0" tIns="0" rIns="0" bIns="0" rtlCol="0"/>
          <a:lstStyle/>
          <a:p/>
        </p:txBody>
      </p:sp>
      <p:sp>
        <p:nvSpPr>
          <p:cNvPr id="9" name="object 9"/>
          <p:cNvSpPr/>
          <p:nvPr/>
        </p:nvSpPr>
        <p:spPr>
          <a:xfrm>
            <a:off x="1413510" y="1196975"/>
            <a:ext cx="7623175" cy="878840"/>
          </a:xfrm>
          <a:custGeom>
            <a:avLst/>
            <a:gdLst/>
            <a:ahLst/>
            <a:cxnLst/>
            <a:rect l="l" t="t" r="r" b="b"/>
            <a:pathLst>
              <a:path w="7623175" h="878839">
                <a:moveTo>
                  <a:pt x="7622921" y="146303"/>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6" y="729"/>
                </a:lnTo>
                <a:lnTo>
                  <a:pt x="7532610" y="11106"/>
                </a:lnTo>
                <a:lnTo>
                  <a:pt x="7568302" y="32304"/>
                </a:lnTo>
                <a:lnTo>
                  <a:pt x="7596496" y="62439"/>
                </a:lnTo>
                <a:lnTo>
                  <a:pt x="7615309" y="99625"/>
                </a:lnTo>
                <a:lnTo>
                  <a:pt x="7622858" y="141979"/>
                </a:lnTo>
                <a:lnTo>
                  <a:pt x="7622921" y="146303"/>
                </a:lnTo>
                <a:close/>
              </a:path>
            </a:pathLst>
          </a:custGeom>
          <a:ln w="25399">
            <a:solidFill>
              <a:srgbClr val="C0504D"/>
            </a:solidFill>
          </a:ln>
        </p:spPr>
        <p:txBody>
          <a:bodyPr wrap="square" lIns="0" tIns="0" rIns="0" bIns="0" rtlCol="0"/>
          <a:lstStyle/>
          <a:p/>
        </p:txBody>
      </p:sp>
      <p:sp>
        <p:nvSpPr>
          <p:cNvPr id="10" name="object 10"/>
          <p:cNvSpPr txBox="1"/>
          <p:nvPr/>
        </p:nvSpPr>
        <p:spPr>
          <a:xfrm>
            <a:off x="1413510" y="1196975"/>
            <a:ext cx="7477125" cy="878840"/>
          </a:xfrm>
          <a:prstGeom prst="rect">
            <a:avLst/>
          </a:prstGeom>
        </p:spPr>
        <p:txBody>
          <a:bodyPr vert="horz" wrap="square" lIns="0" tIns="0" rIns="0" bIns="0" rtlCol="0">
            <a:spAutoFit/>
          </a:bodyPr>
          <a:lstStyle/>
          <a:p>
            <a:pPr marL="513080" indent="-285750">
              <a:lnSpc>
                <a:spcPct val="100000"/>
              </a:lnSpc>
              <a:buFont typeface="Calibri" panose="020F0502020204030204"/>
              <a:buChar char="•"/>
              <a:tabLst>
                <a:tab pos="513715" algn="l"/>
              </a:tabLst>
            </a:pP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简介</a:t>
            </a:r>
            <a:endParaRPr sz="3200">
              <a:latin typeface="宋体" panose="02010600030101010101" pitchFamily="2" charset="-122"/>
              <a:cs typeface="宋体" panose="02010600030101010101" pitchFamily="2" charset="-122"/>
            </a:endParaRPr>
          </a:p>
        </p:txBody>
      </p:sp>
      <p:sp>
        <p:nvSpPr>
          <p:cNvPr id="11" name="object 11"/>
          <p:cNvSpPr/>
          <p:nvPr/>
        </p:nvSpPr>
        <p:spPr>
          <a:xfrm>
            <a:off x="467550" y="2402585"/>
            <a:ext cx="946150" cy="1351280"/>
          </a:xfrm>
          <a:custGeom>
            <a:avLst/>
            <a:gdLst/>
            <a:ahLst/>
            <a:cxnLst/>
            <a:rect l="l" t="t" r="r" b="b"/>
            <a:pathLst>
              <a:path w="946150" h="1351279">
                <a:moveTo>
                  <a:pt x="0" y="0"/>
                </a:moveTo>
                <a:lnTo>
                  <a:pt x="0" y="878331"/>
                </a:lnTo>
                <a:lnTo>
                  <a:pt x="472948" y="1351280"/>
                </a:lnTo>
                <a:lnTo>
                  <a:pt x="945959" y="878331"/>
                </a:lnTo>
                <a:lnTo>
                  <a:pt x="945959" y="472948"/>
                </a:lnTo>
                <a:lnTo>
                  <a:pt x="472948" y="472948"/>
                </a:lnTo>
                <a:lnTo>
                  <a:pt x="0" y="0"/>
                </a:lnTo>
                <a:close/>
              </a:path>
              <a:path w="946150" h="1351279">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12" name="object 12"/>
          <p:cNvSpPr/>
          <p:nvPr/>
        </p:nvSpPr>
        <p:spPr>
          <a:xfrm>
            <a:off x="467550" y="2402585"/>
            <a:ext cx="946150" cy="1351280"/>
          </a:xfrm>
          <a:custGeom>
            <a:avLst/>
            <a:gdLst/>
            <a:ahLst/>
            <a:cxnLst/>
            <a:rect l="l" t="t" r="r" b="b"/>
            <a:pathLst>
              <a:path w="946150" h="1351279">
                <a:moveTo>
                  <a:pt x="945959" y="0"/>
                </a:moveTo>
                <a:lnTo>
                  <a:pt x="945959" y="878331"/>
                </a:lnTo>
                <a:lnTo>
                  <a:pt x="472948" y="1351280"/>
                </a:lnTo>
                <a:lnTo>
                  <a:pt x="0" y="878331"/>
                </a:lnTo>
                <a:lnTo>
                  <a:pt x="0" y="0"/>
                </a:lnTo>
                <a:lnTo>
                  <a:pt x="472948" y="472948"/>
                </a:lnTo>
                <a:lnTo>
                  <a:pt x="945959" y="0"/>
                </a:lnTo>
                <a:close/>
              </a:path>
            </a:pathLst>
          </a:custGeom>
          <a:ln w="25399">
            <a:solidFill>
              <a:srgbClr val="C0504D"/>
            </a:solidFill>
          </a:ln>
        </p:spPr>
        <p:txBody>
          <a:bodyPr wrap="square" lIns="0" tIns="0" rIns="0" bIns="0" rtlCol="0"/>
          <a:lstStyle/>
          <a:p/>
        </p:txBody>
      </p:sp>
      <p:sp>
        <p:nvSpPr>
          <p:cNvPr id="13" name="object 13"/>
          <p:cNvSpPr txBox="1"/>
          <p:nvPr/>
        </p:nvSpPr>
        <p:spPr>
          <a:xfrm>
            <a:off x="844041" y="2911284"/>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2</a:t>
            </a:r>
            <a:endParaRPr sz="2600">
              <a:latin typeface="Calibri" panose="020F0502020204030204"/>
              <a:cs typeface="Calibri" panose="020F0502020204030204"/>
            </a:endParaRPr>
          </a:p>
        </p:txBody>
      </p:sp>
      <p:sp>
        <p:nvSpPr>
          <p:cNvPr id="14" name="object 14"/>
          <p:cNvSpPr/>
          <p:nvPr/>
        </p:nvSpPr>
        <p:spPr>
          <a:xfrm>
            <a:off x="1413510" y="2402585"/>
            <a:ext cx="7623175" cy="878840"/>
          </a:xfrm>
          <a:custGeom>
            <a:avLst/>
            <a:gdLst/>
            <a:ahLst/>
            <a:cxnLst/>
            <a:rect l="l" t="t" r="r" b="b"/>
            <a:pathLst>
              <a:path w="7623175" h="878839">
                <a:moveTo>
                  <a:pt x="7476617" y="0"/>
                </a:moveTo>
                <a:lnTo>
                  <a:pt x="0" y="0"/>
                </a:lnTo>
                <a:lnTo>
                  <a:pt x="0" y="878331"/>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15" name="object 15"/>
          <p:cNvSpPr/>
          <p:nvPr/>
        </p:nvSpPr>
        <p:spPr>
          <a:xfrm>
            <a:off x="1413510" y="2402585"/>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1"/>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16" name="object 16"/>
          <p:cNvSpPr txBox="1"/>
          <p:nvPr/>
        </p:nvSpPr>
        <p:spPr>
          <a:xfrm>
            <a:off x="1413510" y="2402585"/>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软件设计</a:t>
            </a:r>
            <a:endParaRPr sz="3200">
              <a:latin typeface="宋体" panose="02010600030101010101" pitchFamily="2" charset="-122"/>
              <a:cs typeface="宋体" panose="02010600030101010101" pitchFamily="2" charset="-122"/>
            </a:endParaRPr>
          </a:p>
        </p:txBody>
      </p:sp>
      <p:sp>
        <p:nvSpPr>
          <p:cNvPr id="17" name="object 17"/>
          <p:cNvSpPr/>
          <p:nvPr/>
        </p:nvSpPr>
        <p:spPr>
          <a:xfrm>
            <a:off x="467550" y="3608196"/>
            <a:ext cx="946150" cy="1351280"/>
          </a:xfrm>
          <a:custGeom>
            <a:avLst/>
            <a:gdLst/>
            <a:ahLst/>
            <a:cxnLst/>
            <a:rect l="l" t="t" r="r" b="b"/>
            <a:pathLst>
              <a:path w="946150" h="1351279">
                <a:moveTo>
                  <a:pt x="0" y="0"/>
                </a:moveTo>
                <a:lnTo>
                  <a:pt x="0" y="878332"/>
                </a:lnTo>
                <a:lnTo>
                  <a:pt x="472948" y="1351279"/>
                </a:lnTo>
                <a:lnTo>
                  <a:pt x="945959" y="878332"/>
                </a:lnTo>
                <a:lnTo>
                  <a:pt x="945959" y="472947"/>
                </a:lnTo>
                <a:lnTo>
                  <a:pt x="472948" y="472947"/>
                </a:lnTo>
                <a:lnTo>
                  <a:pt x="0" y="0"/>
                </a:lnTo>
                <a:close/>
              </a:path>
              <a:path w="946150" h="1351279">
                <a:moveTo>
                  <a:pt x="945959" y="0"/>
                </a:moveTo>
                <a:lnTo>
                  <a:pt x="472948" y="472947"/>
                </a:lnTo>
                <a:lnTo>
                  <a:pt x="945959" y="472947"/>
                </a:lnTo>
                <a:lnTo>
                  <a:pt x="945959" y="0"/>
                </a:lnTo>
                <a:close/>
              </a:path>
            </a:pathLst>
          </a:custGeom>
          <a:solidFill>
            <a:srgbClr val="C0504D"/>
          </a:solidFill>
        </p:spPr>
        <p:txBody>
          <a:bodyPr wrap="square" lIns="0" tIns="0" rIns="0" bIns="0" rtlCol="0"/>
          <a:lstStyle/>
          <a:p/>
        </p:txBody>
      </p:sp>
      <p:sp>
        <p:nvSpPr>
          <p:cNvPr id="18" name="object 18"/>
          <p:cNvSpPr/>
          <p:nvPr/>
        </p:nvSpPr>
        <p:spPr>
          <a:xfrm>
            <a:off x="467550" y="3608196"/>
            <a:ext cx="946150" cy="1351280"/>
          </a:xfrm>
          <a:custGeom>
            <a:avLst/>
            <a:gdLst/>
            <a:ahLst/>
            <a:cxnLst/>
            <a:rect l="l" t="t" r="r" b="b"/>
            <a:pathLst>
              <a:path w="946150" h="1351279">
                <a:moveTo>
                  <a:pt x="945959" y="0"/>
                </a:moveTo>
                <a:lnTo>
                  <a:pt x="945959" y="878332"/>
                </a:lnTo>
                <a:lnTo>
                  <a:pt x="472948" y="1351279"/>
                </a:lnTo>
                <a:lnTo>
                  <a:pt x="0" y="878332"/>
                </a:lnTo>
                <a:lnTo>
                  <a:pt x="0" y="0"/>
                </a:lnTo>
                <a:lnTo>
                  <a:pt x="472948" y="472947"/>
                </a:lnTo>
                <a:lnTo>
                  <a:pt x="945959" y="0"/>
                </a:lnTo>
                <a:close/>
              </a:path>
            </a:pathLst>
          </a:custGeom>
          <a:ln w="25400">
            <a:solidFill>
              <a:srgbClr val="C0504D"/>
            </a:solidFill>
          </a:ln>
        </p:spPr>
        <p:txBody>
          <a:bodyPr wrap="square" lIns="0" tIns="0" rIns="0" bIns="0" rtlCol="0"/>
          <a:lstStyle/>
          <a:p/>
        </p:txBody>
      </p:sp>
      <p:sp>
        <p:nvSpPr>
          <p:cNvPr id="19" name="object 19"/>
          <p:cNvSpPr txBox="1"/>
          <p:nvPr/>
        </p:nvSpPr>
        <p:spPr>
          <a:xfrm>
            <a:off x="844041" y="4117022"/>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3</a:t>
            </a:r>
            <a:endParaRPr sz="2600">
              <a:latin typeface="Calibri" panose="020F0502020204030204"/>
              <a:cs typeface="Calibri" panose="020F0502020204030204"/>
            </a:endParaRPr>
          </a:p>
        </p:txBody>
      </p:sp>
      <p:sp>
        <p:nvSpPr>
          <p:cNvPr id="20" name="object 20"/>
          <p:cNvSpPr/>
          <p:nvPr/>
        </p:nvSpPr>
        <p:spPr>
          <a:xfrm>
            <a:off x="1413510" y="3608196"/>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1" name="object 21"/>
          <p:cNvSpPr/>
          <p:nvPr/>
        </p:nvSpPr>
        <p:spPr>
          <a:xfrm>
            <a:off x="1413510" y="3608196"/>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22" name="object 22"/>
          <p:cNvSpPr txBox="1"/>
          <p:nvPr/>
        </p:nvSpPr>
        <p:spPr>
          <a:xfrm>
            <a:off x="1413510" y="3608196"/>
            <a:ext cx="7477125" cy="878840"/>
          </a:xfrm>
          <a:prstGeom prst="rect">
            <a:avLst/>
          </a:prstGeom>
        </p:spPr>
        <p:txBody>
          <a:bodyPr vert="horz" wrap="square" lIns="0" tIns="0" rIns="0" bIns="0" rtlCol="0">
            <a:spAutoFit/>
          </a:bodyPr>
          <a:lstStyle/>
          <a:p>
            <a:pPr marL="227330">
              <a:lnSpc>
                <a:spcPct val="100000"/>
              </a:lnSpc>
            </a:pPr>
            <a:r>
              <a:rPr sz="3200" spc="-20" dirty="0">
                <a:solidFill>
                  <a:srgbClr val="FF0000"/>
                </a:solidFill>
                <a:latin typeface="Calibri" panose="020F0502020204030204"/>
                <a:cs typeface="Calibri" panose="020F0502020204030204"/>
              </a:rPr>
              <a:t>•</a:t>
            </a:r>
            <a:r>
              <a:rPr sz="3200" spc="-70" dirty="0">
                <a:solidFill>
                  <a:srgbClr val="FF0000"/>
                </a:solidFill>
                <a:latin typeface="Calibri" panose="020F0502020204030204"/>
                <a:cs typeface="Calibri" panose="020F0502020204030204"/>
              </a:rPr>
              <a:t> </a:t>
            </a:r>
            <a:r>
              <a:rPr sz="3200" b="1" spc="-20" dirty="0">
                <a:solidFill>
                  <a:srgbClr val="FF0000"/>
                </a:solidFill>
                <a:latin typeface="Calibri" panose="020F0502020204030204"/>
                <a:cs typeface="Calibri" panose="020F0502020204030204"/>
              </a:rPr>
              <a:t>MIC</a:t>
            </a:r>
            <a:r>
              <a:rPr sz="3200" b="1" spc="-35" dirty="0">
                <a:solidFill>
                  <a:srgbClr val="FF0000"/>
                </a:solidFill>
                <a:latin typeface="宋体" panose="02010600030101010101" pitchFamily="2" charset="-122"/>
                <a:cs typeface="宋体" panose="02010600030101010101" pitchFamily="2" charset="-122"/>
              </a:rPr>
              <a:t>编</a:t>
            </a:r>
            <a:r>
              <a:rPr sz="3200" b="1" spc="-30" dirty="0">
                <a:solidFill>
                  <a:srgbClr val="FF0000"/>
                </a:solidFill>
                <a:latin typeface="宋体" panose="02010600030101010101" pitchFamily="2" charset="-122"/>
                <a:cs typeface="宋体" panose="02010600030101010101" pitchFamily="2" charset="-122"/>
              </a:rPr>
              <a:t>程与优</a:t>
            </a:r>
            <a:r>
              <a:rPr sz="3200" b="1" spc="-35" dirty="0">
                <a:solidFill>
                  <a:srgbClr val="FF0000"/>
                </a:solidFill>
                <a:latin typeface="宋体" panose="02010600030101010101" pitchFamily="2" charset="-122"/>
                <a:cs typeface="宋体" panose="02010600030101010101" pitchFamily="2" charset="-122"/>
              </a:rPr>
              <a:t>化</a:t>
            </a:r>
            <a:endParaRPr sz="3200">
              <a:latin typeface="宋体" panose="02010600030101010101" pitchFamily="2" charset="-122"/>
              <a:cs typeface="宋体" panose="02010600030101010101" pitchFamily="2" charset="-122"/>
            </a:endParaRPr>
          </a:p>
        </p:txBody>
      </p:sp>
      <p:sp>
        <p:nvSpPr>
          <p:cNvPr id="23" name="object 23"/>
          <p:cNvSpPr/>
          <p:nvPr/>
        </p:nvSpPr>
        <p:spPr>
          <a:xfrm>
            <a:off x="467550" y="4813808"/>
            <a:ext cx="946150" cy="1351915"/>
          </a:xfrm>
          <a:custGeom>
            <a:avLst/>
            <a:gdLst/>
            <a:ahLst/>
            <a:cxnLst/>
            <a:rect l="l" t="t" r="r" b="b"/>
            <a:pathLst>
              <a:path w="946150" h="1351914">
                <a:moveTo>
                  <a:pt x="0" y="0"/>
                </a:moveTo>
                <a:lnTo>
                  <a:pt x="0" y="878344"/>
                </a:lnTo>
                <a:lnTo>
                  <a:pt x="472948" y="1351305"/>
                </a:lnTo>
                <a:lnTo>
                  <a:pt x="945959" y="878344"/>
                </a:lnTo>
                <a:lnTo>
                  <a:pt x="945959" y="472948"/>
                </a:lnTo>
                <a:lnTo>
                  <a:pt x="472948" y="472948"/>
                </a:lnTo>
                <a:lnTo>
                  <a:pt x="0" y="0"/>
                </a:lnTo>
                <a:close/>
              </a:path>
              <a:path w="946150" h="1351914">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24" name="object 24"/>
          <p:cNvSpPr/>
          <p:nvPr/>
        </p:nvSpPr>
        <p:spPr>
          <a:xfrm>
            <a:off x="467550" y="4813808"/>
            <a:ext cx="946150" cy="1351915"/>
          </a:xfrm>
          <a:custGeom>
            <a:avLst/>
            <a:gdLst/>
            <a:ahLst/>
            <a:cxnLst/>
            <a:rect l="l" t="t" r="r" b="b"/>
            <a:pathLst>
              <a:path w="946150" h="1351914">
                <a:moveTo>
                  <a:pt x="945959" y="0"/>
                </a:moveTo>
                <a:lnTo>
                  <a:pt x="945959" y="878344"/>
                </a:lnTo>
                <a:lnTo>
                  <a:pt x="472948" y="1351305"/>
                </a:lnTo>
                <a:lnTo>
                  <a:pt x="0" y="878344"/>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25" name="object 25"/>
          <p:cNvSpPr txBox="1"/>
          <p:nvPr/>
        </p:nvSpPr>
        <p:spPr>
          <a:xfrm>
            <a:off x="844041" y="5322760"/>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4</a:t>
            </a:r>
            <a:endParaRPr sz="2600">
              <a:latin typeface="Calibri" panose="020F0502020204030204"/>
              <a:cs typeface="Calibri" panose="020F0502020204030204"/>
            </a:endParaRPr>
          </a:p>
        </p:txBody>
      </p:sp>
      <p:sp>
        <p:nvSpPr>
          <p:cNvPr id="26" name="object 26"/>
          <p:cNvSpPr/>
          <p:nvPr/>
        </p:nvSpPr>
        <p:spPr>
          <a:xfrm>
            <a:off x="1413510" y="4813808"/>
            <a:ext cx="7623175" cy="878840"/>
          </a:xfrm>
          <a:custGeom>
            <a:avLst/>
            <a:gdLst/>
            <a:ahLst/>
            <a:cxnLst/>
            <a:rect l="l" t="t" r="r" b="b"/>
            <a:pathLst>
              <a:path w="7623175" h="878839">
                <a:moveTo>
                  <a:pt x="7476617" y="0"/>
                </a:moveTo>
                <a:lnTo>
                  <a:pt x="0" y="0"/>
                </a:lnTo>
                <a:lnTo>
                  <a:pt x="0" y="878344"/>
                </a:lnTo>
                <a:lnTo>
                  <a:pt x="7481054" y="878278"/>
                </a:lnTo>
                <a:lnTo>
                  <a:pt x="7523378" y="870703"/>
                </a:lnTo>
                <a:lnTo>
                  <a:pt x="7560535" y="851870"/>
                </a:lnTo>
                <a:lnTo>
                  <a:pt x="7590645" y="823658"/>
                </a:lnTo>
                <a:lnTo>
                  <a:pt x="7611824" y="787944"/>
                </a:lnTo>
                <a:lnTo>
                  <a:pt x="7622192" y="746605"/>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7" name="object 27"/>
          <p:cNvSpPr/>
          <p:nvPr/>
        </p:nvSpPr>
        <p:spPr>
          <a:xfrm>
            <a:off x="1413510" y="4813808"/>
            <a:ext cx="7623175" cy="878840"/>
          </a:xfrm>
          <a:custGeom>
            <a:avLst/>
            <a:gdLst/>
            <a:ahLst/>
            <a:cxnLst/>
            <a:rect l="l" t="t" r="r" b="b"/>
            <a:pathLst>
              <a:path w="7623175" h="878839">
                <a:moveTo>
                  <a:pt x="7622921" y="146431"/>
                </a:moveTo>
                <a:lnTo>
                  <a:pt x="7622921" y="731901"/>
                </a:lnTo>
                <a:lnTo>
                  <a:pt x="7622192" y="746605"/>
                </a:lnTo>
                <a:lnTo>
                  <a:pt x="7611824" y="787944"/>
                </a:lnTo>
                <a:lnTo>
                  <a:pt x="7590645" y="823658"/>
                </a:lnTo>
                <a:lnTo>
                  <a:pt x="7560535" y="851870"/>
                </a:lnTo>
                <a:lnTo>
                  <a:pt x="7523378" y="870703"/>
                </a:lnTo>
                <a:lnTo>
                  <a:pt x="7481054" y="878278"/>
                </a:lnTo>
                <a:lnTo>
                  <a:pt x="0" y="878344"/>
                </a:lnTo>
                <a:lnTo>
                  <a:pt x="0" y="0"/>
                </a:lnTo>
                <a:lnTo>
                  <a:pt x="7476617" y="0"/>
                </a:lnTo>
                <a:lnTo>
                  <a:pt x="7491300" y="728"/>
                </a:lnTo>
                <a:lnTo>
                  <a:pt x="7532588" y="11099"/>
                </a:lnTo>
                <a:lnTo>
                  <a:pt x="7568269" y="32288"/>
                </a:lnTo>
                <a:lnTo>
                  <a:pt x="7596462" y="62419"/>
                </a:lnTo>
                <a:lnTo>
                  <a:pt x="7615284" y="99614"/>
                </a:lnTo>
                <a:lnTo>
                  <a:pt x="7622855" y="141997"/>
                </a:lnTo>
                <a:lnTo>
                  <a:pt x="7622921" y="146431"/>
                </a:lnTo>
                <a:close/>
              </a:path>
            </a:pathLst>
          </a:custGeom>
          <a:ln w="25400">
            <a:solidFill>
              <a:srgbClr val="C0504D"/>
            </a:solidFill>
          </a:ln>
        </p:spPr>
        <p:txBody>
          <a:bodyPr wrap="square" lIns="0" tIns="0" rIns="0" bIns="0" rtlCol="0"/>
          <a:lstStyle/>
          <a:p/>
        </p:txBody>
      </p:sp>
      <p:sp>
        <p:nvSpPr>
          <p:cNvPr id="28" name="object 28"/>
          <p:cNvSpPr txBox="1"/>
          <p:nvPr/>
        </p:nvSpPr>
        <p:spPr>
          <a:xfrm>
            <a:off x="1413510" y="4813808"/>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案例分析</a:t>
            </a:r>
            <a:endParaRPr sz="3200">
              <a:latin typeface="宋体" panose="02010600030101010101" pitchFamily="2" charset="-122"/>
              <a:cs typeface="宋体" panose="02010600030101010101" pitchFamily="2" charset="-122"/>
            </a:endParaRPr>
          </a:p>
        </p:txBody>
      </p:sp>
      <p:sp>
        <p:nvSpPr>
          <p:cNvPr id="29" name="object 29"/>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30" name="object 30"/>
          <p:cNvSpPr txBox="1"/>
          <p:nvPr/>
        </p:nvSpPr>
        <p:spPr>
          <a:xfrm>
            <a:off x="2075942" y="6654863"/>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2962655"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170682" y="199644"/>
            <a:ext cx="850392"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编程</a:t>
            </a:r>
            <a:r>
              <a:rPr sz="4400" spc="-30" dirty="0">
                <a:latin typeface="宋体" panose="02010600030101010101" pitchFamily="2" charset="-122"/>
                <a:cs typeface="宋体" panose="02010600030101010101" pitchFamily="2" charset="-122"/>
              </a:rPr>
              <a:t>模</a:t>
            </a:r>
            <a:r>
              <a:rPr sz="4400" spc="-45" dirty="0">
                <a:latin typeface="宋体" panose="02010600030101010101" pitchFamily="2" charset="-122"/>
                <a:cs typeface="宋体" panose="02010600030101010101" pitchFamily="2" charset="-122"/>
              </a:rPr>
              <a:t>式</a:t>
            </a:r>
            <a:endParaRPr sz="4400">
              <a:latin typeface="宋体" panose="02010600030101010101" pitchFamily="2" charset="-122"/>
              <a:cs typeface="宋体" panose="02010600030101010101" pitchFamily="2" charset="-122"/>
            </a:endParaRPr>
          </a:p>
        </p:txBody>
      </p:sp>
      <p:sp>
        <p:nvSpPr>
          <p:cNvPr id="8" name="object 8"/>
          <p:cNvSpPr txBox="1"/>
          <p:nvPr/>
        </p:nvSpPr>
        <p:spPr>
          <a:xfrm>
            <a:off x="78739" y="1351236"/>
            <a:ext cx="3075305" cy="4662805"/>
          </a:xfrm>
          <a:prstGeom prst="rect">
            <a:avLst/>
          </a:prstGeom>
        </p:spPr>
        <p:txBody>
          <a:bodyPr vert="horz" wrap="square" lIns="0" tIns="0" rIns="0" bIns="0" rtlCol="0">
            <a:spAutoFit/>
          </a:bodyPr>
          <a:lstStyle/>
          <a:p>
            <a:pPr marL="12700">
              <a:lnSpc>
                <a:spcPct val="100000"/>
              </a:lnSpc>
              <a:tabLst>
                <a:tab pos="354965" algn="l"/>
              </a:tabLst>
            </a:pPr>
            <a:r>
              <a:rPr sz="2200" dirty="0">
                <a:latin typeface="Arial" panose="020B0604020202020204"/>
                <a:cs typeface="Arial" panose="020B0604020202020204"/>
              </a:rPr>
              <a:t>•	</a:t>
            </a:r>
            <a:r>
              <a:rPr sz="2200" dirty="0">
                <a:latin typeface="Calibri" panose="020F0502020204030204"/>
                <a:cs typeface="Calibri" panose="020F0502020204030204"/>
              </a:rPr>
              <a:t>MIC</a:t>
            </a:r>
            <a:r>
              <a:rPr sz="2200" spc="-15" dirty="0">
                <a:latin typeface="Calibri" panose="020F0502020204030204"/>
                <a:cs typeface="Calibri" panose="020F0502020204030204"/>
              </a:rPr>
              <a:t> </a:t>
            </a:r>
            <a:r>
              <a:rPr sz="2200" dirty="0">
                <a:latin typeface="宋体" panose="02010600030101010101" pitchFamily="2" charset="-122"/>
                <a:cs typeface="宋体" panose="02010600030101010101" pitchFamily="2" charset="-122"/>
              </a:rPr>
              <a:t>五种应用模式</a:t>
            </a:r>
            <a:endParaRPr sz="2200">
              <a:latin typeface="宋体" panose="02010600030101010101" pitchFamily="2" charset="-122"/>
              <a:cs typeface="宋体" panose="02010600030101010101" pitchFamily="2" charset="-122"/>
            </a:endParaRPr>
          </a:p>
          <a:p>
            <a:pPr marL="469900">
              <a:lnSpc>
                <a:spcPct val="100000"/>
              </a:lnSpc>
              <a:spcBef>
                <a:spcPts val="5"/>
              </a:spcBef>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串行</a:t>
            </a:r>
            <a:r>
              <a:rPr sz="2000" spc="-10"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并行模式</a:t>
            </a:r>
            <a:endParaRPr sz="2000">
              <a:latin typeface="宋体" panose="02010600030101010101" pitchFamily="2" charset="-122"/>
              <a:cs typeface="宋体" panose="02010600030101010101" pitchFamily="2" charset="-122"/>
            </a:endParaRPr>
          </a:p>
          <a:p>
            <a:pPr marL="927100">
              <a:lnSpc>
                <a:spcPct val="100000"/>
              </a:lnSpc>
              <a:spcBef>
                <a:spcPts val="10"/>
              </a:spcBef>
              <a:tabLst>
                <a:tab pos="1155065" algn="l"/>
              </a:tabLst>
            </a:pPr>
            <a:r>
              <a:rPr sz="1700" spc="-10" dirty="0">
                <a:latin typeface="Arial" panose="020B0604020202020204"/>
                <a:cs typeface="Arial" panose="020B0604020202020204"/>
              </a:rPr>
              <a:t>•	</a:t>
            </a:r>
            <a:r>
              <a:rPr sz="1700" spc="-20" dirty="0">
                <a:latin typeface="宋体" panose="02010600030101010101" pitchFamily="2" charset="-122"/>
                <a:cs typeface="宋体" panose="02010600030101010101" pitchFamily="2" charset="-122"/>
              </a:rPr>
              <a:t>并行度不高</a:t>
            </a:r>
            <a:endParaRPr sz="1700">
              <a:latin typeface="宋体" panose="02010600030101010101" pitchFamily="2" charset="-122"/>
              <a:cs typeface="宋体" panose="02010600030101010101" pitchFamily="2" charset="-122"/>
            </a:endParaRPr>
          </a:p>
          <a:p>
            <a:pPr marL="1155700" indent="-228600">
              <a:lnSpc>
                <a:spcPts val="2035"/>
              </a:lnSpc>
              <a:buFont typeface="Arial" panose="020B0604020202020204"/>
              <a:buChar char="•"/>
              <a:tabLst>
                <a:tab pos="1155700" algn="l"/>
              </a:tabLst>
            </a:pPr>
            <a:r>
              <a:rPr sz="1700" spc="-15" dirty="0">
                <a:latin typeface="Calibri" panose="020F0502020204030204"/>
                <a:cs typeface="Calibri" panose="020F0502020204030204"/>
              </a:rPr>
              <a:t>CPU</a:t>
            </a:r>
            <a:r>
              <a:rPr sz="1700" dirty="0">
                <a:latin typeface="Calibri" panose="020F0502020204030204"/>
                <a:cs typeface="Calibri" panose="020F0502020204030204"/>
              </a:rPr>
              <a:t> </a:t>
            </a:r>
            <a:r>
              <a:rPr sz="1700" spc="-5" dirty="0">
                <a:latin typeface="Calibri" panose="020F0502020204030204"/>
                <a:cs typeface="Calibri" panose="020F0502020204030204"/>
              </a:rPr>
              <a:t>ho</a:t>
            </a:r>
            <a:r>
              <a:rPr sz="1700" spc="-15" dirty="0">
                <a:latin typeface="Calibri" panose="020F0502020204030204"/>
                <a:cs typeface="Calibri" panose="020F0502020204030204"/>
              </a:rPr>
              <a:t>s</a:t>
            </a:r>
            <a:r>
              <a:rPr sz="1700" spc="-30" dirty="0">
                <a:latin typeface="Calibri" panose="020F0502020204030204"/>
                <a:cs typeface="Calibri" panose="020F0502020204030204"/>
              </a:rPr>
              <a:t>t</a:t>
            </a:r>
            <a:r>
              <a:rPr sz="1700" spc="-10" dirty="0">
                <a:latin typeface="Calibri" panose="020F0502020204030204"/>
                <a:cs typeface="Calibri" panose="020F0502020204030204"/>
              </a:rPr>
              <a:t>ed</a:t>
            </a:r>
            <a:endParaRPr sz="1700">
              <a:latin typeface="Calibri" panose="020F0502020204030204"/>
              <a:cs typeface="Calibri" panose="020F0502020204030204"/>
            </a:endParaRPr>
          </a:p>
          <a:p>
            <a:pPr marL="469900">
              <a:lnSpc>
                <a:spcPts val="2395"/>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串行</a:t>
            </a:r>
            <a:r>
              <a:rPr sz="2000" spc="-10"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高并行模式</a:t>
            </a:r>
            <a:endParaRPr sz="2000">
              <a:latin typeface="宋体" panose="02010600030101010101" pitchFamily="2" charset="-122"/>
              <a:cs typeface="宋体" panose="02010600030101010101" pitchFamily="2" charset="-122"/>
            </a:endParaRPr>
          </a:p>
          <a:p>
            <a:pPr marL="1155700" indent="-228600">
              <a:lnSpc>
                <a:spcPts val="2035"/>
              </a:lnSpc>
              <a:spcBef>
                <a:spcPts val="10"/>
              </a:spcBef>
              <a:buFont typeface="Arial" panose="020B0604020202020204"/>
              <a:buChar char="•"/>
              <a:tabLst>
                <a:tab pos="1155700" algn="l"/>
              </a:tabLst>
            </a:pPr>
            <a:r>
              <a:rPr sz="1700" spc="-15" dirty="0">
                <a:latin typeface="Calibri" panose="020F0502020204030204"/>
                <a:cs typeface="Calibri" panose="020F0502020204030204"/>
              </a:rPr>
              <a:t>o</a:t>
            </a:r>
            <a:r>
              <a:rPr sz="1700" spc="-35" dirty="0">
                <a:latin typeface="Calibri" panose="020F0502020204030204"/>
                <a:cs typeface="Calibri" panose="020F0502020204030204"/>
              </a:rPr>
              <a:t>f</a:t>
            </a:r>
            <a:r>
              <a:rPr sz="1700" spc="-15" dirty="0">
                <a:latin typeface="Calibri" panose="020F0502020204030204"/>
                <a:cs typeface="Calibri" panose="020F0502020204030204"/>
              </a:rPr>
              <a:t>fload</a:t>
            </a:r>
            <a:endParaRPr sz="1700">
              <a:latin typeface="Calibri" panose="020F0502020204030204"/>
              <a:cs typeface="Calibri" panose="020F0502020204030204"/>
            </a:endParaRPr>
          </a:p>
          <a:p>
            <a:pPr marL="469900">
              <a:lnSpc>
                <a:spcPts val="2395"/>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对等模式</a:t>
            </a:r>
            <a:endParaRPr sz="2000">
              <a:latin typeface="宋体" panose="02010600030101010101" pitchFamily="2" charset="-122"/>
              <a:cs typeface="宋体" panose="02010600030101010101" pitchFamily="2" charset="-122"/>
            </a:endParaRPr>
          </a:p>
          <a:p>
            <a:pPr marL="927100">
              <a:lnSpc>
                <a:spcPts val="2035"/>
              </a:lnSpc>
              <a:spcBef>
                <a:spcPts val="10"/>
              </a:spcBef>
              <a:tabLst>
                <a:tab pos="1155065" algn="l"/>
              </a:tabLst>
            </a:pPr>
            <a:r>
              <a:rPr sz="1700" spc="-10" dirty="0">
                <a:latin typeface="Arial" panose="020B0604020202020204"/>
                <a:cs typeface="Arial" panose="020B0604020202020204"/>
              </a:rPr>
              <a:t>•	</a:t>
            </a:r>
            <a:r>
              <a:rPr sz="1700" spc="-20" dirty="0">
                <a:latin typeface="宋体" panose="02010600030101010101" pitchFamily="2" charset="-122"/>
                <a:cs typeface="宋体" panose="02010600030101010101" pitchFamily="2" charset="-122"/>
              </a:rPr>
              <a:t>进程并行（</a:t>
            </a:r>
            <a:r>
              <a:rPr sz="1700" spc="-15" dirty="0">
                <a:latin typeface="Calibri" panose="020F0502020204030204"/>
                <a:cs typeface="Calibri" panose="020F0502020204030204"/>
              </a:rPr>
              <a:t>MP</a:t>
            </a:r>
            <a:r>
              <a:rPr sz="1700" spc="-10" dirty="0">
                <a:latin typeface="Calibri" panose="020F0502020204030204"/>
                <a:cs typeface="Calibri" panose="020F0502020204030204"/>
              </a:rPr>
              <a:t>I</a:t>
            </a:r>
            <a:r>
              <a:rPr sz="1700" spc="-20" dirty="0">
                <a:latin typeface="宋体" panose="02010600030101010101" pitchFamily="2" charset="-122"/>
                <a:cs typeface="宋体" panose="02010600030101010101" pitchFamily="2" charset="-122"/>
              </a:rPr>
              <a:t>）</a:t>
            </a:r>
            <a:endParaRPr sz="1700">
              <a:latin typeface="宋体" panose="02010600030101010101" pitchFamily="2" charset="-122"/>
              <a:cs typeface="宋体" panose="02010600030101010101" pitchFamily="2" charset="-122"/>
            </a:endParaRPr>
          </a:p>
          <a:p>
            <a:pPr marL="469900">
              <a:lnSpc>
                <a:spcPts val="2395"/>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高并行</a:t>
            </a:r>
            <a:r>
              <a:rPr sz="2000" spc="-10"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串行模式</a:t>
            </a:r>
            <a:endParaRPr sz="2000">
              <a:latin typeface="宋体" panose="02010600030101010101" pitchFamily="2" charset="-122"/>
              <a:cs typeface="宋体" panose="02010600030101010101" pitchFamily="2" charset="-122"/>
            </a:endParaRPr>
          </a:p>
          <a:p>
            <a:pPr marL="1155700" indent="-228600">
              <a:lnSpc>
                <a:spcPct val="100000"/>
              </a:lnSpc>
              <a:spcBef>
                <a:spcPts val="10"/>
              </a:spcBef>
              <a:buFont typeface="Arial" panose="020B0604020202020204"/>
              <a:buChar char="•"/>
              <a:tabLst>
                <a:tab pos="1155700" algn="l"/>
              </a:tabLst>
            </a:pPr>
            <a:r>
              <a:rPr sz="1700" spc="-10" dirty="0">
                <a:latin typeface="Calibri" panose="020F0502020204030204"/>
                <a:cs typeface="Calibri" panose="020F0502020204030204"/>
              </a:rPr>
              <a:t>MIC </a:t>
            </a:r>
            <a:r>
              <a:rPr sz="1700" spc="-15" dirty="0">
                <a:latin typeface="Calibri" panose="020F0502020204030204"/>
                <a:cs typeface="Calibri" panose="020F0502020204030204"/>
              </a:rPr>
              <a:t>ho</a:t>
            </a:r>
            <a:r>
              <a:rPr sz="1700" spc="-25" dirty="0">
                <a:latin typeface="Calibri" panose="020F0502020204030204"/>
                <a:cs typeface="Calibri" panose="020F0502020204030204"/>
              </a:rPr>
              <a:t>s</a:t>
            </a:r>
            <a:r>
              <a:rPr sz="1700" spc="-30" dirty="0">
                <a:latin typeface="Calibri" panose="020F0502020204030204"/>
                <a:cs typeface="Calibri" panose="020F0502020204030204"/>
              </a:rPr>
              <a:t>t</a:t>
            </a:r>
            <a:r>
              <a:rPr sz="1700" spc="-10" dirty="0">
                <a:latin typeface="Calibri" panose="020F0502020204030204"/>
                <a:cs typeface="Calibri" panose="020F0502020204030204"/>
              </a:rPr>
              <a:t>ed</a:t>
            </a:r>
            <a:endParaRPr sz="1700">
              <a:latin typeface="Calibri" panose="020F0502020204030204"/>
              <a:cs typeface="Calibri" panose="020F0502020204030204"/>
            </a:endParaRPr>
          </a:p>
          <a:p>
            <a:pPr marL="1155700" indent="-228600">
              <a:lnSpc>
                <a:spcPts val="2035"/>
              </a:lnSpc>
              <a:buFont typeface="Arial" panose="020B0604020202020204"/>
              <a:buChar char="•"/>
              <a:tabLst>
                <a:tab pos="1155700" algn="l"/>
              </a:tabLst>
            </a:pPr>
            <a:r>
              <a:rPr sz="1700" spc="-15" dirty="0">
                <a:latin typeface="Calibri" panose="020F0502020204030204"/>
                <a:cs typeface="Calibri" panose="020F0502020204030204"/>
              </a:rPr>
              <a:t>CPU</a:t>
            </a:r>
            <a:r>
              <a:rPr sz="1700" spc="5" dirty="0">
                <a:latin typeface="Calibri" panose="020F0502020204030204"/>
                <a:cs typeface="Calibri" panose="020F0502020204030204"/>
              </a:rPr>
              <a:t> </a:t>
            </a:r>
            <a:r>
              <a:rPr sz="1700" spc="-20" dirty="0">
                <a:latin typeface="Calibri" panose="020F0502020204030204"/>
                <a:cs typeface="Calibri" panose="020F0502020204030204"/>
              </a:rPr>
              <a:t>c</a:t>
            </a:r>
            <a:r>
              <a:rPr sz="1700" spc="-10" dirty="0">
                <a:latin typeface="Calibri" panose="020F0502020204030204"/>
                <a:cs typeface="Calibri" panose="020F0502020204030204"/>
              </a:rPr>
              <a:t>o-</a:t>
            </a:r>
            <a:r>
              <a:rPr sz="1700" spc="-15" dirty="0">
                <a:latin typeface="Calibri" panose="020F0502020204030204"/>
                <a:cs typeface="Calibri" panose="020F0502020204030204"/>
              </a:rPr>
              <a:t>p</a:t>
            </a:r>
            <a:r>
              <a:rPr sz="1700" spc="-35" dirty="0">
                <a:latin typeface="Calibri" panose="020F0502020204030204"/>
                <a:cs typeface="Calibri" panose="020F0502020204030204"/>
              </a:rPr>
              <a:t>r</a:t>
            </a:r>
            <a:r>
              <a:rPr sz="1700" spc="-15" dirty="0">
                <a:latin typeface="Calibri" panose="020F0502020204030204"/>
                <a:cs typeface="Calibri" panose="020F0502020204030204"/>
              </a:rPr>
              <a:t>oces</a:t>
            </a:r>
            <a:r>
              <a:rPr sz="1700" spc="-5" dirty="0">
                <a:latin typeface="Calibri" panose="020F0502020204030204"/>
                <a:cs typeface="Calibri" panose="020F0502020204030204"/>
              </a:rPr>
              <a:t>s</a:t>
            </a:r>
            <a:r>
              <a:rPr sz="1700" spc="-10" dirty="0">
                <a:latin typeface="Calibri" panose="020F0502020204030204"/>
                <a:cs typeface="Calibri" panose="020F0502020204030204"/>
              </a:rPr>
              <a:t>ed</a:t>
            </a:r>
            <a:endParaRPr sz="1700">
              <a:latin typeface="Calibri" panose="020F0502020204030204"/>
              <a:cs typeface="Calibri" panose="020F0502020204030204"/>
            </a:endParaRPr>
          </a:p>
          <a:p>
            <a:pPr marL="1155700" marR="123825" indent="-685800">
              <a:lnSpc>
                <a:spcPts val="2400"/>
              </a:lnSpc>
              <a:spcBef>
                <a:spcPts val="70"/>
              </a:spcBef>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高并行模式（</a:t>
            </a:r>
            <a:r>
              <a:rPr sz="2000" spc="-15" dirty="0">
                <a:latin typeface="Calibri" panose="020F0502020204030204"/>
                <a:cs typeface="Calibri" panose="020F0502020204030204"/>
              </a:rPr>
              <a:t>N</a:t>
            </a:r>
            <a:r>
              <a:rPr sz="2000" spc="-30" dirty="0">
                <a:latin typeface="Calibri" panose="020F0502020204030204"/>
                <a:cs typeface="Calibri" panose="020F0502020204030204"/>
              </a:rPr>
              <a:t>a</a:t>
            </a:r>
            <a:r>
              <a:rPr sz="2000" spc="-10" dirty="0">
                <a:latin typeface="Calibri" panose="020F0502020204030204"/>
                <a:cs typeface="Calibri" panose="020F0502020204030204"/>
              </a:rPr>
              <a:t>ti</a:t>
            </a:r>
            <a:r>
              <a:rPr sz="2000" spc="-35" dirty="0">
                <a:latin typeface="Calibri" panose="020F0502020204030204"/>
                <a:cs typeface="Calibri" panose="020F0502020204030204"/>
              </a:rPr>
              <a:t>v</a:t>
            </a:r>
            <a:r>
              <a:rPr sz="2000" spc="-10" dirty="0">
                <a:latin typeface="Calibri" panose="020F0502020204030204"/>
                <a:cs typeface="Calibri" panose="020F0502020204030204"/>
              </a:rPr>
              <a:t>e</a:t>
            </a:r>
            <a:r>
              <a:rPr sz="2000" spc="-5" dirty="0">
                <a:latin typeface="Calibri" panose="020F0502020204030204"/>
                <a:cs typeface="Calibri" panose="020F0502020204030204"/>
              </a:rPr>
              <a:t> </a:t>
            </a:r>
            <a:r>
              <a:rPr sz="2000" spc="-20" dirty="0">
                <a:latin typeface="宋体" panose="02010600030101010101" pitchFamily="2" charset="-122"/>
                <a:cs typeface="宋体" panose="02010600030101010101" pitchFamily="2" charset="-122"/>
              </a:rPr>
              <a:t>模式）</a:t>
            </a:r>
            <a:endParaRPr sz="2000">
              <a:latin typeface="宋体" panose="02010600030101010101" pitchFamily="2" charset="-122"/>
              <a:cs typeface="宋体" panose="02010600030101010101" pitchFamily="2" charset="-122"/>
            </a:endParaRPr>
          </a:p>
          <a:p>
            <a:pPr marL="1155700" lvl="1" indent="-228600">
              <a:lnSpc>
                <a:spcPts val="1965"/>
              </a:lnSpc>
              <a:buFont typeface="Arial" panose="020B0604020202020204"/>
              <a:buChar char="•"/>
              <a:tabLst>
                <a:tab pos="1155700" algn="l"/>
              </a:tabLst>
            </a:pPr>
            <a:r>
              <a:rPr sz="1700" dirty="0">
                <a:latin typeface="Calibri" panose="020F0502020204030204"/>
                <a:cs typeface="Calibri" panose="020F0502020204030204"/>
              </a:rPr>
              <a:t>MIC</a:t>
            </a:r>
            <a:r>
              <a:rPr sz="1700" spc="-5" dirty="0">
                <a:latin typeface="Calibri" panose="020F0502020204030204"/>
                <a:cs typeface="Calibri" panose="020F0502020204030204"/>
              </a:rPr>
              <a:t> ho</a:t>
            </a:r>
            <a:r>
              <a:rPr sz="1700" spc="-20" dirty="0">
                <a:latin typeface="Calibri" panose="020F0502020204030204"/>
                <a:cs typeface="Calibri" panose="020F0502020204030204"/>
              </a:rPr>
              <a:t>s</a:t>
            </a:r>
            <a:r>
              <a:rPr sz="1700" spc="-30" dirty="0">
                <a:latin typeface="Calibri" panose="020F0502020204030204"/>
                <a:cs typeface="Calibri" panose="020F0502020204030204"/>
              </a:rPr>
              <a:t>t</a:t>
            </a:r>
            <a:r>
              <a:rPr sz="1700" spc="-10" dirty="0">
                <a:latin typeface="Calibri" panose="020F0502020204030204"/>
                <a:cs typeface="Calibri" panose="020F0502020204030204"/>
              </a:rPr>
              <a:t>ed</a:t>
            </a:r>
            <a:endParaRPr sz="1700">
              <a:latin typeface="Calibri" panose="020F0502020204030204"/>
              <a:cs typeface="Calibri" panose="020F0502020204030204"/>
            </a:endParaRPr>
          </a:p>
          <a:p>
            <a:pPr marL="355600" indent="-342900">
              <a:lnSpc>
                <a:spcPts val="2630"/>
              </a:lnSpc>
              <a:buFont typeface="Arial" panose="020B0604020202020204"/>
              <a:buChar char="•"/>
              <a:tabLst>
                <a:tab pos="355600" algn="l"/>
              </a:tabLst>
            </a:pPr>
            <a:r>
              <a:rPr sz="2200" dirty="0">
                <a:latin typeface="Calibri" panose="020F0502020204030204"/>
                <a:cs typeface="Calibri" panose="020F0502020204030204"/>
              </a:rPr>
              <a:t>GP</a:t>
            </a:r>
            <a:r>
              <a:rPr sz="2200" spc="-5" dirty="0">
                <a:latin typeface="Calibri" panose="020F0502020204030204"/>
                <a:cs typeface="Calibri" panose="020F0502020204030204"/>
              </a:rPr>
              <a:t>U</a:t>
            </a:r>
            <a:r>
              <a:rPr sz="2200" dirty="0">
                <a:latin typeface="宋体" panose="02010600030101010101" pitchFamily="2" charset="-122"/>
                <a:cs typeface="宋体" panose="02010600030101010101" pitchFamily="2" charset="-122"/>
              </a:rPr>
              <a:t>只支持</a:t>
            </a:r>
            <a:r>
              <a:rPr sz="2200" spc="-5" dirty="0">
                <a:latin typeface="Calibri" panose="020F0502020204030204"/>
                <a:cs typeface="Calibri" panose="020F0502020204030204"/>
              </a:rPr>
              <a:t>o</a:t>
            </a:r>
            <a:r>
              <a:rPr sz="2200" spc="-25" dirty="0">
                <a:latin typeface="Calibri" panose="020F0502020204030204"/>
                <a:cs typeface="Calibri" panose="020F0502020204030204"/>
              </a:rPr>
              <a:t>f</a:t>
            </a:r>
            <a:r>
              <a:rPr sz="2200" spc="-5" dirty="0">
                <a:latin typeface="Calibri" panose="020F0502020204030204"/>
                <a:cs typeface="Calibri" panose="020F0502020204030204"/>
              </a:rPr>
              <a:t>floa</a:t>
            </a:r>
            <a:r>
              <a:rPr sz="2200" dirty="0">
                <a:latin typeface="Calibri" panose="020F0502020204030204"/>
                <a:cs typeface="Calibri" panose="020F0502020204030204"/>
              </a:rPr>
              <a:t>d</a:t>
            </a:r>
            <a:r>
              <a:rPr sz="2200" dirty="0">
                <a:latin typeface="宋体" panose="02010600030101010101" pitchFamily="2" charset="-122"/>
                <a:cs typeface="宋体" panose="02010600030101010101" pitchFamily="2" charset="-122"/>
              </a:rPr>
              <a:t>模式</a:t>
            </a:r>
            <a:endParaRPr sz="2200">
              <a:latin typeface="宋体" panose="02010600030101010101" pitchFamily="2" charset="-122"/>
              <a:cs typeface="宋体" panose="02010600030101010101" pitchFamily="2" charset="-122"/>
            </a:endParaRPr>
          </a:p>
          <a:p>
            <a:pPr marL="469900">
              <a:lnSpc>
                <a:spcPct val="100000"/>
              </a:lnSpc>
              <a:spcBef>
                <a:spcPts val="5"/>
              </a:spcBef>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串行</a:t>
            </a:r>
            <a:r>
              <a:rPr sz="2000" spc="-10"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高并行模式</a:t>
            </a:r>
            <a:endParaRPr sz="2000">
              <a:latin typeface="宋体" panose="02010600030101010101" pitchFamily="2" charset="-122"/>
              <a:cs typeface="宋体" panose="02010600030101010101" pitchFamily="2" charset="-122"/>
            </a:endParaRPr>
          </a:p>
        </p:txBody>
      </p:sp>
      <p:sp>
        <p:nvSpPr>
          <p:cNvPr id="9" name="object 9"/>
          <p:cNvSpPr/>
          <p:nvPr/>
        </p:nvSpPr>
        <p:spPr>
          <a:xfrm>
            <a:off x="3131820" y="2348864"/>
            <a:ext cx="5966459" cy="2645537"/>
          </a:xfrm>
          <a:prstGeom prst="rect">
            <a:avLst/>
          </a:prstGeom>
          <a:blipFill>
            <a:blip r:embed="rId5" cstate="print"/>
            <a:stretch>
              <a:fillRect/>
            </a:stretch>
          </a:blipFill>
        </p:spPr>
        <p:txBody>
          <a:bodyPr wrap="square" lIns="0" tIns="0" rIns="0" bIns="0" rtlCol="0"/>
          <a:lstStyle/>
          <a:p/>
        </p:txBody>
      </p:sp>
      <p:sp>
        <p:nvSpPr>
          <p:cNvPr id="10" name="object 10"/>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11" name="object 11"/>
          <p:cNvSpPr txBox="1"/>
          <p:nvPr/>
        </p:nvSpPr>
        <p:spPr>
          <a:xfrm>
            <a:off x="2075942" y="6654863"/>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164080"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440180" y="146304"/>
            <a:ext cx="184251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558795" y="199644"/>
            <a:ext cx="850392"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n</a:t>
            </a:r>
            <a:r>
              <a:rPr sz="4400" spc="-75" dirty="0">
                <a:latin typeface="Calibri" panose="020F0502020204030204"/>
                <a:cs typeface="Calibri" panose="020F0502020204030204"/>
              </a:rPr>
              <a:t>a</a:t>
            </a:r>
            <a:r>
              <a:rPr sz="4400" spc="-15" dirty="0">
                <a:latin typeface="Calibri" panose="020F0502020204030204"/>
                <a:cs typeface="Calibri" panose="020F0502020204030204"/>
              </a:rPr>
              <a:t>ti</a:t>
            </a:r>
            <a:r>
              <a:rPr sz="4400" spc="-70" dirty="0">
                <a:latin typeface="Calibri" panose="020F0502020204030204"/>
                <a:cs typeface="Calibri" panose="020F0502020204030204"/>
              </a:rPr>
              <a:t>v</a:t>
            </a:r>
            <a:r>
              <a:rPr sz="4400" dirty="0">
                <a:latin typeface="Calibri" panose="020F0502020204030204"/>
                <a:cs typeface="Calibri" panose="020F0502020204030204"/>
              </a:rPr>
              <a:t>e</a:t>
            </a:r>
            <a:r>
              <a:rPr sz="4400" spc="-40" dirty="0">
                <a:latin typeface="宋体" panose="02010600030101010101" pitchFamily="2" charset="-122"/>
                <a:cs typeface="宋体" panose="02010600030101010101" pitchFamily="2" charset="-122"/>
              </a:rPr>
              <a:t>模式</a:t>
            </a:r>
            <a:endParaRPr sz="4400">
              <a:latin typeface="宋体" panose="02010600030101010101" pitchFamily="2" charset="-122"/>
              <a:cs typeface="宋体" panose="02010600030101010101" pitchFamily="2" charset="-122"/>
            </a:endParaRPr>
          </a:p>
        </p:txBody>
      </p:sp>
      <p:sp>
        <p:nvSpPr>
          <p:cNvPr id="8" name="object 8"/>
          <p:cNvSpPr/>
          <p:nvPr/>
        </p:nvSpPr>
        <p:spPr>
          <a:xfrm>
            <a:off x="6372225" y="260667"/>
            <a:ext cx="2520315" cy="503237"/>
          </a:xfrm>
          <a:prstGeom prst="rect">
            <a:avLst/>
          </a:prstGeom>
          <a:blipFill>
            <a:blip r:embed="rId5" cstate="print"/>
            <a:stretch>
              <a:fillRect/>
            </a:stretch>
          </a:blipFill>
        </p:spPr>
        <p:txBody>
          <a:bodyPr wrap="square" lIns="0" tIns="0" rIns="0" bIns="0" rtlCol="0"/>
          <a:lstStyle/>
          <a:p/>
        </p:txBody>
      </p:sp>
      <p:sp>
        <p:nvSpPr>
          <p:cNvPr id="9" name="object 9"/>
          <p:cNvSpPr txBox="1"/>
          <p:nvPr/>
        </p:nvSpPr>
        <p:spPr>
          <a:xfrm>
            <a:off x="690372" y="1408723"/>
            <a:ext cx="7402195" cy="4666615"/>
          </a:xfrm>
          <a:prstGeom prst="rect">
            <a:avLst/>
          </a:prstGeom>
        </p:spPr>
        <p:txBody>
          <a:bodyPr vert="horz" wrap="square" lIns="0" tIns="0" rIns="0" bIns="0" rtlCol="0">
            <a:spAutoFit/>
          </a:bodyPr>
          <a:lstStyle/>
          <a:p>
            <a:pPr marL="469900" indent="-457200">
              <a:lnSpc>
                <a:spcPct val="100000"/>
              </a:lnSpc>
              <a:buFont typeface="Arial" panose="020B0604020202020204"/>
              <a:buChar char="•"/>
              <a:tabLst>
                <a:tab pos="469900" algn="l"/>
              </a:tabLst>
            </a:pPr>
            <a:r>
              <a:rPr sz="2800" dirty="0">
                <a:latin typeface="Arial" panose="020B0604020202020204"/>
                <a:cs typeface="Arial" panose="020B0604020202020204"/>
              </a:rPr>
              <a:t>nativ</a:t>
            </a:r>
            <a:r>
              <a:rPr sz="2800" spc="5" dirty="0">
                <a:latin typeface="Arial" panose="020B0604020202020204"/>
                <a:cs typeface="Arial" panose="020B0604020202020204"/>
              </a:rPr>
              <a:t>e</a:t>
            </a:r>
            <a:r>
              <a:rPr sz="2800" spc="-5" dirty="0">
                <a:latin typeface="宋体" panose="02010600030101010101" pitchFamily="2" charset="-122"/>
                <a:cs typeface="宋体" panose="02010600030101010101" pitchFamily="2" charset="-122"/>
              </a:rPr>
              <a:t>模</a:t>
            </a:r>
            <a:r>
              <a:rPr sz="2800" dirty="0">
                <a:latin typeface="宋体" panose="02010600030101010101" pitchFamily="2" charset="-122"/>
                <a:cs typeface="宋体" panose="02010600030101010101" pitchFamily="2" charset="-122"/>
              </a:rPr>
              <a:t>式</a:t>
            </a:r>
            <a:r>
              <a:rPr sz="2800" spc="-5" dirty="0">
                <a:latin typeface="宋体" panose="02010600030101010101" pitchFamily="2" charset="-122"/>
                <a:cs typeface="宋体" panose="02010600030101010101" pitchFamily="2" charset="-122"/>
              </a:rPr>
              <a:t>定义</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仅在</a:t>
            </a:r>
            <a:r>
              <a:rPr sz="2800" dirty="0">
                <a:latin typeface="Arial" panose="020B0604020202020204"/>
                <a:cs typeface="Arial" panose="020B0604020202020204"/>
              </a:rPr>
              <a:t>MIC</a:t>
            </a:r>
            <a:r>
              <a:rPr sz="2800" dirty="0">
                <a:latin typeface="宋体" panose="02010600030101010101" pitchFamily="2" charset="-122"/>
                <a:cs typeface="宋体" panose="02010600030101010101" pitchFamily="2" charset="-122"/>
              </a:rPr>
              <a:t>卡本地运行的模式</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如何使用</a:t>
            </a:r>
            <a:r>
              <a:rPr sz="2800" dirty="0">
                <a:latin typeface="Arial" panose="020B0604020202020204"/>
                <a:cs typeface="Arial" panose="020B0604020202020204"/>
              </a:rPr>
              <a:t>nati</a:t>
            </a:r>
            <a:r>
              <a:rPr sz="2800" spc="5" dirty="0">
                <a:latin typeface="Arial" panose="020B0604020202020204"/>
                <a:cs typeface="Arial" panose="020B0604020202020204"/>
              </a:rPr>
              <a:t>ve</a:t>
            </a:r>
            <a:r>
              <a:rPr sz="2800" dirty="0">
                <a:latin typeface="宋体" panose="02010600030101010101" pitchFamily="2" charset="-122"/>
                <a:cs typeface="宋体" panose="02010600030101010101" pitchFamily="2" charset="-122"/>
              </a:rPr>
              <a:t>模式？</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原始</a:t>
            </a:r>
            <a:r>
              <a:rPr sz="2800" dirty="0">
                <a:latin typeface="Arial" panose="020B0604020202020204"/>
                <a:cs typeface="Arial" panose="020B0604020202020204"/>
              </a:rPr>
              <a:t>CP</a:t>
            </a:r>
            <a:r>
              <a:rPr sz="2800" spc="-5" dirty="0">
                <a:latin typeface="Arial" panose="020B0604020202020204"/>
                <a:cs typeface="Arial" panose="020B0604020202020204"/>
              </a:rPr>
              <a:t>U</a:t>
            </a:r>
            <a:r>
              <a:rPr sz="2800" dirty="0">
                <a:latin typeface="宋体" panose="02010600030101010101" pitchFamily="2" charset="-122"/>
                <a:cs typeface="宋体" panose="02010600030101010101" pitchFamily="2" charset="-122"/>
              </a:rPr>
              <a:t>程序，编译时增加“</a:t>
            </a:r>
            <a:r>
              <a:rPr sz="2800" dirty="0">
                <a:latin typeface="Arial" panose="020B0604020202020204"/>
                <a:cs typeface="Arial" panose="020B0604020202020204"/>
              </a:rPr>
              <a:t>-mmic</a:t>
            </a:r>
            <a:r>
              <a:rPr sz="2800" dirty="0">
                <a:latin typeface="宋体" panose="02010600030101010101" pitchFamily="2" charset="-122"/>
                <a:cs typeface="宋体" panose="02010600030101010101" pitchFamily="2" charset="-122"/>
              </a:rPr>
              <a:t>”选项</a:t>
            </a:r>
            <a:endParaRPr sz="2800">
              <a:latin typeface="宋体" panose="02010600030101010101" pitchFamily="2" charset="-122"/>
              <a:cs typeface="宋体" panose="02010600030101010101" pitchFamily="2" charset="-122"/>
            </a:endParaRPr>
          </a:p>
          <a:p>
            <a:pPr marL="469900" indent="-457200">
              <a:lnSpc>
                <a:spcPct val="100000"/>
              </a:lnSpc>
              <a:buFont typeface="Arial" panose="020B0604020202020204"/>
              <a:buChar char="•"/>
              <a:tabLst>
                <a:tab pos="469900" algn="l"/>
              </a:tabLst>
            </a:pPr>
            <a:r>
              <a:rPr sz="2800" dirty="0">
                <a:latin typeface="Arial" panose="020B0604020202020204"/>
                <a:cs typeface="Arial" panose="020B0604020202020204"/>
              </a:rPr>
              <a:t>nati</a:t>
            </a:r>
            <a:r>
              <a:rPr sz="2800" spc="5" dirty="0">
                <a:latin typeface="Arial" panose="020B0604020202020204"/>
                <a:cs typeface="Arial" panose="020B0604020202020204"/>
              </a:rPr>
              <a:t>v</a:t>
            </a:r>
            <a:r>
              <a:rPr sz="2800" dirty="0">
                <a:latin typeface="Arial" panose="020B0604020202020204"/>
                <a:cs typeface="Arial" panose="020B0604020202020204"/>
              </a:rPr>
              <a:t>e</a:t>
            </a:r>
            <a:r>
              <a:rPr sz="2800" dirty="0">
                <a:latin typeface="宋体" panose="02010600030101010101" pitchFamily="2" charset="-122"/>
                <a:cs typeface="宋体" panose="02010600030101010101" pitchFamily="2" charset="-122"/>
              </a:rPr>
              <a:t>模式好处</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简单</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无传输</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nativ</a:t>
            </a:r>
            <a:r>
              <a:rPr sz="2800" spc="5" dirty="0">
                <a:latin typeface="Arial" panose="020B0604020202020204"/>
                <a:cs typeface="Arial" panose="020B0604020202020204"/>
              </a:rPr>
              <a:t>e</a:t>
            </a:r>
            <a:r>
              <a:rPr sz="2800" spc="-5" dirty="0">
                <a:latin typeface="宋体" panose="02010600030101010101" pitchFamily="2" charset="-122"/>
                <a:cs typeface="宋体" panose="02010600030101010101" pitchFamily="2" charset="-122"/>
              </a:rPr>
              <a:t>模式有哪些局限？</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卡上空间有限，单核计算能力有限</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nati</a:t>
            </a:r>
            <a:r>
              <a:rPr sz="2800" spc="5" dirty="0">
                <a:latin typeface="Arial" panose="020B0604020202020204"/>
                <a:cs typeface="Arial" panose="020B0604020202020204"/>
              </a:rPr>
              <a:t>v</a:t>
            </a:r>
            <a:r>
              <a:rPr sz="2800" dirty="0">
                <a:latin typeface="Arial" panose="020B0604020202020204"/>
                <a:cs typeface="Arial" panose="020B0604020202020204"/>
              </a:rPr>
              <a:t>e</a:t>
            </a:r>
            <a:r>
              <a:rPr sz="2800" dirty="0">
                <a:latin typeface="宋体" panose="02010600030101010101" pitchFamily="2" charset="-122"/>
                <a:cs typeface="宋体" panose="02010600030101010101" pitchFamily="2" charset="-122"/>
              </a:rPr>
              <a:t>模式适合哪种应用场景？</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简单测试、高并发的小规模程序</a:t>
            </a:r>
            <a:endParaRPr sz="2800">
              <a:latin typeface="宋体" panose="02010600030101010101" pitchFamily="2" charset="-122"/>
              <a:cs typeface="宋体" panose="02010600030101010101" pitchFamily="2" charset="-122"/>
            </a:endParaRPr>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164080"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440180" y="146304"/>
            <a:ext cx="4083558"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799838"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n</a:t>
            </a:r>
            <a:r>
              <a:rPr sz="4400" spc="-75" dirty="0">
                <a:latin typeface="Calibri" panose="020F0502020204030204"/>
                <a:cs typeface="Calibri" panose="020F0502020204030204"/>
              </a:rPr>
              <a:t>a</a:t>
            </a:r>
            <a:r>
              <a:rPr sz="4400" spc="-15" dirty="0">
                <a:latin typeface="Calibri" panose="020F0502020204030204"/>
                <a:cs typeface="Calibri" panose="020F0502020204030204"/>
              </a:rPr>
              <a:t>ti</a:t>
            </a:r>
            <a:r>
              <a:rPr sz="4400" spc="-70" dirty="0">
                <a:latin typeface="Calibri" panose="020F0502020204030204"/>
                <a:cs typeface="Calibri" panose="020F0502020204030204"/>
              </a:rPr>
              <a:t>v</a:t>
            </a:r>
            <a:r>
              <a:rPr sz="4400" dirty="0">
                <a:latin typeface="Calibri" panose="020F0502020204030204"/>
                <a:cs typeface="Calibri" panose="020F0502020204030204"/>
              </a:rPr>
              <a:t>e</a:t>
            </a:r>
            <a:r>
              <a:rPr sz="4400" spc="-45" dirty="0">
                <a:latin typeface="宋体" panose="02010600030101010101" pitchFamily="2" charset="-122"/>
                <a:cs typeface="宋体" panose="02010600030101010101" pitchFamily="2" charset="-122"/>
              </a:rPr>
              <a:t>模</a:t>
            </a:r>
            <a:r>
              <a:rPr sz="4400" spc="-35" dirty="0">
                <a:latin typeface="宋体" panose="02010600030101010101" pitchFamily="2" charset="-122"/>
                <a:cs typeface="宋体" panose="02010600030101010101" pitchFamily="2" charset="-122"/>
              </a:rPr>
              <a:t>式</a:t>
            </a:r>
            <a:r>
              <a:rPr sz="4400" spc="-45" dirty="0">
                <a:latin typeface="宋体" panose="02010600030101010101" pitchFamily="2" charset="-122"/>
                <a:cs typeface="宋体" panose="02010600030101010101" pitchFamily="2" charset="-122"/>
              </a:rPr>
              <a:t>使</a:t>
            </a:r>
            <a:r>
              <a:rPr sz="4400" spc="-30" dirty="0">
                <a:latin typeface="宋体" panose="02010600030101010101" pitchFamily="2" charset="-122"/>
                <a:cs typeface="宋体" panose="02010600030101010101" pitchFamily="2" charset="-122"/>
              </a:rPr>
              <a:t>用</a:t>
            </a:r>
            <a:r>
              <a:rPr sz="4400" spc="-35" dirty="0">
                <a:latin typeface="宋体" panose="02010600030101010101" pitchFamily="2" charset="-122"/>
                <a:cs typeface="宋体" panose="02010600030101010101" pitchFamily="2" charset="-122"/>
              </a:rPr>
              <a:t>方</a:t>
            </a:r>
            <a:r>
              <a:rPr sz="4400" spc="-45" dirty="0">
                <a:latin typeface="宋体" panose="02010600030101010101" pitchFamily="2" charset="-122"/>
                <a:cs typeface="宋体" panose="02010600030101010101" pitchFamily="2" charset="-122"/>
              </a:rPr>
              <a:t>式</a:t>
            </a:r>
            <a:endParaRPr sz="4400">
              <a:latin typeface="宋体" panose="02010600030101010101" pitchFamily="2" charset="-122"/>
              <a:cs typeface="宋体" panose="02010600030101010101" pitchFamily="2" charset="-122"/>
            </a:endParaRPr>
          </a:p>
        </p:txBody>
      </p:sp>
      <p:sp>
        <p:nvSpPr>
          <p:cNvPr id="8" name="object 8"/>
          <p:cNvSpPr txBox="1"/>
          <p:nvPr/>
        </p:nvSpPr>
        <p:spPr>
          <a:xfrm>
            <a:off x="535940" y="1436842"/>
            <a:ext cx="5471795" cy="442531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spc="-25" dirty="0">
                <a:latin typeface="Calibri" panose="020F0502020204030204"/>
                <a:cs typeface="Calibri" panose="020F0502020204030204"/>
              </a:rPr>
              <a:t>CPU</a:t>
            </a:r>
            <a:r>
              <a:rPr sz="3200" spc="-35" dirty="0">
                <a:latin typeface="宋体" panose="02010600030101010101" pitchFamily="2" charset="-122"/>
                <a:cs typeface="宋体" panose="02010600030101010101" pitchFamily="2" charset="-122"/>
              </a:rPr>
              <a:t>单节点程序</a:t>
            </a:r>
            <a:r>
              <a:rPr sz="3200" spc="-50" dirty="0">
                <a:latin typeface="Calibri" panose="020F0502020204030204"/>
                <a:cs typeface="Calibri" panose="020F0502020204030204"/>
              </a:rPr>
              <a:t>t</a:t>
            </a:r>
            <a:r>
              <a:rPr sz="3200" spc="-20" dirty="0">
                <a:latin typeface="Calibri" panose="020F0502020204030204"/>
                <a:cs typeface="Calibri" panose="020F0502020204030204"/>
              </a:rPr>
              <a:t>e</a:t>
            </a:r>
            <a:r>
              <a:rPr sz="3200" spc="-60" dirty="0">
                <a:latin typeface="Calibri" panose="020F0502020204030204"/>
                <a:cs typeface="Calibri" panose="020F0502020204030204"/>
              </a:rPr>
              <a:t>s</a:t>
            </a:r>
            <a:r>
              <a:rPr sz="3200" spc="-15" dirty="0">
                <a:latin typeface="Calibri" panose="020F0502020204030204"/>
                <a:cs typeface="Calibri" panose="020F0502020204030204"/>
              </a:rPr>
              <a:t>t_n</a:t>
            </a:r>
            <a:r>
              <a:rPr sz="3200" spc="-50" dirty="0">
                <a:latin typeface="Calibri" panose="020F0502020204030204"/>
                <a:cs typeface="Calibri" panose="020F0502020204030204"/>
              </a:rPr>
              <a:t>a</a:t>
            </a:r>
            <a:r>
              <a:rPr sz="3200" spc="-10" dirty="0">
                <a:latin typeface="Calibri" panose="020F0502020204030204"/>
                <a:cs typeface="Calibri" panose="020F0502020204030204"/>
              </a:rPr>
              <a:t>ti</a:t>
            </a:r>
            <a:r>
              <a:rPr sz="3200" spc="-40" dirty="0">
                <a:latin typeface="Calibri" panose="020F0502020204030204"/>
                <a:cs typeface="Calibri" panose="020F0502020204030204"/>
              </a:rPr>
              <a:t>v</a:t>
            </a:r>
            <a:r>
              <a:rPr sz="3200" spc="-15" dirty="0">
                <a:latin typeface="Calibri" panose="020F0502020204030204"/>
                <a:cs typeface="Calibri" panose="020F0502020204030204"/>
              </a:rPr>
              <a:t>e.c</a:t>
            </a:r>
            <a:endParaRPr sz="3200">
              <a:latin typeface="Calibri" panose="020F0502020204030204"/>
              <a:cs typeface="Calibri" panose="020F0502020204030204"/>
            </a:endParaRPr>
          </a:p>
          <a:p>
            <a:pPr marL="755650" lvl="1" indent="-285750">
              <a:lnSpc>
                <a:spcPct val="100000"/>
              </a:lnSpc>
              <a:spcBef>
                <a:spcPts val="295"/>
              </a:spcBef>
              <a:buFont typeface="Arial" panose="020B0604020202020204"/>
              <a:buChar char="–"/>
              <a:tabLst>
                <a:tab pos="755650" algn="l"/>
              </a:tabLst>
            </a:pPr>
            <a:r>
              <a:rPr sz="2800" spc="-5" dirty="0">
                <a:latin typeface="Calibri" panose="020F0502020204030204"/>
                <a:cs typeface="Calibri" panose="020F0502020204030204"/>
              </a:rPr>
              <a:t>ic</a:t>
            </a:r>
            <a:r>
              <a:rPr sz="2800" dirty="0">
                <a:latin typeface="Calibri" panose="020F0502020204030204"/>
                <a:cs typeface="Calibri" panose="020F0502020204030204"/>
              </a:rPr>
              <a:t>c</a:t>
            </a:r>
            <a:r>
              <a:rPr sz="2800" spc="5" dirty="0">
                <a:latin typeface="Calibri" panose="020F0502020204030204"/>
                <a:cs typeface="Calibri" panose="020F0502020204030204"/>
              </a:rPr>
              <a:t> </a:t>
            </a:r>
            <a:r>
              <a:rPr sz="2800" spc="-35" dirty="0">
                <a:latin typeface="Calibri" panose="020F0502020204030204"/>
                <a:cs typeface="Calibri" panose="020F0502020204030204"/>
              </a:rPr>
              <a:t>t</a:t>
            </a:r>
            <a:r>
              <a:rPr sz="2800" dirty="0">
                <a:latin typeface="Calibri" panose="020F0502020204030204"/>
                <a:cs typeface="Calibri" panose="020F0502020204030204"/>
              </a:rPr>
              <a:t>e</a:t>
            </a:r>
            <a:r>
              <a:rPr sz="2800" spc="-35" dirty="0">
                <a:latin typeface="Calibri" panose="020F0502020204030204"/>
                <a:cs typeface="Calibri" panose="020F0502020204030204"/>
              </a:rPr>
              <a:t>s</a:t>
            </a:r>
            <a:r>
              <a:rPr sz="2800" dirty="0">
                <a:latin typeface="Calibri" panose="020F0502020204030204"/>
                <a:cs typeface="Calibri" panose="020F0502020204030204"/>
              </a:rPr>
              <a:t>t_n</a:t>
            </a:r>
            <a:r>
              <a:rPr sz="2800" spc="-25" dirty="0">
                <a:latin typeface="Calibri" panose="020F0502020204030204"/>
                <a:cs typeface="Calibri" panose="020F0502020204030204"/>
              </a:rPr>
              <a:t>a</a:t>
            </a:r>
            <a:r>
              <a:rPr sz="2800" dirty="0">
                <a:latin typeface="Calibri" panose="020F0502020204030204"/>
                <a:cs typeface="Calibri" panose="020F0502020204030204"/>
              </a:rPr>
              <a:t>ti</a:t>
            </a:r>
            <a:r>
              <a:rPr sz="2800" spc="-35" dirty="0">
                <a:latin typeface="Calibri" panose="020F0502020204030204"/>
                <a:cs typeface="Calibri" panose="020F0502020204030204"/>
              </a:rPr>
              <a:t>v</a:t>
            </a:r>
            <a:r>
              <a:rPr sz="2800" dirty="0">
                <a:latin typeface="Calibri" panose="020F0502020204030204"/>
                <a:cs typeface="Calibri" panose="020F0502020204030204"/>
              </a:rPr>
              <a:t>e.c</a:t>
            </a:r>
            <a:r>
              <a:rPr sz="2800" spc="-5" dirty="0">
                <a:latin typeface="Calibri" panose="020F0502020204030204"/>
                <a:cs typeface="Calibri" panose="020F0502020204030204"/>
              </a:rPr>
              <a:t> </a:t>
            </a:r>
            <a:r>
              <a:rPr sz="2800" dirty="0">
                <a:latin typeface="Calibri" panose="020F0502020204030204"/>
                <a:cs typeface="Calibri" panose="020F0502020204030204"/>
              </a:rPr>
              <a:t>–o</a:t>
            </a:r>
            <a:r>
              <a:rPr sz="2800" spc="5" dirty="0">
                <a:latin typeface="Calibri" panose="020F0502020204030204"/>
                <a:cs typeface="Calibri" panose="020F0502020204030204"/>
              </a:rPr>
              <a:t> </a:t>
            </a:r>
            <a:r>
              <a:rPr sz="2800" spc="-40" dirty="0">
                <a:latin typeface="Calibri" panose="020F0502020204030204"/>
                <a:cs typeface="Calibri" panose="020F0502020204030204"/>
              </a:rPr>
              <a:t>t</a:t>
            </a:r>
            <a:r>
              <a:rPr sz="2800" dirty="0">
                <a:latin typeface="Calibri" panose="020F0502020204030204"/>
                <a:cs typeface="Calibri" panose="020F0502020204030204"/>
              </a:rPr>
              <a:t>a.out</a:t>
            </a:r>
            <a:endParaRPr sz="2800">
              <a:latin typeface="Calibri" panose="020F0502020204030204"/>
              <a:cs typeface="Calibri" panose="020F0502020204030204"/>
            </a:endParaRPr>
          </a:p>
          <a:p>
            <a:pPr marL="12700">
              <a:lnSpc>
                <a:spcPct val="100000"/>
              </a:lnSpc>
              <a:spcBef>
                <a:spcPts val="42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编译选项增加</a:t>
            </a:r>
            <a:r>
              <a:rPr sz="3200" spc="-15" dirty="0">
                <a:latin typeface="Calibri" panose="020F0502020204030204"/>
                <a:cs typeface="Calibri" panose="020F0502020204030204"/>
              </a:rPr>
              <a:t>-</a:t>
            </a:r>
            <a:r>
              <a:rPr sz="3200" spc="-20" dirty="0">
                <a:latin typeface="Calibri" panose="020F0502020204030204"/>
                <a:cs typeface="Calibri" panose="020F0502020204030204"/>
              </a:rPr>
              <a:t>mmic</a:t>
            </a:r>
            <a:endParaRPr sz="3200">
              <a:latin typeface="Calibri" panose="020F0502020204030204"/>
              <a:cs typeface="Calibri" panose="020F0502020204030204"/>
            </a:endParaRPr>
          </a:p>
          <a:p>
            <a:pPr marL="755650" lvl="1" indent="-285750">
              <a:lnSpc>
                <a:spcPct val="100000"/>
              </a:lnSpc>
              <a:spcBef>
                <a:spcPts val="295"/>
              </a:spcBef>
              <a:buFont typeface="Arial" panose="020B0604020202020204"/>
              <a:buChar char="–"/>
              <a:tabLst>
                <a:tab pos="755650" algn="l"/>
              </a:tabLst>
            </a:pPr>
            <a:r>
              <a:rPr sz="2800" spc="-5" dirty="0">
                <a:latin typeface="Calibri" panose="020F0502020204030204"/>
                <a:cs typeface="Calibri" panose="020F0502020204030204"/>
              </a:rPr>
              <a:t>ic</a:t>
            </a:r>
            <a:r>
              <a:rPr sz="2800" dirty="0">
                <a:latin typeface="Calibri" panose="020F0502020204030204"/>
                <a:cs typeface="Calibri" panose="020F0502020204030204"/>
              </a:rPr>
              <a:t>c</a:t>
            </a:r>
            <a:r>
              <a:rPr sz="2800" spc="5" dirty="0">
                <a:latin typeface="Calibri" panose="020F0502020204030204"/>
                <a:cs typeface="Calibri" panose="020F0502020204030204"/>
              </a:rPr>
              <a:t> </a:t>
            </a:r>
            <a:r>
              <a:rPr sz="2800" spc="-35" dirty="0">
                <a:latin typeface="Calibri" panose="020F0502020204030204"/>
                <a:cs typeface="Calibri" panose="020F0502020204030204"/>
              </a:rPr>
              <a:t>t</a:t>
            </a:r>
            <a:r>
              <a:rPr sz="2800" dirty="0">
                <a:latin typeface="Calibri" panose="020F0502020204030204"/>
                <a:cs typeface="Calibri" panose="020F0502020204030204"/>
              </a:rPr>
              <a:t>e</a:t>
            </a:r>
            <a:r>
              <a:rPr sz="2800" spc="-35" dirty="0">
                <a:latin typeface="Calibri" panose="020F0502020204030204"/>
                <a:cs typeface="Calibri" panose="020F0502020204030204"/>
              </a:rPr>
              <a:t>s</a:t>
            </a:r>
            <a:r>
              <a:rPr sz="2800" dirty="0">
                <a:latin typeface="Calibri" panose="020F0502020204030204"/>
                <a:cs typeface="Calibri" panose="020F0502020204030204"/>
              </a:rPr>
              <a:t>t_n</a:t>
            </a:r>
            <a:r>
              <a:rPr sz="2800" spc="-25" dirty="0">
                <a:latin typeface="Calibri" panose="020F0502020204030204"/>
                <a:cs typeface="Calibri" panose="020F0502020204030204"/>
              </a:rPr>
              <a:t>a</a:t>
            </a:r>
            <a:r>
              <a:rPr sz="2800" dirty="0">
                <a:latin typeface="Calibri" panose="020F0502020204030204"/>
                <a:cs typeface="Calibri" panose="020F0502020204030204"/>
              </a:rPr>
              <a:t>ti</a:t>
            </a:r>
            <a:r>
              <a:rPr sz="2800" spc="-35" dirty="0">
                <a:latin typeface="Calibri" panose="020F0502020204030204"/>
                <a:cs typeface="Calibri" panose="020F0502020204030204"/>
              </a:rPr>
              <a:t>v</a:t>
            </a:r>
            <a:r>
              <a:rPr sz="2800" dirty="0">
                <a:latin typeface="Calibri" panose="020F0502020204030204"/>
                <a:cs typeface="Calibri" panose="020F0502020204030204"/>
              </a:rPr>
              <a:t>e.c</a:t>
            </a:r>
            <a:r>
              <a:rPr sz="2800" spc="-5" dirty="0">
                <a:latin typeface="Calibri" panose="020F0502020204030204"/>
                <a:cs typeface="Calibri" panose="020F0502020204030204"/>
              </a:rPr>
              <a:t> </a:t>
            </a:r>
            <a:r>
              <a:rPr sz="2800" dirty="0">
                <a:latin typeface="Calibri" panose="020F0502020204030204"/>
                <a:cs typeface="Calibri" panose="020F0502020204030204"/>
              </a:rPr>
              <a:t>–o</a:t>
            </a:r>
            <a:r>
              <a:rPr sz="2800" spc="5" dirty="0">
                <a:latin typeface="Calibri" panose="020F0502020204030204"/>
                <a:cs typeface="Calibri" panose="020F0502020204030204"/>
              </a:rPr>
              <a:t> </a:t>
            </a:r>
            <a:r>
              <a:rPr sz="2800" spc="-40" dirty="0">
                <a:latin typeface="Calibri" panose="020F0502020204030204"/>
                <a:cs typeface="Calibri" panose="020F0502020204030204"/>
              </a:rPr>
              <a:t>t</a:t>
            </a:r>
            <a:r>
              <a:rPr sz="2800" dirty="0">
                <a:latin typeface="Calibri" panose="020F0502020204030204"/>
                <a:cs typeface="Calibri" panose="020F0502020204030204"/>
              </a:rPr>
              <a:t>a.out</a:t>
            </a:r>
            <a:r>
              <a:rPr sz="2800" spc="5" dirty="0">
                <a:latin typeface="Calibri" panose="020F0502020204030204"/>
                <a:cs typeface="Calibri" panose="020F0502020204030204"/>
              </a:rPr>
              <a:t> </a:t>
            </a:r>
            <a:r>
              <a:rPr sz="2800" dirty="0">
                <a:latin typeface="Calibri" panose="020F0502020204030204"/>
                <a:cs typeface="Calibri" panose="020F0502020204030204"/>
              </a:rPr>
              <a:t>-mmic</a:t>
            </a:r>
            <a:endParaRPr sz="2800">
              <a:latin typeface="Calibri" panose="020F0502020204030204"/>
              <a:cs typeface="Calibri" panose="020F0502020204030204"/>
            </a:endParaRPr>
          </a:p>
          <a:p>
            <a:pPr marL="12700">
              <a:lnSpc>
                <a:spcPct val="100000"/>
              </a:lnSpc>
              <a:spcBef>
                <a:spcPts val="420"/>
              </a:spcBef>
              <a:tabLst>
                <a:tab pos="354965" algn="l"/>
              </a:tabLst>
            </a:pPr>
            <a:r>
              <a:rPr sz="3200" spc="-15" dirty="0">
                <a:latin typeface="Arial" panose="020B0604020202020204"/>
                <a:cs typeface="Arial" panose="020B0604020202020204"/>
              </a:rPr>
              <a:t>•	</a:t>
            </a:r>
            <a:r>
              <a:rPr sz="3200" spc="-20" dirty="0">
                <a:latin typeface="Calibri" panose="020F0502020204030204"/>
                <a:cs typeface="Calibri" panose="020F0502020204030204"/>
              </a:rPr>
              <a:t>scp</a:t>
            </a:r>
            <a:r>
              <a:rPr sz="3200" spc="5" dirty="0">
                <a:latin typeface="Calibri" panose="020F0502020204030204"/>
                <a:cs typeface="Calibri" panose="020F0502020204030204"/>
              </a:rPr>
              <a:t> </a:t>
            </a:r>
            <a:r>
              <a:rPr sz="3200" spc="-35" dirty="0">
                <a:latin typeface="宋体" panose="02010600030101010101" pitchFamily="2" charset="-122"/>
                <a:cs typeface="宋体" panose="02010600030101010101" pitchFamily="2" charset="-122"/>
              </a:rPr>
              <a:t>将可执行程序传到卡上</a:t>
            </a:r>
            <a:endParaRPr sz="3200">
              <a:latin typeface="宋体" panose="02010600030101010101" pitchFamily="2" charset="-122"/>
              <a:cs typeface="宋体" panose="02010600030101010101" pitchFamily="2" charset="-122"/>
            </a:endParaRPr>
          </a:p>
          <a:p>
            <a:pPr marL="755650" lvl="1" indent="-285750">
              <a:lnSpc>
                <a:spcPct val="100000"/>
              </a:lnSpc>
              <a:spcBef>
                <a:spcPts val="300"/>
              </a:spcBef>
              <a:buFont typeface="Arial" panose="020B0604020202020204"/>
              <a:buChar char="–"/>
              <a:tabLst>
                <a:tab pos="755650" algn="l"/>
              </a:tabLst>
            </a:pPr>
            <a:r>
              <a:rPr sz="2800" spc="-5" dirty="0">
                <a:latin typeface="Calibri" panose="020F0502020204030204"/>
                <a:cs typeface="Calibri" panose="020F0502020204030204"/>
              </a:rPr>
              <a:t>sc</a:t>
            </a:r>
            <a:r>
              <a:rPr sz="2800" dirty="0">
                <a:latin typeface="Calibri" panose="020F0502020204030204"/>
                <a:cs typeface="Calibri" panose="020F0502020204030204"/>
              </a:rPr>
              <a:t>p</a:t>
            </a:r>
            <a:r>
              <a:rPr sz="2800" spc="15" dirty="0">
                <a:latin typeface="Calibri" panose="020F0502020204030204"/>
                <a:cs typeface="Calibri" panose="020F0502020204030204"/>
              </a:rPr>
              <a:t> </a:t>
            </a:r>
            <a:r>
              <a:rPr sz="2800" spc="-40" dirty="0">
                <a:latin typeface="Calibri" panose="020F0502020204030204"/>
                <a:cs typeface="Calibri" panose="020F0502020204030204"/>
              </a:rPr>
              <a:t>t</a:t>
            </a:r>
            <a:r>
              <a:rPr sz="2800" dirty="0">
                <a:latin typeface="Calibri" panose="020F0502020204030204"/>
                <a:cs typeface="Calibri" panose="020F0502020204030204"/>
              </a:rPr>
              <a:t>a.out</a:t>
            </a:r>
            <a:r>
              <a:rPr sz="2800" spc="10" dirty="0">
                <a:latin typeface="Calibri" panose="020F0502020204030204"/>
                <a:cs typeface="Calibri" panose="020F0502020204030204"/>
              </a:rPr>
              <a:t> </a:t>
            </a:r>
            <a:r>
              <a:rPr sz="2800" dirty="0">
                <a:latin typeface="Calibri" panose="020F0502020204030204"/>
                <a:cs typeface="Calibri" panose="020F0502020204030204"/>
              </a:rPr>
              <a:t>mic0:~/</a:t>
            </a:r>
            <a:endParaRPr sz="2800">
              <a:latin typeface="Calibri" panose="020F0502020204030204"/>
              <a:cs typeface="Calibri" panose="020F0502020204030204"/>
            </a:endParaRPr>
          </a:p>
          <a:p>
            <a:pPr marL="12700">
              <a:lnSpc>
                <a:spcPct val="100000"/>
              </a:lnSpc>
              <a:spcBef>
                <a:spcPts val="42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登陆到卡上执行程序</a:t>
            </a:r>
            <a:endParaRPr sz="3200">
              <a:latin typeface="宋体" panose="02010600030101010101" pitchFamily="2" charset="-122"/>
              <a:cs typeface="宋体" panose="02010600030101010101" pitchFamily="2" charset="-122"/>
            </a:endParaRPr>
          </a:p>
          <a:p>
            <a:pPr marL="755650" lvl="1" indent="-285750">
              <a:lnSpc>
                <a:spcPct val="100000"/>
              </a:lnSpc>
              <a:spcBef>
                <a:spcPts val="295"/>
              </a:spcBef>
              <a:buFont typeface="Arial" panose="020B0604020202020204"/>
              <a:buChar char="–"/>
              <a:tabLst>
                <a:tab pos="755650" algn="l"/>
              </a:tabLst>
            </a:pPr>
            <a:r>
              <a:rPr sz="2800" dirty="0">
                <a:latin typeface="Calibri" panose="020F0502020204030204"/>
                <a:cs typeface="Calibri" panose="020F0502020204030204"/>
              </a:rPr>
              <a:t>ssh</a:t>
            </a:r>
            <a:r>
              <a:rPr sz="2800" spc="15" dirty="0">
                <a:latin typeface="Calibri" panose="020F0502020204030204"/>
                <a:cs typeface="Calibri" panose="020F0502020204030204"/>
              </a:rPr>
              <a:t> </a:t>
            </a:r>
            <a:r>
              <a:rPr sz="2800" dirty="0">
                <a:latin typeface="Calibri" panose="020F0502020204030204"/>
                <a:cs typeface="Calibri" panose="020F0502020204030204"/>
              </a:rPr>
              <a:t>mic0</a:t>
            </a:r>
            <a:endParaRPr sz="2800">
              <a:latin typeface="Calibri" panose="020F0502020204030204"/>
              <a:cs typeface="Calibri" panose="020F0502020204030204"/>
            </a:endParaRPr>
          </a:p>
          <a:p>
            <a:pPr marL="755650" lvl="1" indent="-285750">
              <a:lnSpc>
                <a:spcPct val="100000"/>
              </a:lnSpc>
              <a:spcBef>
                <a:spcPts val="335"/>
              </a:spcBef>
              <a:buFont typeface="Arial" panose="020B0604020202020204"/>
              <a:buChar char="–"/>
              <a:tabLst>
                <a:tab pos="755650" algn="l"/>
              </a:tabLst>
            </a:pPr>
            <a:r>
              <a:rPr sz="2800" dirty="0">
                <a:latin typeface="Calibri" panose="020F0502020204030204"/>
                <a:cs typeface="Calibri" panose="020F0502020204030204"/>
              </a:rPr>
              <a:t>.</a:t>
            </a:r>
            <a:r>
              <a:rPr sz="2800" spc="-5" dirty="0">
                <a:latin typeface="Calibri" panose="020F0502020204030204"/>
                <a:cs typeface="Calibri" panose="020F0502020204030204"/>
              </a:rPr>
              <a:t>/</a:t>
            </a:r>
            <a:r>
              <a:rPr sz="2800" spc="-40" dirty="0">
                <a:latin typeface="Calibri" panose="020F0502020204030204"/>
                <a:cs typeface="Calibri" panose="020F0502020204030204"/>
              </a:rPr>
              <a:t>t</a:t>
            </a:r>
            <a:r>
              <a:rPr sz="2800" dirty="0">
                <a:latin typeface="Calibri" panose="020F0502020204030204"/>
                <a:cs typeface="Calibri" panose="020F0502020204030204"/>
              </a:rPr>
              <a:t>a.out</a:t>
            </a:r>
            <a:endParaRPr sz="2800">
              <a:latin typeface="Calibri" panose="020F0502020204030204"/>
              <a:cs typeface="Calibri" panose="020F0502020204030204"/>
            </a:endParaRPr>
          </a:p>
        </p:txBody>
      </p:sp>
      <p:sp>
        <p:nvSpPr>
          <p:cNvPr id="9" name="object 9"/>
          <p:cNvSpPr/>
          <p:nvPr/>
        </p:nvSpPr>
        <p:spPr>
          <a:xfrm>
            <a:off x="6300215" y="188658"/>
            <a:ext cx="2520315" cy="503237"/>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2164080"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440180" y="146304"/>
            <a:ext cx="1842516"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558795" y="199644"/>
            <a:ext cx="850392"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n</a:t>
            </a:r>
            <a:r>
              <a:rPr sz="4400" spc="-75" dirty="0">
                <a:latin typeface="Calibri" panose="020F0502020204030204"/>
                <a:cs typeface="Calibri" panose="020F0502020204030204"/>
              </a:rPr>
              <a:t>a</a:t>
            </a:r>
            <a:r>
              <a:rPr sz="4400" spc="-15" dirty="0">
                <a:latin typeface="Calibri" panose="020F0502020204030204"/>
                <a:cs typeface="Calibri" panose="020F0502020204030204"/>
              </a:rPr>
              <a:t>ti</a:t>
            </a:r>
            <a:r>
              <a:rPr sz="4400" spc="-70" dirty="0">
                <a:latin typeface="Calibri" panose="020F0502020204030204"/>
                <a:cs typeface="Calibri" panose="020F0502020204030204"/>
              </a:rPr>
              <a:t>v</a:t>
            </a:r>
            <a:r>
              <a:rPr sz="4400" dirty="0">
                <a:latin typeface="Calibri" panose="020F0502020204030204"/>
                <a:cs typeface="Calibri" panose="020F0502020204030204"/>
              </a:rPr>
              <a:t>e</a:t>
            </a:r>
            <a:r>
              <a:rPr sz="4400" spc="-40" dirty="0">
                <a:latin typeface="宋体" panose="02010600030101010101" pitchFamily="2" charset="-122"/>
                <a:cs typeface="宋体" panose="02010600030101010101" pitchFamily="2" charset="-122"/>
              </a:rPr>
              <a:t>模式</a:t>
            </a:r>
            <a:endParaRPr sz="4400">
              <a:latin typeface="宋体" panose="02010600030101010101" pitchFamily="2" charset="-122"/>
              <a:cs typeface="宋体" panose="02010600030101010101" pitchFamily="2" charset="-122"/>
            </a:endParaRPr>
          </a:p>
        </p:txBody>
      </p:sp>
      <p:sp>
        <p:nvSpPr>
          <p:cNvPr id="6" name="object 6"/>
          <p:cNvSpPr/>
          <p:nvPr/>
        </p:nvSpPr>
        <p:spPr>
          <a:xfrm>
            <a:off x="1691639" y="1700809"/>
            <a:ext cx="5495925" cy="4314825"/>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0" y="2600960"/>
            <a:ext cx="9144000" cy="2514600"/>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96113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37232" y="199644"/>
            <a:ext cx="850392"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对等</a:t>
            </a:r>
            <a:r>
              <a:rPr sz="4400" spc="-30" dirty="0">
                <a:latin typeface="宋体" panose="02010600030101010101" pitchFamily="2" charset="-122"/>
                <a:cs typeface="宋体" panose="02010600030101010101" pitchFamily="2" charset="-122"/>
              </a:rPr>
              <a:t>模</a:t>
            </a:r>
            <a:r>
              <a:rPr sz="4400" spc="-45" dirty="0">
                <a:latin typeface="宋体" panose="02010600030101010101" pitchFamily="2" charset="-122"/>
                <a:cs typeface="宋体" panose="02010600030101010101" pitchFamily="2" charset="-122"/>
              </a:rPr>
              <a:t>式</a:t>
            </a:r>
            <a:endParaRPr sz="4400">
              <a:latin typeface="宋体" panose="02010600030101010101" pitchFamily="2" charset="-122"/>
              <a:cs typeface="宋体" panose="02010600030101010101" pitchFamily="2" charset="-122"/>
            </a:endParaRPr>
          </a:p>
        </p:txBody>
      </p:sp>
      <p:sp>
        <p:nvSpPr>
          <p:cNvPr id="7" name="object 7"/>
          <p:cNvSpPr/>
          <p:nvPr/>
        </p:nvSpPr>
        <p:spPr>
          <a:xfrm>
            <a:off x="6444234" y="188658"/>
            <a:ext cx="2520315" cy="503237"/>
          </a:xfrm>
          <a:prstGeom prst="rect">
            <a:avLst/>
          </a:prstGeom>
          <a:blipFill>
            <a:blip r:embed="rId4" cstate="print"/>
            <a:stretch>
              <a:fillRect/>
            </a:stretch>
          </a:blipFill>
        </p:spPr>
        <p:txBody>
          <a:bodyPr wrap="square" lIns="0" tIns="0" rIns="0" bIns="0" rtlCol="0"/>
          <a:lstStyle/>
          <a:p/>
        </p:txBody>
      </p:sp>
      <p:sp>
        <p:nvSpPr>
          <p:cNvPr id="8" name="object 8"/>
          <p:cNvSpPr txBox="1"/>
          <p:nvPr/>
        </p:nvSpPr>
        <p:spPr>
          <a:xfrm>
            <a:off x="690372" y="1408723"/>
            <a:ext cx="7617459" cy="4666615"/>
          </a:xfrm>
          <a:prstGeom prst="rect">
            <a:avLst/>
          </a:prstGeom>
        </p:spPr>
        <p:txBody>
          <a:bodyPr vert="horz" wrap="square" lIns="0" tIns="0" rIns="0" bIns="0" rtlCol="0">
            <a:spAutoFit/>
          </a:bodyPr>
          <a:lstStyle/>
          <a:p>
            <a:pPr marL="12700">
              <a:lnSpc>
                <a:spcPct val="100000"/>
              </a:lnSpc>
              <a:tabLst>
                <a:tab pos="469265" algn="l"/>
              </a:tabLst>
            </a:pPr>
            <a:r>
              <a:rPr sz="2800" dirty="0">
                <a:latin typeface="Arial" panose="020B0604020202020204"/>
                <a:cs typeface="Arial" panose="020B0604020202020204"/>
              </a:rPr>
              <a:t>•	</a:t>
            </a:r>
            <a:r>
              <a:rPr sz="2800" spc="-5" dirty="0">
                <a:latin typeface="宋体" panose="02010600030101010101" pitchFamily="2" charset="-122"/>
                <a:cs typeface="宋体" panose="02010600030101010101" pitchFamily="2" charset="-122"/>
              </a:rPr>
              <a:t>对等模式定义</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通过网络在</a:t>
            </a:r>
            <a:r>
              <a:rPr sz="2800" dirty="0">
                <a:latin typeface="Arial" panose="020B0604020202020204"/>
                <a:cs typeface="Arial" panose="020B0604020202020204"/>
              </a:rPr>
              <a:t>CP</a:t>
            </a:r>
            <a:r>
              <a:rPr sz="2800" spc="-5" dirty="0">
                <a:latin typeface="Arial" panose="020B0604020202020204"/>
                <a:cs typeface="Arial" panose="020B0604020202020204"/>
              </a:rPr>
              <a:t>U</a:t>
            </a:r>
            <a:r>
              <a:rPr sz="2800" dirty="0">
                <a:latin typeface="宋体" panose="02010600030101010101" pitchFamily="2" charset="-122"/>
                <a:cs typeface="宋体" panose="02010600030101010101" pitchFamily="2" charset="-122"/>
              </a:rPr>
              <a:t>和</a:t>
            </a:r>
            <a:r>
              <a:rPr sz="2800" dirty="0">
                <a:latin typeface="Arial" panose="020B0604020202020204"/>
                <a:cs typeface="Arial" panose="020B0604020202020204"/>
              </a:rPr>
              <a:t>MIC</a:t>
            </a:r>
            <a:r>
              <a:rPr sz="2800" dirty="0">
                <a:latin typeface="宋体" panose="02010600030101010101" pitchFamily="2" charset="-122"/>
                <a:cs typeface="宋体" panose="02010600030101010101" pitchFamily="2" charset="-122"/>
              </a:rPr>
              <a:t>端协同计算的模式</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如何使用对等模式？</a:t>
            </a:r>
            <a:endParaRPr sz="2800">
              <a:latin typeface="宋体" panose="02010600030101010101" pitchFamily="2" charset="-122"/>
              <a:cs typeface="宋体" panose="02010600030101010101" pitchFamily="2" charset="-122"/>
            </a:endParaRPr>
          </a:p>
          <a:p>
            <a:pPr marL="469900" marR="508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原始</a:t>
            </a:r>
            <a:r>
              <a:rPr sz="2800" dirty="0">
                <a:latin typeface="Arial" panose="020B0604020202020204"/>
                <a:cs typeface="Arial" panose="020B0604020202020204"/>
              </a:rPr>
              <a:t>CP</a:t>
            </a:r>
            <a:r>
              <a:rPr sz="2800" spc="-5" dirty="0">
                <a:latin typeface="Arial" panose="020B0604020202020204"/>
                <a:cs typeface="Arial" panose="020B0604020202020204"/>
              </a:rPr>
              <a:t>U</a:t>
            </a:r>
            <a:r>
              <a:rPr sz="2800" dirty="0">
                <a:latin typeface="宋体" panose="02010600030101010101" pitchFamily="2" charset="-122"/>
                <a:cs typeface="宋体" panose="02010600030101010101" pitchFamily="2" charset="-122"/>
              </a:rPr>
              <a:t>程序，编译两个版本，其一增加</a:t>
            </a:r>
            <a:r>
              <a:rPr sz="2800" spc="-10" dirty="0">
                <a:latin typeface="宋体" panose="02010600030101010101" pitchFamily="2" charset="-122"/>
                <a:cs typeface="宋体" panose="02010600030101010101" pitchFamily="2" charset="-122"/>
              </a:rPr>
              <a:t>“</a:t>
            </a:r>
            <a:r>
              <a:rPr sz="2800" dirty="0">
                <a:latin typeface="Arial" panose="020B0604020202020204"/>
                <a:cs typeface="Arial" panose="020B0604020202020204"/>
              </a:rPr>
              <a:t>- mmic</a:t>
            </a:r>
            <a:r>
              <a:rPr sz="280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对等模式好处</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简单</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a:t>
            </a:r>
            <a:r>
              <a:rPr sz="2800" spc="-5" dirty="0">
                <a:latin typeface="宋体" panose="02010600030101010101" pitchFamily="2" charset="-122"/>
                <a:cs typeface="宋体" panose="02010600030101010101" pitchFamily="2" charset="-122"/>
              </a:rPr>
              <a:t>对等模式局限</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通信开销，单核计算能力</a:t>
            </a:r>
            <a:endParaRPr sz="2800">
              <a:latin typeface="宋体" panose="02010600030101010101" pitchFamily="2" charset="-122"/>
              <a:cs typeface="宋体" panose="02010600030101010101" pitchFamily="2" charset="-122"/>
            </a:endParaRPr>
          </a:p>
          <a:p>
            <a:pPr marL="12700">
              <a:lnSpc>
                <a:spcPct val="100000"/>
              </a:lnSpc>
              <a:tabLst>
                <a:tab pos="4692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对等模式适合哪种应用场景？</a:t>
            </a:r>
            <a:endParaRPr sz="2800">
              <a:latin typeface="宋体" panose="02010600030101010101" pitchFamily="2" charset="-122"/>
              <a:cs typeface="宋体" panose="02010600030101010101" pitchFamily="2" charset="-122"/>
            </a:endParaRPr>
          </a:p>
          <a:p>
            <a:pPr marL="469900">
              <a:lnSpc>
                <a:spcPct val="100000"/>
              </a:lnSpc>
            </a:pPr>
            <a:r>
              <a:rPr sz="2800" dirty="0">
                <a:latin typeface="Arial" panose="020B0604020202020204"/>
                <a:cs typeface="Arial" panose="020B0604020202020204"/>
              </a:rPr>
              <a:t>-</a:t>
            </a:r>
            <a:r>
              <a:rPr sz="2800" spc="-5"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高并行的</a:t>
            </a:r>
            <a:r>
              <a:rPr sz="2800" dirty="0">
                <a:latin typeface="Arial" panose="020B0604020202020204"/>
                <a:cs typeface="Arial" panose="020B0604020202020204"/>
              </a:rPr>
              <a:t>MP</a:t>
            </a:r>
            <a:r>
              <a:rPr sz="2800" spc="-5" dirty="0">
                <a:latin typeface="Arial" panose="020B0604020202020204"/>
                <a:cs typeface="Arial" panose="020B0604020202020204"/>
              </a:rPr>
              <a:t>I</a:t>
            </a:r>
            <a:r>
              <a:rPr sz="2800" dirty="0">
                <a:latin typeface="宋体" panose="02010600030101010101" pitchFamily="2" charset="-122"/>
                <a:cs typeface="宋体" panose="02010600030101010101" pitchFamily="2" charset="-122"/>
              </a:rPr>
              <a:t>程序，使用多进程</a:t>
            </a:r>
            <a:r>
              <a:rPr sz="2800" spc="-15" dirty="0">
                <a:latin typeface="宋体" panose="02010600030101010101" pitchFamily="2" charset="-122"/>
                <a:cs typeface="宋体" panose="02010600030101010101" pitchFamily="2" charset="-122"/>
              </a:rPr>
              <a:t>并</a:t>
            </a:r>
            <a:r>
              <a:rPr sz="2800" dirty="0">
                <a:latin typeface="宋体" panose="02010600030101010101" pitchFamily="2" charset="-122"/>
                <a:cs typeface="宋体" panose="02010600030101010101" pitchFamily="2" charset="-122"/>
              </a:rPr>
              <a:t>行</a:t>
            </a:r>
            <a:endParaRPr sz="2800">
              <a:latin typeface="宋体" panose="02010600030101010101" pitchFamily="2" charset="-122"/>
              <a:cs typeface="宋体" panose="02010600030101010101" pitchFamily="2" charset="-122"/>
            </a:endParaRPr>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520217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478273"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对等</a:t>
            </a:r>
            <a:r>
              <a:rPr sz="4400" spc="-30" dirty="0">
                <a:latin typeface="宋体" panose="02010600030101010101" pitchFamily="2" charset="-122"/>
                <a:cs typeface="宋体" panose="02010600030101010101" pitchFamily="2" charset="-122"/>
              </a:rPr>
              <a:t>模</a:t>
            </a:r>
            <a:r>
              <a:rPr sz="4400" spc="-45" dirty="0">
                <a:latin typeface="宋体" panose="02010600030101010101" pitchFamily="2" charset="-122"/>
                <a:cs typeface="宋体" panose="02010600030101010101" pitchFamily="2" charset="-122"/>
              </a:rPr>
              <a:t>式</a:t>
            </a:r>
            <a:r>
              <a:rPr sz="4400" spc="-30" dirty="0">
                <a:latin typeface="宋体" panose="02010600030101010101" pitchFamily="2" charset="-122"/>
                <a:cs typeface="宋体" panose="02010600030101010101" pitchFamily="2" charset="-122"/>
              </a:rPr>
              <a:t>使</a:t>
            </a:r>
            <a:r>
              <a:rPr sz="4400" spc="-35" dirty="0">
                <a:latin typeface="宋体" panose="02010600030101010101" pitchFamily="2" charset="-122"/>
                <a:cs typeface="宋体" panose="02010600030101010101" pitchFamily="2" charset="-122"/>
              </a:rPr>
              <a:t>用</a:t>
            </a:r>
            <a:r>
              <a:rPr sz="4400" spc="-45" dirty="0">
                <a:latin typeface="宋体" panose="02010600030101010101" pitchFamily="2" charset="-122"/>
                <a:cs typeface="宋体" panose="02010600030101010101" pitchFamily="2" charset="-122"/>
              </a:rPr>
              <a:t>方式</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392920"/>
            <a:ext cx="7456170" cy="457517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000" spc="-25" dirty="0">
                <a:latin typeface="Calibri" panose="020F0502020204030204"/>
                <a:cs typeface="Calibri" panose="020F0502020204030204"/>
              </a:rPr>
              <a:t>CP</a:t>
            </a:r>
            <a:r>
              <a:rPr sz="3000" spc="-20" dirty="0">
                <a:latin typeface="Calibri" panose="020F0502020204030204"/>
                <a:cs typeface="Calibri" panose="020F0502020204030204"/>
              </a:rPr>
              <a:t>U</a:t>
            </a:r>
            <a:r>
              <a:rPr sz="3000" dirty="0">
                <a:latin typeface="Calibri" panose="020F0502020204030204"/>
                <a:cs typeface="Calibri" panose="020F0502020204030204"/>
              </a:rPr>
              <a:t> </a:t>
            </a:r>
            <a:r>
              <a:rPr sz="3000" spc="-30" dirty="0">
                <a:latin typeface="Calibri" panose="020F0502020204030204"/>
                <a:cs typeface="Calibri" panose="020F0502020204030204"/>
              </a:rPr>
              <a:t>M</a:t>
            </a:r>
            <a:r>
              <a:rPr sz="3000" spc="-35" dirty="0">
                <a:latin typeface="Calibri" panose="020F0502020204030204"/>
                <a:cs typeface="Calibri" panose="020F0502020204030204"/>
              </a:rPr>
              <a:t>P</a:t>
            </a:r>
            <a:r>
              <a:rPr sz="3000" spc="-10" dirty="0">
                <a:latin typeface="Calibri" panose="020F0502020204030204"/>
                <a:cs typeface="Calibri" panose="020F0502020204030204"/>
              </a:rPr>
              <a:t>I</a:t>
            </a:r>
            <a:r>
              <a:rPr sz="3000" dirty="0">
                <a:latin typeface="宋体" panose="02010600030101010101" pitchFamily="2" charset="-122"/>
                <a:cs typeface="宋体" panose="02010600030101010101" pitchFamily="2" charset="-122"/>
              </a:rPr>
              <a:t>程序</a:t>
            </a:r>
            <a:endParaRPr sz="3000">
              <a:latin typeface="宋体" panose="02010600030101010101" pitchFamily="2" charset="-122"/>
              <a:cs typeface="宋体" panose="02010600030101010101" pitchFamily="2" charset="-122"/>
            </a:endParaRPr>
          </a:p>
          <a:p>
            <a:pPr marL="12700">
              <a:lnSpc>
                <a:spcPct val="10000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编译两份代码，使用</a:t>
            </a:r>
            <a:r>
              <a:rPr sz="3000" dirty="0">
                <a:latin typeface="Calibri" panose="020F0502020204030204"/>
                <a:cs typeface="Calibri" panose="020F0502020204030204"/>
              </a:rPr>
              <a:t>mpiicc</a:t>
            </a:r>
            <a:endParaRPr sz="3000">
              <a:latin typeface="Calibri" panose="020F0502020204030204"/>
              <a:cs typeface="Calibri" panose="020F0502020204030204"/>
            </a:endParaRPr>
          </a:p>
          <a:p>
            <a:pPr marL="755650" lvl="1" indent="-285750">
              <a:lnSpc>
                <a:spcPct val="100000"/>
              </a:lnSpc>
              <a:spcBef>
                <a:spcPts val="15"/>
              </a:spcBef>
              <a:buFont typeface="Arial" panose="020B0604020202020204"/>
              <a:buChar char="–"/>
              <a:tabLst>
                <a:tab pos="755650" algn="l"/>
              </a:tabLst>
            </a:pPr>
            <a:r>
              <a:rPr sz="2600" spc="-15" dirty="0">
                <a:latin typeface="Calibri" panose="020F0502020204030204"/>
                <a:cs typeface="Calibri" panose="020F0502020204030204"/>
              </a:rPr>
              <a:t>mpiicc</a:t>
            </a:r>
            <a:r>
              <a:rPr sz="2600" spc="10" dirty="0">
                <a:latin typeface="Calibri" panose="020F0502020204030204"/>
                <a:cs typeface="Calibri" panose="020F0502020204030204"/>
              </a:rPr>
              <a:t> </a:t>
            </a:r>
            <a:r>
              <a:rPr sz="2600" spc="-45" dirty="0">
                <a:latin typeface="Calibri" panose="020F0502020204030204"/>
                <a:cs typeface="Calibri" panose="020F0502020204030204"/>
              </a:rPr>
              <a:t>t</a:t>
            </a:r>
            <a:r>
              <a:rPr sz="2600" spc="-15" dirty="0">
                <a:latin typeface="Calibri" panose="020F0502020204030204"/>
                <a:cs typeface="Calibri" panose="020F0502020204030204"/>
              </a:rPr>
              <a:t>e</a:t>
            </a:r>
            <a:r>
              <a:rPr sz="2600" spc="-55" dirty="0">
                <a:latin typeface="Calibri" panose="020F0502020204030204"/>
                <a:cs typeface="Calibri" panose="020F0502020204030204"/>
              </a:rPr>
              <a:t>s</a:t>
            </a:r>
            <a:r>
              <a:rPr sz="2600" spc="-15" dirty="0">
                <a:latin typeface="Calibri" panose="020F0502020204030204"/>
                <a:cs typeface="Calibri" panose="020F0502020204030204"/>
              </a:rPr>
              <a:t>t_mpi.c</a:t>
            </a:r>
            <a:r>
              <a:rPr sz="2600" spc="20" dirty="0">
                <a:latin typeface="Calibri" panose="020F0502020204030204"/>
                <a:cs typeface="Calibri" panose="020F0502020204030204"/>
              </a:rPr>
              <a:t> </a:t>
            </a:r>
            <a:r>
              <a:rPr sz="2600" spc="-15" dirty="0">
                <a:latin typeface="Calibri" panose="020F0502020204030204"/>
                <a:cs typeface="Calibri" panose="020F0502020204030204"/>
              </a:rPr>
              <a:t>–o</a:t>
            </a:r>
            <a:r>
              <a:rPr sz="2600" spc="10" dirty="0">
                <a:latin typeface="Calibri" panose="020F0502020204030204"/>
                <a:cs typeface="Calibri" panose="020F0502020204030204"/>
              </a:rPr>
              <a:t> </a:t>
            </a:r>
            <a:r>
              <a:rPr sz="2600" spc="-15" dirty="0">
                <a:latin typeface="Calibri" panose="020F0502020204030204"/>
                <a:cs typeface="Calibri" panose="020F0502020204030204"/>
              </a:rPr>
              <a:t>tm.out</a:t>
            </a:r>
            <a:endParaRPr sz="2600">
              <a:latin typeface="Calibri" panose="020F0502020204030204"/>
              <a:cs typeface="Calibri" panose="020F0502020204030204"/>
            </a:endParaRPr>
          </a:p>
          <a:p>
            <a:pPr marL="755650" lvl="1" indent="-285750">
              <a:lnSpc>
                <a:spcPts val="3110"/>
              </a:lnSpc>
              <a:buFont typeface="Arial" panose="020B0604020202020204"/>
              <a:buChar char="–"/>
              <a:tabLst>
                <a:tab pos="755650" algn="l"/>
              </a:tabLst>
            </a:pPr>
            <a:r>
              <a:rPr sz="2600" spc="-15" dirty="0">
                <a:latin typeface="Calibri" panose="020F0502020204030204"/>
                <a:cs typeface="Calibri" panose="020F0502020204030204"/>
              </a:rPr>
              <a:t>mpiicc</a:t>
            </a:r>
            <a:r>
              <a:rPr sz="2600" spc="10" dirty="0">
                <a:latin typeface="Calibri" panose="020F0502020204030204"/>
                <a:cs typeface="Calibri" panose="020F0502020204030204"/>
              </a:rPr>
              <a:t> </a:t>
            </a:r>
            <a:r>
              <a:rPr sz="2600" spc="-45" dirty="0">
                <a:latin typeface="Calibri" panose="020F0502020204030204"/>
                <a:cs typeface="Calibri" panose="020F0502020204030204"/>
              </a:rPr>
              <a:t>t</a:t>
            </a:r>
            <a:r>
              <a:rPr sz="2600" spc="-15" dirty="0">
                <a:latin typeface="Calibri" panose="020F0502020204030204"/>
                <a:cs typeface="Calibri" panose="020F0502020204030204"/>
              </a:rPr>
              <a:t>e</a:t>
            </a:r>
            <a:r>
              <a:rPr sz="2600" spc="-55" dirty="0">
                <a:latin typeface="Calibri" panose="020F0502020204030204"/>
                <a:cs typeface="Calibri" panose="020F0502020204030204"/>
              </a:rPr>
              <a:t>s</a:t>
            </a:r>
            <a:r>
              <a:rPr sz="2600" spc="-15" dirty="0">
                <a:latin typeface="Calibri" panose="020F0502020204030204"/>
                <a:cs typeface="Calibri" panose="020F0502020204030204"/>
              </a:rPr>
              <a:t>t_mpi.c</a:t>
            </a:r>
            <a:r>
              <a:rPr sz="2600" spc="20" dirty="0">
                <a:latin typeface="Calibri" panose="020F0502020204030204"/>
                <a:cs typeface="Calibri" panose="020F0502020204030204"/>
              </a:rPr>
              <a:t> </a:t>
            </a:r>
            <a:r>
              <a:rPr sz="2600" spc="-15" dirty="0">
                <a:latin typeface="Calibri" panose="020F0502020204030204"/>
                <a:cs typeface="Calibri" panose="020F0502020204030204"/>
              </a:rPr>
              <a:t>–o</a:t>
            </a:r>
            <a:r>
              <a:rPr sz="2600" spc="10" dirty="0">
                <a:latin typeface="Calibri" panose="020F0502020204030204"/>
                <a:cs typeface="Calibri" panose="020F0502020204030204"/>
              </a:rPr>
              <a:t> </a:t>
            </a:r>
            <a:r>
              <a:rPr sz="2600" spc="-15" dirty="0">
                <a:latin typeface="Calibri" panose="020F0502020204030204"/>
                <a:cs typeface="Calibri" panose="020F0502020204030204"/>
              </a:rPr>
              <a:t>tm.out.mic</a:t>
            </a:r>
            <a:r>
              <a:rPr sz="2600" spc="30" dirty="0">
                <a:latin typeface="Calibri" panose="020F0502020204030204"/>
                <a:cs typeface="Calibri" panose="020F0502020204030204"/>
              </a:rPr>
              <a:t> </a:t>
            </a:r>
            <a:r>
              <a:rPr sz="2600" spc="-15" dirty="0">
                <a:latin typeface="Calibri" panose="020F0502020204030204"/>
                <a:cs typeface="Calibri" panose="020F0502020204030204"/>
              </a:rPr>
              <a:t>–mmic</a:t>
            </a:r>
            <a:endParaRPr sz="2600">
              <a:latin typeface="Calibri" panose="020F0502020204030204"/>
              <a:cs typeface="Calibri" panose="020F0502020204030204"/>
            </a:endParaRPr>
          </a:p>
          <a:p>
            <a:pPr marL="12700">
              <a:lnSpc>
                <a:spcPts val="3590"/>
              </a:lnSpc>
              <a:tabLst>
                <a:tab pos="354965" algn="l"/>
              </a:tabLst>
            </a:pPr>
            <a:r>
              <a:rPr sz="3000" dirty="0">
                <a:latin typeface="Arial" panose="020B0604020202020204"/>
                <a:cs typeface="Arial" panose="020B0604020202020204"/>
              </a:rPr>
              <a:t>•	</a:t>
            </a:r>
            <a:r>
              <a:rPr sz="3000" spc="-5" dirty="0">
                <a:latin typeface="Calibri" panose="020F0502020204030204"/>
                <a:cs typeface="Calibri" panose="020F0502020204030204"/>
              </a:rPr>
              <a:t>sc</a:t>
            </a:r>
            <a:r>
              <a:rPr sz="3000" dirty="0">
                <a:latin typeface="Calibri" panose="020F0502020204030204"/>
                <a:cs typeface="Calibri" panose="020F0502020204030204"/>
              </a:rPr>
              <a:t>p</a:t>
            </a:r>
            <a:r>
              <a:rPr sz="3000" dirty="0">
                <a:latin typeface="宋体" panose="02010600030101010101" pitchFamily="2" charset="-122"/>
                <a:cs typeface="宋体" panose="02010600030101010101" pitchFamily="2" charset="-122"/>
              </a:rPr>
              <a:t>将</a:t>
            </a:r>
            <a:r>
              <a:rPr sz="3000" dirty="0">
                <a:latin typeface="Calibri" panose="020F0502020204030204"/>
                <a:cs typeface="Calibri" panose="020F0502020204030204"/>
              </a:rPr>
              <a:t>mi</a:t>
            </a:r>
            <a:r>
              <a:rPr sz="3000" spc="-5" dirty="0">
                <a:latin typeface="Calibri" panose="020F0502020204030204"/>
                <a:cs typeface="Calibri" panose="020F0502020204030204"/>
              </a:rPr>
              <a:t>c</a:t>
            </a:r>
            <a:r>
              <a:rPr sz="3000" dirty="0">
                <a:latin typeface="宋体" panose="02010600030101010101" pitchFamily="2" charset="-122"/>
                <a:cs typeface="宋体" panose="02010600030101010101" pitchFamily="2" charset="-122"/>
              </a:rPr>
              <a:t>端可执行程序传到卡上</a:t>
            </a:r>
            <a:endParaRPr sz="3000">
              <a:latin typeface="宋体" panose="02010600030101010101" pitchFamily="2" charset="-122"/>
              <a:cs typeface="宋体" panose="02010600030101010101" pitchFamily="2" charset="-122"/>
            </a:endParaRPr>
          </a:p>
          <a:p>
            <a:pPr marL="755650" lvl="1" indent="-285750">
              <a:lnSpc>
                <a:spcPct val="100000"/>
              </a:lnSpc>
              <a:spcBef>
                <a:spcPts val="15"/>
              </a:spcBef>
              <a:buFont typeface="Arial" panose="020B0604020202020204"/>
              <a:buChar char="–"/>
              <a:tabLst>
                <a:tab pos="755650" algn="l"/>
              </a:tabLst>
            </a:pPr>
            <a:r>
              <a:rPr sz="2600" spc="-20" dirty="0">
                <a:latin typeface="Calibri" panose="020F0502020204030204"/>
                <a:cs typeface="Calibri" panose="020F0502020204030204"/>
              </a:rPr>
              <a:t>sc</a:t>
            </a:r>
            <a:r>
              <a:rPr sz="2600" spc="-15" dirty="0">
                <a:latin typeface="Calibri" panose="020F0502020204030204"/>
                <a:cs typeface="Calibri" panose="020F0502020204030204"/>
              </a:rPr>
              <a:t>p</a:t>
            </a:r>
            <a:r>
              <a:rPr sz="2600" dirty="0">
                <a:latin typeface="Calibri" panose="020F0502020204030204"/>
                <a:cs typeface="Calibri" panose="020F0502020204030204"/>
              </a:rPr>
              <a:t> </a:t>
            </a:r>
            <a:r>
              <a:rPr sz="2600" spc="-15" dirty="0">
                <a:latin typeface="Calibri" panose="020F0502020204030204"/>
                <a:cs typeface="Calibri" panose="020F0502020204030204"/>
              </a:rPr>
              <a:t>tm.out.mic</a:t>
            </a:r>
            <a:r>
              <a:rPr sz="2600" spc="30" dirty="0">
                <a:latin typeface="Calibri" panose="020F0502020204030204"/>
                <a:cs typeface="Calibri" panose="020F0502020204030204"/>
              </a:rPr>
              <a:t> </a:t>
            </a:r>
            <a:r>
              <a:rPr sz="2600" spc="-15" dirty="0">
                <a:latin typeface="Calibri" panose="020F0502020204030204"/>
                <a:cs typeface="Calibri" panose="020F0502020204030204"/>
              </a:rPr>
              <a:t>mic0:~/</a:t>
            </a:r>
            <a:endParaRPr sz="2600">
              <a:latin typeface="Calibri" panose="020F0502020204030204"/>
              <a:cs typeface="Calibri" panose="020F0502020204030204"/>
            </a:endParaRPr>
          </a:p>
          <a:p>
            <a:pPr marL="469900">
              <a:lnSpc>
                <a:spcPts val="3110"/>
              </a:lnSpc>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15" dirty="0">
                <a:latin typeface="Calibri" panose="020F0502020204030204"/>
                <a:cs typeface="Calibri" panose="020F0502020204030204"/>
              </a:rPr>
              <a:t>mpi</a:t>
            </a:r>
            <a:r>
              <a:rPr sz="2600" spc="-30" dirty="0">
                <a:latin typeface="宋体" panose="02010600030101010101" pitchFamily="2" charset="-122"/>
                <a:cs typeface="宋体" panose="02010600030101010101" pitchFamily="2" charset="-122"/>
              </a:rPr>
              <a:t>运行库已传好</a:t>
            </a:r>
            <a:endParaRPr sz="2600">
              <a:latin typeface="宋体" panose="02010600030101010101" pitchFamily="2" charset="-122"/>
              <a:cs typeface="宋体" panose="02010600030101010101" pitchFamily="2" charset="-122"/>
            </a:endParaRPr>
          </a:p>
          <a:p>
            <a:pPr marL="355600" indent="-342900">
              <a:lnSpc>
                <a:spcPts val="3590"/>
              </a:lnSpc>
              <a:buFont typeface="Arial" panose="020B0604020202020204"/>
              <a:buChar char="•"/>
              <a:tabLst>
                <a:tab pos="355600" algn="l"/>
              </a:tabLst>
            </a:pPr>
            <a:r>
              <a:rPr sz="3000" dirty="0">
                <a:latin typeface="宋体" panose="02010600030101010101" pitchFamily="2" charset="-122"/>
                <a:cs typeface="宋体" panose="02010600030101010101" pitchFamily="2" charset="-122"/>
              </a:rPr>
              <a:t>设置环境变量</a:t>
            </a:r>
            <a:r>
              <a:rPr sz="3000" spc="-150" dirty="0">
                <a:latin typeface="宋体" panose="02010600030101010101" pitchFamily="2" charset="-122"/>
                <a:cs typeface="宋体" panose="02010600030101010101" pitchFamily="2" charset="-122"/>
              </a:rPr>
              <a:t> </a:t>
            </a:r>
            <a:r>
              <a:rPr sz="3000" spc="-65" dirty="0">
                <a:latin typeface="Calibri" panose="020F0502020204030204"/>
                <a:cs typeface="Calibri" panose="020F0502020204030204"/>
              </a:rPr>
              <a:t>e</a:t>
            </a:r>
            <a:r>
              <a:rPr sz="3000" spc="-5" dirty="0">
                <a:latin typeface="Calibri" panose="020F0502020204030204"/>
                <a:cs typeface="Calibri" panose="020F0502020204030204"/>
              </a:rPr>
              <a:t>xp</a:t>
            </a:r>
            <a:r>
              <a:rPr sz="3000" dirty="0">
                <a:latin typeface="Calibri" panose="020F0502020204030204"/>
                <a:cs typeface="Calibri" panose="020F0502020204030204"/>
              </a:rPr>
              <a:t>o</a:t>
            </a:r>
            <a:r>
              <a:rPr sz="3000" spc="-15" dirty="0">
                <a:latin typeface="Calibri" panose="020F0502020204030204"/>
                <a:cs typeface="Calibri" panose="020F0502020204030204"/>
              </a:rPr>
              <a:t>rt I_MPI_</a:t>
            </a:r>
            <a:r>
              <a:rPr sz="3000" spc="-40" dirty="0">
                <a:latin typeface="Calibri" panose="020F0502020204030204"/>
                <a:cs typeface="Calibri" panose="020F0502020204030204"/>
              </a:rPr>
              <a:t>M</a:t>
            </a:r>
            <a:r>
              <a:rPr sz="3000" dirty="0">
                <a:latin typeface="Calibri" panose="020F0502020204030204"/>
                <a:cs typeface="Calibri" panose="020F0502020204030204"/>
              </a:rPr>
              <a:t>IC=ena</a:t>
            </a:r>
            <a:r>
              <a:rPr sz="3000" spc="-5" dirty="0">
                <a:latin typeface="Calibri" panose="020F0502020204030204"/>
                <a:cs typeface="Calibri" panose="020F0502020204030204"/>
              </a:rPr>
              <a:t>ble</a:t>
            </a:r>
            <a:endParaRPr sz="3000">
              <a:latin typeface="Calibri" panose="020F0502020204030204"/>
              <a:cs typeface="Calibri" panose="020F0502020204030204"/>
            </a:endParaRPr>
          </a:p>
          <a:p>
            <a:pPr marL="12700">
              <a:lnSpc>
                <a:spcPct val="10000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运行程序</a:t>
            </a:r>
            <a:endParaRPr sz="3000">
              <a:latin typeface="宋体" panose="02010600030101010101" pitchFamily="2" charset="-122"/>
              <a:cs typeface="宋体" panose="02010600030101010101" pitchFamily="2" charset="-122"/>
            </a:endParaRPr>
          </a:p>
          <a:p>
            <a:pPr marL="755650" lvl="1" indent="-285750">
              <a:lnSpc>
                <a:spcPts val="2810"/>
              </a:lnSpc>
              <a:spcBef>
                <a:spcPts val="15"/>
              </a:spcBef>
              <a:buFont typeface="Arial" panose="020B0604020202020204"/>
              <a:buChar char="–"/>
              <a:tabLst>
                <a:tab pos="755650" algn="l"/>
                <a:tab pos="2703195" algn="l"/>
              </a:tabLst>
            </a:pPr>
            <a:r>
              <a:rPr sz="2600" spc="-15" dirty="0">
                <a:latin typeface="Calibri" panose="020F0502020204030204"/>
                <a:cs typeface="Calibri" panose="020F0502020204030204"/>
              </a:rPr>
              <a:t>mpirun</a:t>
            </a:r>
            <a:r>
              <a:rPr sz="2600" dirty="0">
                <a:latin typeface="Calibri" panose="020F0502020204030204"/>
                <a:cs typeface="Calibri" panose="020F0502020204030204"/>
              </a:rPr>
              <a:t> </a:t>
            </a:r>
            <a:r>
              <a:rPr sz="2600" spc="-15" dirty="0">
                <a:latin typeface="Calibri" panose="020F0502020204030204"/>
                <a:cs typeface="Calibri" panose="020F0502020204030204"/>
              </a:rPr>
              <a:t>–</a:t>
            </a:r>
            <a:r>
              <a:rPr sz="2600" spc="-20" dirty="0">
                <a:latin typeface="Calibri" panose="020F0502020204030204"/>
                <a:cs typeface="Calibri" panose="020F0502020204030204"/>
              </a:rPr>
              <a:t>ho</a:t>
            </a:r>
            <a:r>
              <a:rPr sz="2600" spc="-45" dirty="0">
                <a:latin typeface="Calibri" panose="020F0502020204030204"/>
                <a:cs typeface="Calibri" panose="020F0502020204030204"/>
              </a:rPr>
              <a:t>s</a:t>
            </a:r>
            <a:r>
              <a:rPr sz="2600" spc="-10" dirty="0">
                <a:latin typeface="Calibri" panose="020F0502020204030204"/>
                <a:cs typeface="Calibri" panose="020F0502020204030204"/>
              </a:rPr>
              <a:t>t</a:t>
            </a:r>
            <a:r>
              <a:rPr sz="2600" dirty="0">
                <a:latin typeface="Calibri" panose="020F0502020204030204"/>
                <a:cs typeface="Calibri" panose="020F0502020204030204"/>
              </a:rPr>
              <a:t>	</a:t>
            </a:r>
            <a:r>
              <a:rPr sz="2600" spc="-20" dirty="0">
                <a:latin typeface="Calibri" panose="020F0502020204030204"/>
                <a:cs typeface="Calibri" panose="020F0502020204030204"/>
              </a:rPr>
              <a:t>ho</a:t>
            </a:r>
            <a:r>
              <a:rPr sz="2600" spc="-45" dirty="0">
                <a:latin typeface="Calibri" panose="020F0502020204030204"/>
                <a:cs typeface="Calibri" panose="020F0502020204030204"/>
              </a:rPr>
              <a:t>s</a:t>
            </a:r>
            <a:r>
              <a:rPr sz="2600" spc="-10" dirty="0">
                <a:latin typeface="Calibri" panose="020F0502020204030204"/>
                <a:cs typeface="Calibri" panose="020F0502020204030204"/>
              </a:rPr>
              <a:t>t</a:t>
            </a:r>
            <a:r>
              <a:rPr sz="2600" spc="5" dirty="0">
                <a:latin typeface="Calibri" panose="020F0502020204030204"/>
                <a:cs typeface="Calibri" panose="020F0502020204030204"/>
              </a:rPr>
              <a:t> </a:t>
            </a:r>
            <a:r>
              <a:rPr sz="2600" spc="-15" dirty="0">
                <a:latin typeface="Calibri" panose="020F0502020204030204"/>
                <a:cs typeface="Calibri" panose="020F0502020204030204"/>
              </a:rPr>
              <a:t>–n</a:t>
            </a:r>
            <a:r>
              <a:rPr sz="2600" spc="-5" dirty="0">
                <a:latin typeface="Calibri" panose="020F0502020204030204"/>
                <a:cs typeface="Calibri" panose="020F0502020204030204"/>
              </a:rPr>
              <a:t> </a:t>
            </a:r>
            <a:r>
              <a:rPr sz="2600" spc="-15" dirty="0">
                <a:latin typeface="Calibri" panose="020F0502020204030204"/>
                <a:cs typeface="Calibri" panose="020F0502020204030204"/>
              </a:rPr>
              <a:t>1</a:t>
            </a:r>
            <a:r>
              <a:rPr sz="2600" dirty="0">
                <a:latin typeface="Calibri" panose="020F0502020204030204"/>
                <a:cs typeface="Calibri" panose="020F0502020204030204"/>
              </a:rPr>
              <a:t> </a:t>
            </a:r>
            <a:r>
              <a:rPr sz="2600" spc="-5" dirty="0">
                <a:latin typeface="Calibri" panose="020F0502020204030204"/>
                <a:cs typeface="Calibri" panose="020F0502020204030204"/>
              </a:rPr>
              <a:t>.</a:t>
            </a:r>
            <a:r>
              <a:rPr sz="2600" spc="-10" dirty="0">
                <a:latin typeface="Calibri" panose="020F0502020204030204"/>
                <a:cs typeface="Calibri" panose="020F0502020204030204"/>
              </a:rPr>
              <a:t>/</a:t>
            </a:r>
            <a:r>
              <a:rPr sz="2600" spc="-15" dirty="0">
                <a:latin typeface="Calibri" panose="020F0502020204030204"/>
                <a:cs typeface="Calibri" panose="020F0502020204030204"/>
              </a:rPr>
              <a:t>tm.out</a:t>
            </a:r>
            <a:r>
              <a:rPr sz="2600" spc="25" dirty="0">
                <a:latin typeface="Calibri" panose="020F0502020204030204"/>
                <a:cs typeface="Calibri" panose="020F0502020204030204"/>
              </a:rPr>
              <a:t> </a:t>
            </a:r>
            <a:r>
              <a:rPr sz="2600" spc="-10" dirty="0">
                <a:latin typeface="Calibri" panose="020F0502020204030204"/>
                <a:cs typeface="Calibri" panose="020F0502020204030204"/>
              </a:rPr>
              <a:t>:</a:t>
            </a:r>
            <a:r>
              <a:rPr sz="2600" spc="5" dirty="0">
                <a:latin typeface="Calibri" panose="020F0502020204030204"/>
                <a:cs typeface="Calibri" panose="020F0502020204030204"/>
              </a:rPr>
              <a:t> </a:t>
            </a:r>
            <a:r>
              <a:rPr sz="2600" spc="-10" dirty="0">
                <a:latin typeface="Calibri" panose="020F0502020204030204"/>
                <a:cs typeface="Calibri" panose="020F0502020204030204"/>
              </a:rPr>
              <a:t>-</a:t>
            </a:r>
            <a:r>
              <a:rPr sz="2600" spc="-20" dirty="0">
                <a:latin typeface="Calibri" panose="020F0502020204030204"/>
                <a:cs typeface="Calibri" panose="020F0502020204030204"/>
              </a:rPr>
              <a:t>ho</a:t>
            </a:r>
            <a:r>
              <a:rPr sz="2600" spc="-45" dirty="0">
                <a:latin typeface="Calibri" panose="020F0502020204030204"/>
                <a:cs typeface="Calibri" panose="020F0502020204030204"/>
              </a:rPr>
              <a:t>s</a:t>
            </a:r>
            <a:r>
              <a:rPr sz="2600" spc="-10" dirty="0">
                <a:latin typeface="Calibri" panose="020F0502020204030204"/>
                <a:cs typeface="Calibri" panose="020F0502020204030204"/>
              </a:rPr>
              <a:t>t</a:t>
            </a:r>
            <a:r>
              <a:rPr sz="2600" spc="-5" dirty="0">
                <a:latin typeface="Calibri" panose="020F0502020204030204"/>
                <a:cs typeface="Calibri" panose="020F0502020204030204"/>
              </a:rPr>
              <a:t> </a:t>
            </a:r>
            <a:r>
              <a:rPr sz="2600" spc="-15" dirty="0">
                <a:latin typeface="Calibri" panose="020F0502020204030204"/>
                <a:cs typeface="Calibri" panose="020F0502020204030204"/>
              </a:rPr>
              <a:t>mic0</a:t>
            </a:r>
            <a:r>
              <a:rPr sz="2600" spc="5" dirty="0">
                <a:latin typeface="Calibri" panose="020F0502020204030204"/>
                <a:cs typeface="Calibri" panose="020F0502020204030204"/>
              </a:rPr>
              <a:t> </a:t>
            </a:r>
            <a:r>
              <a:rPr sz="2600" spc="-15" dirty="0">
                <a:latin typeface="Calibri" panose="020F0502020204030204"/>
                <a:cs typeface="Calibri" panose="020F0502020204030204"/>
              </a:rPr>
              <a:t>–n</a:t>
            </a:r>
            <a:r>
              <a:rPr sz="2600" spc="-5" dirty="0">
                <a:latin typeface="Calibri" panose="020F0502020204030204"/>
                <a:cs typeface="Calibri" panose="020F0502020204030204"/>
              </a:rPr>
              <a:t> </a:t>
            </a:r>
            <a:r>
              <a:rPr sz="2600" spc="-15" dirty="0">
                <a:latin typeface="Calibri" panose="020F0502020204030204"/>
                <a:cs typeface="Calibri" panose="020F0502020204030204"/>
              </a:rPr>
              <a:t>1</a:t>
            </a:r>
            <a:endParaRPr sz="2600">
              <a:latin typeface="Calibri" panose="020F0502020204030204"/>
              <a:cs typeface="Calibri" panose="020F0502020204030204"/>
            </a:endParaRPr>
          </a:p>
          <a:p>
            <a:pPr marL="755650">
              <a:lnSpc>
                <a:spcPts val="2810"/>
              </a:lnSpc>
            </a:pPr>
            <a:r>
              <a:rPr sz="2600" spc="-15" dirty="0">
                <a:latin typeface="Calibri" panose="020F0502020204030204"/>
                <a:cs typeface="Calibri" panose="020F0502020204030204"/>
              </a:rPr>
              <a:t>~/tm.out.mic</a:t>
            </a:r>
            <a:endParaRPr sz="2600">
              <a:latin typeface="Calibri" panose="020F0502020204030204"/>
              <a:cs typeface="Calibri" panose="020F0502020204030204"/>
            </a:endParaRPr>
          </a:p>
        </p:txBody>
      </p:sp>
      <p:sp>
        <p:nvSpPr>
          <p:cNvPr id="8" name="object 8"/>
          <p:cNvSpPr/>
          <p:nvPr/>
        </p:nvSpPr>
        <p:spPr>
          <a:xfrm>
            <a:off x="6444234" y="188658"/>
            <a:ext cx="2520315" cy="50323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33172"/>
            <a:ext cx="1732026" cy="1118615"/>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306067" y="233172"/>
            <a:ext cx="3709415" cy="1118615"/>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4354067" y="233172"/>
            <a:ext cx="813053" cy="1118615"/>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56276" rIns="0" bIns="0" rtlCol="0">
            <a:spAutoFit/>
          </a:bodyPr>
          <a:lstStyle/>
          <a:p>
            <a:pPr marL="378460">
              <a:lnSpc>
                <a:spcPct val="100000"/>
              </a:lnSpc>
            </a:pPr>
            <a:r>
              <a:rPr spc="-5" dirty="0">
                <a:latin typeface="微软雅黑" panose="020B0503020204020204" charset="-122"/>
                <a:cs typeface="微软雅黑" panose="020B0503020204020204" charset="-122"/>
              </a:rPr>
              <a:t>CP</a:t>
            </a:r>
            <a:r>
              <a:rPr dirty="0">
                <a:latin typeface="微软雅黑" panose="020B0503020204020204" charset="-122"/>
                <a:cs typeface="微软雅黑" panose="020B0503020204020204" charset="-122"/>
              </a:rPr>
              <a:t>U</a:t>
            </a:r>
            <a:r>
              <a:rPr dirty="0"/>
              <a:t>多核并行计算</a:t>
            </a:r>
            <a:endParaRPr dirty="0"/>
          </a:p>
        </p:txBody>
      </p:sp>
      <p:sp>
        <p:nvSpPr>
          <p:cNvPr id="6" name="object 6"/>
          <p:cNvSpPr txBox="1"/>
          <p:nvPr/>
        </p:nvSpPr>
        <p:spPr>
          <a:xfrm>
            <a:off x="330200" y="1182076"/>
            <a:ext cx="4213860" cy="4986655"/>
          </a:xfrm>
          <a:prstGeom prst="rect">
            <a:avLst/>
          </a:prstGeom>
        </p:spPr>
        <p:txBody>
          <a:bodyPr vert="horz" wrap="square" lIns="0" tIns="0" rIns="0" bIns="0" rtlCol="0">
            <a:spAutoFit/>
          </a:bodyPr>
          <a:lstStyle/>
          <a:p>
            <a:pPr marL="12700">
              <a:lnSpc>
                <a:spcPct val="100000"/>
              </a:lnSpc>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并行思路</a:t>
            </a:r>
            <a:endParaRPr sz="2700">
              <a:latin typeface="宋体" panose="02010600030101010101" pitchFamily="2" charset="-122"/>
              <a:cs typeface="宋体" panose="02010600030101010101" pitchFamily="2" charset="-122"/>
            </a:endParaRPr>
          </a:p>
          <a:p>
            <a:pPr marL="469900">
              <a:lnSpc>
                <a:spcPts val="2505"/>
              </a:lnSpc>
              <a:spcBef>
                <a:spcPts val="185"/>
              </a:spcBef>
            </a:pPr>
            <a:r>
              <a:rPr sz="2400" dirty="0">
                <a:latin typeface="Arial" panose="020B0604020202020204"/>
                <a:cs typeface="Arial" panose="020B0604020202020204"/>
              </a:rPr>
              <a:t>–</a:t>
            </a:r>
            <a:r>
              <a:rPr sz="2400" spc="250"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单核到单机多核并行再到</a:t>
            </a:r>
            <a:endParaRPr sz="2400">
              <a:latin typeface="宋体" panose="02010600030101010101" pitchFamily="2" charset="-122"/>
              <a:cs typeface="宋体" panose="02010600030101010101" pitchFamily="2" charset="-122"/>
            </a:endParaRPr>
          </a:p>
          <a:p>
            <a:pPr marL="755650">
              <a:lnSpc>
                <a:spcPts val="2505"/>
              </a:lnSpc>
            </a:pPr>
            <a:r>
              <a:rPr sz="2400" spc="-5" dirty="0">
                <a:latin typeface="Calibri" panose="020F0502020204030204"/>
                <a:cs typeface="Calibri" panose="020F0502020204030204"/>
              </a:rPr>
              <a:t>Clu</a:t>
            </a:r>
            <a:r>
              <a:rPr sz="2400" spc="-35" dirty="0">
                <a:latin typeface="Calibri" panose="020F0502020204030204"/>
                <a:cs typeface="Calibri" panose="020F0502020204030204"/>
              </a:rPr>
              <a:t>st</a:t>
            </a:r>
            <a:r>
              <a:rPr sz="2400" spc="-15" dirty="0">
                <a:latin typeface="Calibri" panose="020F0502020204030204"/>
                <a:cs typeface="Calibri" panose="020F0502020204030204"/>
              </a:rPr>
              <a:t>er</a:t>
            </a:r>
            <a:r>
              <a:rPr sz="2400" dirty="0">
                <a:latin typeface="宋体" panose="02010600030101010101" pitchFamily="2" charset="-122"/>
                <a:cs typeface="宋体" panose="02010600030101010101" pitchFamily="2" charset="-122"/>
              </a:rPr>
              <a:t>并行</a:t>
            </a:r>
            <a:endParaRPr sz="2400">
              <a:latin typeface="宋体" panose="02010600030101010101" pitchFamily="2" charset="-122"/>
              <a:cs typeface="宋体" panose="02010600030101010101" pitchFamily="2" charset="-122"/>
            </a:endParaRPr>
          </a:p>
          <a:p>
            <a:pPr marL="469900">
              <a:lnSpc>
                <a:spcPts val="2875"/>
              </a:lnSpc>
            </a:pPr>
            <a:r>
              <a:rPr sz="2400" dirty="0">
                <a:latin typeface="Arial" panose="020B0604020202020204"/>
                <a:cs typeface="Arial" panose="020B0604020202020204"/>
              </a:rPr>
              <a:t>–</a:t>
            </a:r>
            <a:r>
              <a:rPr sz="2400" spc="250"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多核程序性能优化</a:t>
            </a:r>
            <a:endParaRPr sz="2400">
              <a:latin typeface="宋体" panose="02010600030101010101" pitchFamily="2" charset="-122"/>
              <a:cs typeface="宋体" panose="02010600030101010101" pitchFamily="2" charset="-122"/>
            </a:endParaRPr>
          </a:p>
          <a:p>
            <a:pPr marL="12700">
              <a:lnSpc>
                <a:spcPts val="3235"/>
              </a:lnSpc>
              <a:tabLst>
                <a:tab pos="354965" algn="l"/>
              </a:tabLst>
            </a:pPr>
            <a:r>
              <a:rPr sz="215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并行方法</a:t>
            </a:r>
            <a:endParaRPr sz="2700">
              <a:latin typeface="宋体" panose="02010600030101010101" pitchFamily="2" charset="-122"/>
              <a:cs typeface="宋体" panose="02010600030101010101" pitchFamily="2" charset="-122"/>
            </a:endParaRPr>
          </a:p>
          <a:p>
            <a:pPr marL="469900">
              <a:lnSpc>
                <a:spcPct val="100000"/>
              </a:lnSpc>
              <a:spcBef>
                <a:spcPts val="10"/>
              </a:spcBef>
              <a:tabLst>
                <a:tab pos="755650" algn="l"/>
              </a:tabLst>
            </a:pPr>
            <a:r>
              <a:rPr sz="1900" spc="10" dirty="0">
                <a:latin typeface="Arial" panose="020B0604020202020204"/>
                <a:cs typeface="Arial" panose="020B0604020202020204"/>
              </a:rPr>
              <a:t>–	</a:t>
            </a:r>
            <a:r>
              <a:rPr sz="2400" spc="10" dirty="0">
                <a:latin typeface="宋体" panose="02010600030101010101" pitchFamily="2" charset="-122"/>
                <a:cs typeface="宋体" panose="02010600030101010101" pitchFamily="2" charset="-122"/>
              </a:rPr>
              <a:t>核心算法层</a:t>
            </a:r>
            <a:endParaRPr sz="2400">
              <a:latin typeface="宋体" panose="02010600030101010101" pitchFamily="2" charset="-122"/>
              <a:cs typeface="宋体" panose="02010600030101010101" pitchFamily="2" charset="-122"/>
            </a:endParaRPr>
          </a:p>
          <a:p>
            <a:pPr marL="927100">
              <a:lnSpc>
                <a:spcPct val="100000"/>
              </a:lnSpc>
              <a:spcBef>
                <a:spcPts val="15"/>
              </a:spcBef>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利用多核实现任务并行处理</a:t>
            </a:r>
            <a:endParaRPr sz="2000">
              <a:latin typeface="宋体" panose="02010600030101010101" pitchFamily="2" charset="-122"/>
              <a:cs typeface="宋体" panose="02010600030101010101" pitchFamily="2" charset="-122"/>
            </a:endParaRPr>
          </a:p>
          <a:p>
            <a:pPr marL="927100">
              <a:lnSpc>
                <a:spcPct val="100000"/>
              </a:lnSpc>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微架构优化，如向量化计算</a:t>
            </a:r>
            <a:endParaRPr sz="2000">
              <a:latin typeface="宋体" panose="02010600030101010101" pitchFamily="2" charset="-122"/>
              <a:cs typeface="宋体" panose="02010600030101010101" pitchFamily="2" charset="-122"/>
            </a:endParaRPr>
          </a:p>
          <a:p>
            <a:pPr marL="927100">
              <a:lnSpc>
                <a:spcPct val="100000"/>
              </a:lnSpc>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快速数学库使用：</a:t>
            </a:r>
            <a:r>
              <a:rPr sz="2000" spc="-15" dirty="0">
                <a:latin typeface="Calibri" panose="020F0502020204030204"/>
                <a:cs typeface="Calibri" panose="020F0502020204030204"/>
              </a:rPr>
              <a:t>MKL</a:t>
            </a:r>
            <a:r>
              <a:rPr sz="2000" spc="-20" dirty="0">
                <a:latin typeface="宋体" panose="02010600030101010101" pitchFamily="2" charset="-122"/>
                <a:cs typeface="宋体" panose="02010600030101010101" pitchFamily="2" charset="-122"/>
              </a:rPr>
              <a:t>、</a:t>
            </a:r>
            <a:r>
              <a:rPr sz="2000" spc="-5" dirty="0">
                <a:latin typeface="Calibri" panose="020F0502020204030204"/>
                <a:cs typeface="Calibri" panose="020F0502020204030204"/>
              </a:rPr>
              <a:t>...</a:t>
            </a:r>
            <a:endParaRPr sz="2000">
              <a:latin typeface="Calibri" panose="020F0502020204030204"/>
              <a:cs typeface="Calibri" panose="020F0502020204030204"/>
            </a:endParaRPr>
          </a:p>
          <a:p>
            <a:pPr marL="927100">
              <a:lnSpc>
                <a:spcPts val="2390"/>
              </a:lnSpc>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数学模型优化</a:t>
            </a:r>
            <a:endParaRPr sz="2000">
              <a:latin typeface="宋体" panose="02010600030101010101" pitchFamily="2" charset="-122"/>
              <a:cs typeface="宋体" panose="02010600030101010101" pitchFamily="2" charset="-122"/>
            </a:endParaRPr>
          </a:p>
          <a:p>
            <a:pPr marL="469900">
              <a:lnSpc>
                <a:spcPts val="2870"/>
              </a:lnSpc>
              <a:tabLst>
                <a:tab pos="755650" algn="l"/>
              </a:tabLst>
            </a:pPr>
            <a:r>
              <a:rPr sz="1900" spc="10" dirty="0">
                <a:latin typeface="Arial" panose="020B0604020202020204"/>
                <a:cs typeface="Arial" panose="020B0604020202020204"/>
              </a:rPr>
              <a:t>–	</a:t>
            </a:r>
            <a:r>
              <a:rPr sz="2400" spc="10" dirty="0">
                <a:latin typeface="宋体" panose="02010600030101010101" pitchFamily="2" charset="-122"/>
                <a:cs typeface="宋体" panose="02010600030101010101" pitchFamily="2" charset="-122"/>
              </a:rPr>
              <a:t>框架层</a:t>
            </a:r>
            <a:endParaRPr sz="2400">
              <a:latin typeface="宋体" panose="02010600030101010101" pitchFamily="2" charset="-122"/>
              <a:cs typeface="宋体" panose="02010600030101010101" pitchFamily="2" charset="-122"/>
            </a:endParaRPr>
          </a:p>
          <a:p>
            <a:pPr marL="927100">
              <a:lnSpc>
                <a:spcPct val="100000"/>
              </a:lnSpc>
              <a:spcBef>
                <a:spcPts val="15"/>
              </a:spcBef>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计算与</a:t>
            </a:r>
            <a:r>
              <a:rPr sz="2000" spc="-5" dirty="0">
                <a:latin typeface="Calibri" panose="020F0502020204030204"/>
                <a:cs typeface="Calibri" panose="020F0502020204030204"/>
              </a:rPr>
              <a:t>I</a:t>
            </a:r>
            <a:r>
              <a:rPr sz="2000" spc="-20" dirty="0">
                <a:latin typeface="Calibri" panose="020F0502020204030204"/>
                <a:cs typeface="Calibri" panose="020F0502020204030204"/>
              </a:rPr>
              <a:t>O</a:t>
            </a:r>
            <a:r>
              <a:rPr sz="2000" spc="-20" dirty="0">
                <a:latin typeface="宋体" panose="02010600030101010101" pitchFamily="2" charset="-122"/>
                <a:cs typeface="宋体" panose="02010600030101010101" pitchFamily="2" charset="-122"/>
              </a:rPr>
              <a:t>异步并行</a:t>
            </a:r>
            <a:endParaRPr sz="2000">
              <a:latin typeface="宋体" panose="02010600030101010101" pitchFamily="2" charset="-122"/>
              <a:cs typeface="宋体" panose="02010600030101010101" pitchFamily="2" charset="-122"/>
            </a:endParaRPr>
          </a:p>
          <a:p>
            <a:pPr marL="927100">
              <a:lnSpc>
                <a:spcPct val="100000"/>
              </a:lnSpc>
              <a:tabLst>
                <a:tab pos="1155700" algn="l"/>
              </a:tabLst>
            </a:pPr>
            <a:r>
              <a:rPr sz="1600" dirty="0">
                <a:latin typeface="Arial" panose="020B0604020202020204"/>
                <a:cs typeface="Arial" panose="020B0604020202020204"/>
              </a:rPr>
              <a:t>•	</a:t>
            </a:r>
            <a:r>
              <a:rPr sz="2000" spc="-5" dirty="0">
                <a:latin typeface="宋体" panose="02010600030101010101" pitchFamily="2" charset="-122"/>
                <a:cs typeface="宋体" panose="02010600030101010101" pitchFamily="2" charset="-122"/>
              </a:rPr>
              <a:t>进程</a:t>
            </a:r>
            <a:r>
              <a:rPr sz="2000" dirty="0">
                <a:latin typeface="Calibri" panose="020F0502020204030204"/>
                <a:cs typeface="Calibri" panose="020F0502020204030204"/>
              </a:rPr>
              <a:t>/</a:t>
            </a:r>
            <a:r>
              <a:rPr sz="2000" spc="-5" dirty="0">
                <a:latin typeface="宋体" panose="02010600030101010101" pitchFamily="2" charset="-122"/>
                <a:cs typeface="宋体" panose="02010600030101010101" pitchFamily="2" charset="-122"/>
              </a:rPr>
              <a:t>线程调度与控制</a:t>
            </a:r>
            <a:endParaRPr sz="2000">
              <a:latin typeface="宋体" panose="02010600030101010101" pitchFamily="2" charset="-122"/>
              <a:cs typeface="宋体" panose="02010600030101010101" pitchFamily="2" charset="-122"/>
            </a:endParaRPr>
          </a:p>
          <a:p>
            <a:pPr marL="927100">
              <a:lnSpc>
                <a:spcPct val="100000"/>
              </a:lnSpc>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节点间或节点内通信优化</a:t>
            </a:r>
            <a:endParaRPr sz="2000">
              <a:latin typeface="宋体" panose="02010600030101010101" pitchFamily="2" charset="-122"/>
              <a:cs typeface="宋体" panose="02010600030101010101" pitchFamily="2" charset="-122"/>
            </a:endParaRPr>
          </a:p>
          <a:p>
            <a:pPr marL="927100">
              <a:lnSpc>
                <a:spcPct val="100000"/>
              </a:lnSpc>
              <a:tabLst>
                <a:tab pos="1155700" algn="l"/>
              </a:tabLst>
            </a:pPr>
            <a:r>
              <a:rPr sz="160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硬件与软件的代码设计</a:t>
            </a:r>
            <a:endParaRPr sz="2000">
              <a:latin typeface="宋体" panose="02010600030101010101" pitchFamily="2" charset="-122"/>
              <a:cs typeface="宋体" panose="02010600030101010101" pitchFamily="2" charset="-122"/>
            </a:endParaRPr>
          </a:p>
        </p:txBody>
      </p:sp>
      <p:sp>
        <p:nvSpPr>
          <p:cNvPr id="7" name="object 7"/>
          <p:cNvSpPr/>
          <p:nvPr/>
        </p:nvSpPr>
        <p:spPr>
          <a:xfrm>
            <a:off x="5317997" y="2777489"/>
            <a:ext cx="3304794" cy="1422654"/>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5284470" y="4176648"/>
            <a:ext cx="56515" cy="0"/>
          </a:xfrm>
          <a:custGeom>
            <a:avLst/>
            <a:gdLst/>
            <a:ahLst/>
            <a:cxnLst/>
            <a:rect l="l" t="t" r="r" b="b"/>
            <a:pathLst>
              <a:path w="56514">
                <a:moveTo>
                  <a:pt x="56387" y="0"/>
                </a:moveTo>
                <a:lnTo>
                  <a:pt x="0" y="0"/>
                </a:lnTo>
              </a:path>
            </a:pathLst>
          </a:custGeom>
          <a:ln w="9525">
            <a:solidFill>
              <a:srgbClr val="858585"/>
            </a:solidFill>
          </a:ln>
        </p:spPr>
        <p:txBody>
          <a:bodyPr wrap="square" lIns="0" tIns="0" rIns="0" bIns="0" rtlCol="0"/>
          <a:lstStyle/>
          <a:p/>
        </p:txBody>
      </p:sp>
      <p:sp>
        <p:nvSpPr>
          <p:cNvPr id="9" name="object 9"/>
          <p:cNvSpPr/>
          <p:nvPr/>
        </p:nvSpPr>
        <p:spPr>
          <a:xfrm>
            <a:off x="5284470" y="3552063"/>
            <a:ext cx="56515" cy="0"/>
          </a:xfrm>
          <a:custGeom>
            <a:avLst/>
            <a:gdLst/>
            <a:ahLst/>
            <a:cxnLst/>
            <a:rect l="l" t="t" r="r" b="b"/>
            <a:pathLst>
              <a:path w="56514">
                <a:moveTo>
                  <a:pt x="56387" y="0"/>
                </a:moveTo>
                <a:lnTo>
                  <a:pt x="0" y="0"/>
                </a:lnTo>
              </a:path>
            </a:pathLst>
          </a:custGeom>
          <a:ln w="9525">
            <a:solidFill>
              <a:srgbClr val="858585"/>
            </a:solidFill>
          </a:ln>
        </p:spPr>
        <p:txBody>
          <a:bodyPr wrap="square" lIns="0" tIns="0" rIns="0" bIns="0" rtlCol="0"/>
          <a:lstStyle/>
          <a:p/>
        </p:txBody>
      </p:sp>
      <p:sp>
        <p:nvSpPr>
          <p:cNvPr id="10" name="object 10"/>
          <p:cNvSpPr/>
          <p:nvPr/>
        </p:nvSpPr>
        <p:spPr>
          <a:xfrm>
            <a:off x="5284470" y="2927223"/>
            <a:ext cx="56515" cy="0"/>
          </a:xfrm>
          <a:custGeom>
            <a:avLst/>
            <a:gdLst/>
            <a:ahLst/>
            <a:cxnLst/>
            <a:rect l="l" t="t" r="r" b="b"/>
            <a:pathLst>
              <a:path w="56514">
                <a:moveTo>
                  <a:pt x="56387" y="0"/>
                </a:moveTo>
                <a:lnTo>
                  <a:pt x="0" y="0"/>
                </a:lnTo>
              </a:path>
            </a:pathLst>
          </a:custGeom>
          <a:ln w="9525">
            <a:solidFill>
              <a:srgbClr val="858585"/>
            </a:solidFill>
          </a:ln>
        </p:spPr>
        <p:txBody>
          <a:bodyPr wrap="square" lIns="0" tIns="0" rIns="0" bIns="0" rtlCol="0"/>
          <a:lstStyle/>
          <a:p/>
        </p:txBody>
      </p:sp>
      <p:sp>
        <p:nvSpPr>
          <p:cNvPr id="11" name="object 11"/>
          <p:cNvSpPr txBox="1"/>
          <p:nvPr/>
        </p:nvSpPr>
        <p:spPr>
          <a:xfrm>
            <a:off x="5073141" y="4091876"/>
            <a:ext cx="11557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0</a:t>
            </a:r>
            <a:endParaRPr sz="1400">
              <a:latin typeface="Calibri" panose="020F0502020204030204"/>
              <a:cs typeface="Calibri" panose="020F0502020204030204"/>
            </a:endParaRPr>
          </a:p>
        </p:txBody>
      </p:sp>
      <p:sp>
        <p:nvSpPr>
          <p:cNvPr id="12" name="object 12"/>
          <p:cNvSpPr txBox="1"/>
          <p:nvPr/>
        </p:nvSpPr>
        <p:spPr>
          <a:xfrm>
            <a:off x="4982971" y="3467036"/>
            <a:ext cx="205740" cy="203200"/>
          </a:xfrm>
          <a:prstGeom prst="rect">
            <a:avLst/>
          </a:prstGeom>
        </p:spPr>
        <p:txBody>
          <a:bodyPr vert="horz" wrap="square" lIns="0" tIns="0" rIns="0" bIns="0" rtlCol="0">
            <a:spAutoFit/>
          </a:bodyPr>
          <a:lstStyle/>
          <a:p>
            <a:pPr marL="12700">
              <a:lnSpc>
                <a:spcPct val="100000"/>
              </a:lnSpc>
            </a:pPr>
            <a:r>
              <a:rPr sz="1400" spc="-15" dirty="0">
                <a:latin typeface="Calibri" panose="020F0502020204030204"/>
                <a:cs typeface="Calibri" panose="020F0502020204030204"/>
              </a:rPr>
              <a:t>10</a:t>
            </a:r>
            <a:endParaRPr sz="1400">
              <a:latin typeface="Calibri" panose="020F0502020204030204"/>
              <a:cs typeface="Calibri" panose="020F0502020204030204"/>
            </a:endParaRPr>
          </a:p>
        </p:txBody>
      </p:sp>
      <p:sp>
        <p:nvSpPr>
          <p:cNvPr id="13" name="object 13"/>
          <p:cNvSpPr/>
          <p:nvPr/>
        </p:nvSpPr>
        <p:spPr>
          <a:xfrm>
            <a:off x="5340858"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4" name="object 14"/>
          <p:cNvSpPr/>
          <p:nvPr/>
        </p:nvSpPr>
        <p:spPr>
          <a:xfrm>
            <a:off x="5782055"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5" name="object 15"/>
          <p:cNvSpPr/>
          <p:nvPr/>
        </p:nvSpPr>
        <p:spPr>
          <a:xfrm>
            <a:off x="6224015"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6" name="object 16"/>
          <p:cNvSpPr/>
          <p:nvPr/>
        </p:nvSpPr>
        <p:spPr>
          <a:xfrm>
            <a:off x="6665214"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7" name="object 17"/>
          <p:cNvSpPr/>
          <p:nvPr/>
        </p:nvSpPr>
        <p:spPr>
          <a:xfrm>
            <a:off x="7107173"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8" name="object 18"/>
          <p:cNvSpPr/>
          <p:nvPr/>
        </p:nvSpPr>
        <p:spPr>
          <a:xfrm>
            <a:off x="7548371"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19" name="object 19"/>
          <p:cNvSpPr/>
          <p:nvPr/>
        </p:nvSpPr>
        <p:spPr>
          <a:xfrm>
            <a:off x="7990331"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20" name="object 20"/>
          <p:cNvSpPr/>
          <p:nvPr/>
        </p:nvSpPr>
        <p:spPr>
          <a:xfrm>
            <a:off x="8431530" y="4176903"/>
            <a:ext cx="0" cy="57150"/>
          </a:xfrm>
          <a:custGeom>
            <a:avLst/>
            <a:gdLst/>
            <a:ahLst/>
            <a:cxnLst/>
            <a:rect l="l" t="t" r="r" b="b"/>
            <a:pathLst>
              <a:path h="57150">
                <a:moveTo>
                  <a:pt x="0" y="0"/>
                </a:moveTo>
                <a:lnTo>
                  <a:pt x="0" y="56642"/>
                </a:lnTo>
              </a:path>
            </a:pathLst>
          </a:custGeom>
          <a:ln w="9525">
            <a:solidFill>
              <a:srgbClr val="858585"/>
            </a:solidFill>
          </a:ln>
        </p:spPr>
        <p:txBody>
          <a:bodyPr wrap="square" lIns="0" tIns="0" rIns="0" bIns="0" rtlCol="0"/>
          <a:lstStyle/>
          <a:p/>
        </p:txBody>
      </p:sp>
      <p:sp>
        <p:nvSpPr>
          <p:cNvPr id="21" name="object 21"/>
          <p:cNvSpPr/>
          <p:nvPr/>
        </p:nvSpPr>
        <p:spPr>
          <a:xfrm>
            <a:off x="5134609" y="4321047"/>
            <a:ext cx="3093973" cy="650620"/>
          </a:xfrm>
          <a:prstGeom prst="rect">
            <a:avLst/>
          </a:prstGeom>
          <a:blipFill>
            <a:blip r:embed="rId5" cstate="print"/>
            <a:stretch>
              <a:fillRect/>
            </a:stretch>
          </a:blipFill>
        </p:spPr>
        <p:txBody>
          <a:bodyPr wrap="square" lIns="0" tIns="0" rIns="0" bIns="0" rtlCol="0"/>
          <a:lstStyle/>
          <a:p/>
        </p:txBody>
      </p:sp>
      <p:sp>
        <p:nvSpPr>
          <p:cNvPr id="22" name="object 22"/>
          <p:cNvSpPr txBox="1"/>
          <p:nvPr/>
        </p:nvSpPr>
        <p:spPr>
          <a:xfrm>
            <a:off x="4982971" y="2592514"/>
            <a:ext cx="1236345" cy="459105"/>
          </a:xfrm>
          <a:prstGeom prst="rect">
            <a:avLst/>
          </a:prstGeom>
        </p:spPr>
        <p:txBody>
          <a:bodyPr vert="horz" wrap="square" lIns="0" tIns="0" rIns="0" bIns="0" rtlCol="0">
            <a:spAutoFit/>
          </a:bodyPr>
          <a:lstStyle/>
          <a:p>
            <a:pPr marL="147955">
              <a:lnSpc>
                <a:spcPct val="100000"/>
              </a:lnSpc>
            </a:pPr>
            <a:r>
              <a:rPr sz="1400" b="1" spc="-35" dirty="0">
                <a:latin typeface="Calibri" panose="020F0502020204030204"/>
                <a:cs typeface="Calibri" panose="020F0502020204030204"/>
              </a:rPr>
              <a:t>r</a:t>
            </a:r>
            <a:r>
              <a:rPr sz="1400" b="1" spc="-25" dirty="0">
                <a:latin typeface="Calibri" panose="020F0502020204030204"/>
                <a:cs typeface="Calibri" panose="020F0502020204030204"/>
              </a:rPr>
              <a:t>a</a:t>
            </a:r>
            <a:r>
              <a:rPr sz="1400" b="1" spc="-10" dirty="0">
                <a:latin typeface="Calibri" panose="020F0502020204030204"/>
                <a:cs typeface="Calibri" panose="020F0502020204030204"/>
              </a:rPr>
              <a:t>tio</a:t>
            </a:r>
            <a:endParaRPr sz="1400">
              <a:latin typeface="Calibri" panose="020F0502020204030204"/>
              <a:cs typeface="Calibri" panose="020F0502020204030204"/>
            </a:endParaRPr>
          </a:p>
          <a:p>
            <a:pPr marL="12700">
              <a:lnSpc>
                <a:spcPct val="100000"/>
              </a:lnSpc>
              <a:spcBef>
                <a:spcPts val="335"/>
              </a:spcBef>
              <a:tabLst>
                <a:tab pos="908050" algn="l"/>
              </a:tabLst>
            </a:pPr>
            <a:r>
              <a:rPr sz="2100" spc="-22" baseline="2000" dirty="0">
                <a:latin typeface="Calibri" panose="020F0502020204030204"/>
                <a:cs typeface="Calibri" panose="020F0502020204030204"/>
              </a:rPr>
              <a:t>2</a:t>
            </a:r>
            <a:r>
              <a:rPr sz="2100" spc="-15" baseline="2000" dirty="0">
                <a:latin typeface="Calibri" panose="020F0502020204030204"/>
                <a:cs typeface="Calibri" panose="020F0502020204030204"/>
              </a:rPr>
              <a:t>0</a:t>
            </a:r>
            <a:r>
              <a:rPr sz="2100" baseline="2000" dirty="0">
                <a:latin typeface="Calibri" panose="020F0502020204030204"/>
                <a:cs typeface="Calibri" panose="020F0502020204030204"/>
              </a:rPr>
              <a:t>	</a:t>
            </a:r>
            <a:r>
              <a:rPr sz="1400" spc="-10" dirty="0">
                <a:latin typeface="Calibri" panose="020F0502020204030204"/>
                <a:cs typeface="Calibri" panose="020F0502020204030204"/>
              </a:rPr>
              <a:t>16.7</a:t>
            </a:r>
            <a:endParaRPr sz="1400">
              <a:latin typeface="Calibri" panose="020F0502020204030204"/>
              <a:cs typeface="Calibri" panose="020F0502020204030204"/>
            </a:endParaRPr>
          </a:p>
        </p:txBody>
      </p:sp>
      <p:sp>
        <p:nvSpPr>
          <p:cNvPr id="23" name="object 23"/>
          <p:cNvSpPr txBox="1"/>
          <p:nvPr/>
        </p:nvSpPr>
        <p:spPr>
          <a:xfrm>
            <a:off x="5504941" y="2767266"/>
            <a:ext cx="205740" cy="203200"/>
          </a:xfrm>
          <a:prstGeom prst="rect">
            <a:avLst/>
          </a:prstGeom>
        </p:spPr>
        <p:txBody>
          <a:bodyPr vert="horz" wrap="square" lIns="0" tIns="0" rIns="0" bIns="0" rtlCol="0">
            <a:spAutoFit/>
          </a:bodyPr>
          <a:lstStyle/>
          <a:p>
            <a:pPr marL="12700">
              <a:lnSpc>
                <a:spcPct val="100000"/>
              </a:lnSpc>
            </a:pPr>
            <a:r>
              <a:rPr sz="1400" spc="-15" dirty="0">
                <a:latin typeface="Calibri" panose="020F0502020204030204"/>
                <a:cs typeface="Calibri" panose="020F0502020204030204"/>
              </a:rPr>
              <a:t>18</a:t>
            </a:r>
            <a:endParaRPr sz="1400">
              <a:latin typeface="Calibri" panose="020F0502020204030204"/>
              <a:cs typeface="Calibri" panose="020F0502020204030204"/>
            </a:endParaRPr>
          </a:p>
        </p:txBody>
      </p:sp>
      <p:sp>
        <p:nvSpPr>
          <p:cNvPr id="24" name="object 24"/>
          <p:cNvSpPr txBox="1"/>
          <p:nvPr/>
        </p:nvSpPr>
        <p:spPr>
          <a:xfrm>
            <a:off x="6275323" y="3108388"/>
            <a:ext cx="871855" cy="231775"/>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12.54</a:t>
            </a:r>
            <a:r>
              <a:rPr sz="1400" spc="-30" dirty="0">
                <a:latin typeface="Calibri" panose="020F0502020204030204"/>
                <a:cs typeface="Calibri" panose="020F0502020204030204"/>
              </a:rPr>
              <a:t> </a:t>
            </a:r>
            <a:r>
              <a:rPr sz="2100" spc="-15" baseline="-10000" dirty="0">
                <a:latin typeface="Calibri" panose="020F0502020204030204"/>
                <a:cs typeface="Calibri" panose="020F0502020204030204"/>
              </a:rPr>
              <a:t>12.08</a:t>
            </a:r>
            <a:endParaRPr sz="2100" baseline="-10000">
              <a:latin typeface="Calibri" panose="020F0502020204030204"/>
              <a:cs typeface="Calibri" panose="020F0502020204030204"/>
            </a:endParaRPr>
          </a:p>
        </p:txBody>
      </p:sp>
      <p:sp>
        <p:nvSpPr>
          <p:cNvPr id="25" name="object 25"/>
          <p:cNvSpPr txBox="1"/>
          <p:nvPr/>
        </p:nvSpPr>
        <p:spPr>
          <a:xfrm>
            <a:off x="7158228" y="3238436"/>
            <a:ext cx="43053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10.46</a:t>
            </a:r>
            <a:endParaRPr sz="1400">
              <a:latin typeface="Calibri" panose="020F0502020204030204"/>
              <a:cs typeface="Calibri" panose="020F0502020204030204"/>
            </a:endParaRPr>
          </a:p>
        </p:txBody>
      </p:sp>
      <p:sp>
        <p:nvSpPr>
          <p:cNvPr id="26" name="object 26"/>
          <p:cNvSpPr txBox="1"/>
          <p:nvPr/>
        </p:nvSpPr>
        <p:spPr>
          <a:xfrm>
            <a:off x="7689850" y="3279584"/>
            <a:ext cx="250825"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9.8</a:t>
            </a:r>
            <a:endParaRPr sz="1400">
              <a:latin typeface="Calibri" panose="020F0502020204030204"/>
              <a:cs typeface="Calibri" panose="020F0502020204030204"/>
            </a:endParaRPr>
          </a:p>
        </p:txBody>
      </p:sp>
      <p:sp>
        <p:nvSpPr>
          <p:cNvPr id="27" name="object 27"/>
          <p:cNvSpPr txBox="1"/>
          <p:nvPr/>
        </p:nvSpPr>
        <p:spPr>
          <a:xfrm>
            <a:off x="8086343" y="3319716"/>
            <a:ext cx="340360" cy="203200"/>
          </a:xfrm>
          <a:prstGeom prst="rect">
            <a:avLst/>
          </a:prstGeom>
        </p:spPr>
        <p:txBody>
          <a:bodyPr vert="horz" wrap="square" lIns="0" tIns="0" rIns="0" bIns="0" rtlCol="0">
            <a:spAutoFit/>
          </a:bodyPr>
          <a:lstStyle/>
          <a:p>
            <a:pPr marL="12700">
              <a:lnSpc>
                <a:spcPct val="100000"/>
              </a:lnSpc>
            </a:pPr>
            <a:r>
              <a:rPr sz="1400" spc="-10" dirty="0">
                <a:latin typeface="Calibri" panose="020F0502020204030204"/>
                <a:cs typeface="Calibri" panose="020F0502020204030204"/>
              </a:rPr>
              <a:t>9.16</a:t>
            </a:r>
            <a:endParaRPr sz="1400">
              <a:latin typeface="Calibri" panose="020F0502020204030204"/>
              <a:cs typeface="Calibri" panose="020F0502020204030204"/>
            </a:endParaRPr>
          </a:p>
        </p:txBody>
      </p:sp>
      <p:sp>
        <p:nvSpPr>
          <p:cNvPr id="28" name="object 28"/>
          <p:cNvSpPr txBox="1"/>
          <p:nvPr/>
        </p:nvSpPr>
        <p:spPr>
          <a:xfrm>
            <a:off x="4970017" y="2267966"/>
            <a:ext cx="4004310" cy="310515"/>
          </a:xfrm>
          <a:prstGeom prst="rect">
            <a:avLst/>
          </a:prstGeom>
        </p:spPr>
        <p:txBody>
          <a:bodyPr vert="horz" wrap="square" lIns="0" tIns="0" rIns="0" bIns="0" rtlCol="0">
            <a:spAutoFit/>
          </a:bodyPr>
          <a:lstStyle/>
          <a:p>
            <a:pPr marL="12700">
              <a:lnSpc>
                <a:spcPct val="100000"/>
              </a:lnSpc>
            </a:pPr>
            <a:r>
              <a:rPr sz="2100" b="1" spc="-22" baseline="-22000" dirty="0">
                <a:latin typeface="Calibri" panose="020F0502020204030204"/>
                <a:cs typeface="Calibri" panose="020F0502020204030204"/>
              </a:rPr>
              <a:t>Speedu</a:t>
            </a:r>
            <a:r>
              <a:rPr sz="2100" b="1" spc="-15" baseline="-22000" dirty="0">
                <a:latin typeface="Calibri" panose="020F0502020204030204"/>
                <a:cs typeface="Calibri" panose="020F0502020204030204"/>
              </a:rPr>
              <a:t>p</a:t>
            </a:r>
            <a:r>
              <a:rPr sz="2100" b="1" spc="-112" baseline="-22000" dirty="0">
                <a:latin typeface="Calibri" panose="020F0502020204030204"/>
                <a:cs typeface="Calibri" panose="020F0502020204030204"/>
              </a:rPr>
              <a:t> </a:t>
            </a:r>
            <a:r>
              <a:rPr sz="1800" b="1" spc="-15" dirty="0">
                <a:latin typeface="Calibri" panose="020F0502020204030204"/>
                <a:cs typeface="Calibri" panose="020F0502020204030204"/>
              </a:rPr>
              <a:t>2</a:t>
            </a:r>
            <a:r>
              <a:rPr sz="1800" b="1" dirty="0">
                <a:latin typeface="Calibri" panose="020F0502020204030204"/>
                <a:cs typeface="Calibri" panose="020F0502020204030204"/>
              </a:rPr>
              <a:t>-</a:t>
            </a:r>
            <a:r>
              <a:rPr sz="1800" b="1" spc="-15" dirty="0">
                <a:latin typeface="Calibri" panose="020F0502020204030204"/>
                <a:cs typeface="Calibri" panose="020F0502020204030204"/>
              </a:rPr>
              <a:t>w</a:t>
            </a:r>
            <a:r>
              <a:rPr sz="1800" b="1" spc="-40" dirty="0">
                <a:latin typeface="Calibri" panose="020F0502020204030204"/>
                <a:cs typeface="Calibri" panose="020F0502020204030204"/>
              </a:rPr>
              <a:t>a</a:t>
            </a:r>
            <a:r>
              <a:rPr sz="1800" b="1" spc="-10" dirty="0">
                <a:latin typeface="Calibri" panose="020F0502020204030204"/>
                <a:cs typeface="Calibri" panose="020F0502020204030204"/>
              </a:rPr>
              <a:t>y</a:t>
            </a:r>
            <a:r>
              <a:rPr sz="1800" b="1" spc="-5" dirty="0">
                <a:latin typeface="Calibri" panose="020F0502020204030204"/>
                <a:cs typeface="Calibri" panose="020F0502020204030204"/>
              </a:rPr>
              <a:t> I</a:t>
            </a:r>
            <a:r>
              <a:rPr sz="1800" b="1" spc="-30" dirty="0">
                <a:latin typeface="Calibri" panose="020F0502020204030204"/>
                <a:cs typeface="Calibri" panose="020F0502020204030204"/>
              </a:rPr>
              <a:t>n</a:t>
            </a:r>
            <a:r>
              <a:rPr sz="1800" b="1" spc="-35" dirty="0">
                <a:latin typeface="Calibri" panose="020F0502020204030204"/>
                <a:cs typeface="Calibri" panose="020F0502020204030204"/>
              </a:rPr>
              <a:t>t</a:t>
            </a:r>
            <a:r>
              <a:rPr sz="1800" b="1" spc="-5" dirty="0">
                <a:latin typeface="Calibri" panose="020F0502020204030204"/>
                <a:cs typeface="Calibri" panose="020F0502020204030204"/>
              </a:rPr>
              <a:t>e</a:t>
            </a:r>
            <a:r>
              <a:rPr sz="1800" b="1" dirty="0">
                <a:latin typeface="Calibri" panose="020F0502020204030204"/>
                <a:cs typeface="Calibri" panose="020F0502020204030204"/>
              </a:rPr>
              <a:t>l </a:t>
            </a:r>
            <a:r>
              <a:rPr sz="1800" b="1" spc="-45" dirty="0">
                <a:latin typeface="Calibri" panose="020F0502020204030204"/>
                <a:cs typeface="Calibri" panose="020F0502020204030204"/>
              </a:rPr>
              <a:t>X</a:t>
            </a:r>
            <a:r>
              <a:rPr sz="1800" b="1" spc="-15" dirty="0">
                <a:latin typeface="Calibri" panose="020F0502020204030204"/>
                <a:cs typeface="Calibri" panose="020F0502020204030204"/>
              </a:rPr>
              <a:t>eo</a:t>
            </a:r>
            <a:r>
              <a:rPr sz="1800" b="1" spc="-10" dirty="0">
                <a:latin typeface="Calibri" panose="020F0502020204030204"/>
                <a:cs typeface="Calibri" panose="020F0502020204030204"/>
              </a:rPr>
              <a:t>n</a:t>
            </a:r>
            <a:r>
              <a:rPr sz="1800" b="1" dirty="0">
                <a:latin typeface="Calibri" panose="020F0502020204030204"/>
                <a:cs typeface="Calibri" panose="020F0502020204030204"/>
              </a:rPr>
              <a:t> </a:t>
            </a:r>
            <a:r>
              <a:rPr sz="1800" b="1" spc="-10" dirty="0">
                <a:latin typeface="Calibri" panose="020F0502020204030204"/>
                <a:cs typeface="Calibri" panose="020F0502020204030204"/>
              </a:rPr>
              <a:t>E56</a:t>
            </a:r>
            <a:r>
              <a:rPr sz="1800" b="1" spc="-20" dirty="0">
                <a:latin typeface="Calibri" panose="020F0502020204030204"/>
                <a:cs typeface="Calibri" panose="020F0502020204030204"/>
              </a:rPr>
              <a:t>2</a:t>
            </a:r>
            <a:r>
              <a:rPr sz="1800" b="1" spc="-10" dirty="0">
                <a:latin typeface="Calibri" panose="020F0502020204030204"/>
                <a:cs typeface="Calibri" panose="020F0502020204030204"/>
              </a:rPr>
              <a:t>0</a:t>
            </a:r>
            <a:r>
              <a:rPr sz="1800" b="1" spc="5" dirty="0">
                <a:latin typeface="Calibri" panose="020F0502020204030204"/>
                <a:cs typeface="Calibri" panose="020F0502020204030204"/>
              </a:rPr>
              <a:t> </a:t>
            </a:r>
            <a:r>
              <a:rPr sz="1800" b="1" spc="-15" dirty="0">
                <a:latin typeface="Calibri" panose="020F0502020204030204"/>
                <a:cs typeface="Calibri" panose="020F0502020204030204"/>
              </a:rPr>
              <a:t>4</a:t>
            </a:r>
            <a:r>
              <a:rPr sz="1800" b="1" dirty="0">
                <a:latin typeface="Calibri" panose="020F0502020204030204"/>
                <a:cs typeface="Calibri" panose="020F0502020204030204"/>
              </a:rPr>
              <a:t>-</a:t>
            </a:r>
            <a:r>
              <a:rPr sz="1800" b="1" spc="-10" dirty="0">
                <a:latin typeface="Calibri" panose="020F0502020204030204"/>
                <a:cs typeface="Calibri" panose="020F0502020204030204"/>
              </a:rPr>
              <a:t>c</a:t>
            </a:r>
            <a:r>
              <a:rPr sz="1800" b="1" dirty="0">
                <a:latin typeface="Calibri" panose="020F0502020204030204"/>
                <a:cs typeface="Calibri" panose="020F0502020204030204"/>
              </a:rPr>
              <a:t>o</a:t>
            </a:r>
            <a:r>
              <a:rPr sz="1800" b="1" spc="-20" dirty="0">
                <a:latin typeface="Calibri" panose="020F0502020204030204"/>
                <a:cs typeface="Calibri" panose="020F0502020204030204"/>
              </a:rPr>
              <a:t>r</a:t>
            </a:r>
            <a:r>
              <a:rPr sz="1800" b="1" dirty="0">
                <a:latin typeface="Calibri" panose="020F0502020204030204"/>
                <a:cs typeface="Calibri" panose="020F0502020204030204"/>
              </a:rPr>
              <a:t>e</a:t>
            </a:r>
            <a:r>
              <a:rPr sz="1800" b="1" spc="-5" dirty="0">
                <a:latin typeface="Calibri" panose="020F0502020204030204"/>
                <a:cs typeface="Calibri" panose="020F0502020204030204"/>
              </a:rPr>
              <a:t> CPU</a:t>
            </a:r>
            <a:endParaRPr sz="1800">
              <a:latin typeface="Calibri" panose="020F0502020204030204"/>
              <a:cs typeface="Calibri" panose="020F0502020204030204"/>
            </a:endParaRPr>
          </a:p>
        </p:txBody>
      </p:sp>
      <p:sp>
        <p:nvSpPr>
          <p:cNvPr id="29" name="object 29"/>
          <p:cNvSpPr txBox="1"/>
          <p:nvPr/>
        </p:nvSpPr>
        <p:spPr>
          <a:xfrm>
            <a:off x="6664959" y="2546857"/>
            <a:ext cx="1289685" cy="254000"/>
          </a:xfrm>
          <a:prstGeom prst="rect">
            <a:avLst/>
          </a:prstGeom>
        </p:spPr>
        <p:txBody>
          <a:bodyPr vert="horz" wrap="square" lIns="0" tIns="0" rIns="0" bIns="0" rtlCol="0">
            <a:spAutoFit/>
          </a:bodyPr>
          <a:lstStyle/>
          <a:p>
            <a:pPr marL="12700">
              <a:lnSpc>
                <a:spcPct val="100000"/>
              </a:lnSpc>
            </a:pPr>
            <a:r>
              <a:rPr sz="1800" b="1" spc="-15" dirty="0">
                <a:latin typeface="Calibri" panose="020F0502020204030204"/>
                <a:cs typeface="Calibri" panose="020F0502020204030204"/>
              </a:rPr>
              <a:t>V</a:t>
            </a:r>
            <a:r>
              <a:rPr sz="1800" b="1" spc="-10" dirty="0">
                <a:latin typeface="Calibri" panose="020F0502020204030204"/>
                <a:cs typeface="Calibri" panose="020F0502020204030204"/>
              </a:rPr>
              <a:t>S</a:t>
            </a:r>
            <a:r>
              <a:rPr sz="1800" b="1" dirty="0">
                <a:latin typeface="Calibri" panose="020F0502020204030204"/>
                <a:cs typeface="Calibri" panose="020F0502020204030204"/>
              </a:rPr>
              <a:t> 1CPU </a:t>
            </a:r>
            <a:r>
              <a:rPr sz="1800" b="1" spc="-15" dirty="0">
                <a:latin typeface="Calibri" panose="020F0502020204030204"/>
                <a:cs typeface="Calibri" panose="020F0502020204030204"/>
              </a:rPr>
              <a:t>c</a:t>
            </a:r>
            <a:r>
              <a:rPr sz="1800" b="1" dirty="0">
                <a:latin typeface="Calibri" panose="020F0502020204030204"/>
                <a:cs typeface="Calibri" panose="020F0502020204030204"/>
              </a:rPr>
              <a:t>o</a:t>
            </a:r>
            <a:r>
              <a:rPr sz="1800" b="1" spc="-20" dirty="0">
                <a:latin typeface="Calibri" panose="020F0502020204030204"/>
                <a:cs typeface="Calibri" panose="020F0502020204030204"/>
              </a:rPr>
              <a:t>r</a:t>
            </a:r>
            <a:r>
              <a:rPr sz="1800" b="1" dirty="0">
                <a:latin typeface="Calibri" panose="020F0502020204030204"/>
                <a:cs typeface="Calibri" panose="020F0502020204030204"/>
              </a:rPr>
              <a:t>e</a:t>
            </a:r>
            <a:endParaRPr sz="1800">
              <a:latin typeface="Calibri" panose="020F0502020204030204"/>
              <a:cs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2961132"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237232" y="199644"/>
            <a:ext cx="850392" cy="1226819"/>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对等</a:t>
            </a:r>
            <a:r>
              <a:rPr sz="4400" spc="-30" dirty="0">
                <a:latin typeface="宋体" panose="02010600030101010101" pitchFamily="2" charset="-122"/>
                <a:cs typeface="宋体" panose="02010600030101010101" pitchFamily="2" charset="-122"/>
              </a:rPr>
              <a:t>模</a:t>
            </a:r>
            <a:r>
              <a:rPr sz="4400" spc="-45" dirty="0">
                <a:latin typeface="宋体" panose="02010600030101010101" pitchFamily="2" charset="-122"/>
                <a:cs typeface="宋体" panose="02010600030101010101" pitchFamily="2" charset="-122"/>
              </a:rPr>
              <a:t>式</a:t>
            </a:r>
            <a:endParaRPr sz="4400">
              <a:latin typeface="宋体" panose="02010600030101010101" pitchFamily="2" charset="-122"/>
              <a:cs typeface="宋体" panose="02010600030101010101" pitchFamily="2" charset="-122"/>
            </a:endParaRPr>
          </a:p>
        </p:txBody>
      </p:sp>
      <p:sp>
        <p:nvSpPr>
          <p:cNvPr id="5" name="object 5"/>
          <p:cNvSpPr/>
          <p:nvPr/>
        </p:nvSpPr>
        <p:spPr>
          <a:xfrm>
            <a:off x="0" y="2390775"/>
            <a:ext cx="9144000" cy="2838450"/>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389632"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665732" y="146304"/>
            <a:ext cx="184251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784348"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0" dirty="0">
                <a:latin typeface="Calibri" panose="020F0502020204030204"/>
                <a:cs typeface="Calibri" panose="020F0502020204030204"/>
              </a:rPr>
              <a:t>offloa</a:t>
            </a:r>
            <a:r>
              <a:rPr sz="4400" spc="-35" dirty="0">
                <a:latin typeface="Calibri" panose="020F0502020204030204"/>
                <a:cs typeface="Calibri" panose="020F0502020204030204"/>
              </a:rPr>
              <a:t>d</a:t>
            </a:r>
            <a:r>
              <a:rPr sz="4400" spc="-40" dirty="0">
                <a:latin typeface="宋体" panose="02010600030101010101" pitchFamily="2" charset="-122"/>
                <a:cs typeface="宋体" panose="02010600030101010101" pitchFamily="2" charset="-122"/>
              </a:rPr>
              <a:t>模式</a:t>
            </a:r>
            <a:endParaRPr sz="4400">
              <a:latin typeface="宋体" panose="02010600030101010101" pitchFamily="2" charset="-122"/>
              <a:cs typeface="宋体" panose="02010600030101010101" pitchFamily="2" charset="-122"/>
            </a:endParaRPr>
          </a:p>
        </p:txBody>
      </p:sp>
      <p:sp>
        <p:nvSpPr>
          <p:cNvPr id="8" name="object 8"/>
          <p:cNvSpPr txBox="1"/>
          <p:nvPr/>
        </p:nvSpPr>
        <p:spPr>
          <a:xfrm>
            <a:off x="546354" y="1364706"/>
            <a:ext cx="7044690" cy="4947920"/>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spc="-35" dirty="0">
                <a:latin typeface="宋体" panose="02010600030101010101" pitchFamily="2" charset="-122"/>
                <a:cs typeface="宋体" panose="02010600030101010101" pitchFamily="2" charset="-122"/>
              </a:rPr>
              <a:t>什么是</a:t>
            </a:r>
            <a:r>
              <a:rPr sz="3200" spc="-25" dirty="0">
                <a:latin typeface="Calibri" panose="020F0502020204030204"/>
                <a:cs typeface="Calibri" panose="020F0502020204030204"/>
              </a:rPr>
              <a:t>o</a:t>
            </a:r>
            <a:r>
              <a:rPr sz="3200" spc="-40" dirty="0">
                <a:latin typeface="Calibri" panose="020F0502020204030204"/>
                <a:cs typeface="Calibri" panose="020F0502020204030204"/>
              </a:rPr>
              <a:t>f</a:t>
            </a:r>
            <a:r>
              <a:rPr sz="3200" spc="-5" dirty="0">
                <a:latin typeface="Calibri" panose="020F0502020204030204"/>
                <a:cs typeface="Calibri" panose="020F0502020204030204"/>
              </a:rPr>
              <a:t>floa</a:t>
            </a:r>
            <a:r>
              <a:rPr sz="3200" dirty="0">
                <a:latin typeface="Calibri" panose="020F0502020204030204"/>
                <a:cs typeface="Calibri" panose="020F0502020204030204"/>
              </a:rPr>
              <a:t>d</a:t>
            </a:r>
            <a:r>
              <a:rPr sz="3200" spc="-35" dirty="0">
                <a:latin typeface="宋体" panose="02010600030101010101" pitchFamily="2" charset="-122"/>
                <a:cs typeface="宋体" panose="02010600030101010101" pitchFamily="2" charset="-122"/>
              </a:rPr>
              <a:t>模式？</a:t>
            </a:r>
            <a:endParaRPr sz="3200">
              <a:latin typeface="宋体" panose="02010600030101010101" pitchFamily="2" charset="-122"/>
              <a:cs typeface="宋体" panose="02010600030101010101" pitchFamily="2" charset="-122"/>
            </a:endParaRPr>
          </a:p>
          <a:p>
            <a:pPr marL="469265">
              <a:lnSpc>
                <a:spcPct val="100000"/>
              </a:lnSpc>
              <a:spcBef>
                <a:spcPts val="35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作为协处理器，负责</a:t>
            </a:r>
            <a:r>
              <a:rPr sz="2800" spc="-15" dirty="0">
                <a:latin typeface="宋体" panose="02010600030101010101" pitchFamily="2" charset="-122"/>
                <a:cs typeface="宋体" panose="02010600030101010101" pitchFamily="2" charset="-122"/>
              </a:rPr>
              <a:t>部</a:t>
            </a:r>
            <a:r>
              <a:rPr sz="2800" dirty="0">
                <a:latin typeface="宋体" panose="02010600030101010101" pitchFamily="2" charset="-122"/>
                <a:cs typeface="宋体" panose="02010600030101010101" pitchFamily="2" charset="-122"/>
              </a:rPr>
              <a:t>分运算的模式</a:t>
            </a:r>
            <a:endParaRPr sz="2800">
              <a:latin typeface="宋体" panose="02010600030101010101" pitchFamily="2" charset="-122"/>
              <a:cs typeface="宋体" panose="02010600030101010101" pitchFamily="2" charset="-122"/>
            </a:endParaRPr>
          </a:p>
          <a:p>
            <a:pPr marL="355600" indent="-342900">
              <a:lnSpc>
                <a:spcPct val="100000"/>
              </a:lnSpc>
              <a:spcBef>
                <a:spcPts val="370"/>
              </a:spcBef>
              <a:buFont typeface="Arial" panose="020B0604020202020204"/>
              <a:buChar char="•"/>
              <a:tabLst>
                <a:tab pos="355600" algn="l"/>
              </a:tabLst>
            </a:pPr>
            <a:r>
              <a:rPr sz="3200" spc="-5" dirty="0">
                <a:latin typeface="宋体" panose="02010600030101010101" pitchFamily="2" charset="-122"/>
                <a:cs typeface="宋体" panose="02010600030101010101" pitchFamily="2" charset="-122"/>
              </a:rPr>
              <a:t>如何使用</a:t>
            </a:r>
            <a:r>
              <a:rPr sz="3200" spc="-5" dirty="0">
                <a:latin typeface="Calibri" panose="020F0502020204030204"/>
                <a:cs typeface="Calibri" panose="020F0502020204030204"/>
              </a:rPr>
              <a:t>o</a:t>
            </a:r>
            <a:r>
              <a:rPr sz="3200" spc="-30" dirty="0">
                <a:latin typeface="Calibri" panose="020F0502020204030204"/>
                <a:cs typeface="Calibri" panose="020F0502020204030204"/>
              </a:rPr>
              <a:t>f</a:t>
            </a:r>
            <a:r>
              <a:rPr sz="3200" spc="-5" dirty="0">
                <a:latin typeface="Calibri" panose="020F0502020204030204"/>
                <a:cs typeface="Calibri" panose="020F0502020204030204"/>
              </a:rPr>
              <a:t>fload</a:t>
            </a:r>
            <a:r>
              <a:rPr sz="3200" spc="-5" dirty="0">
                <a:latin typeface="宋体" panose="02010600030101010101" pitchFamily="2" charset="-122"/>
                <a:cs typeface="宋体" panose="02010600030101010101" pitchFamily="2" charset="-122"/>
              </a:rPr>
              <a:t>模式？</a:t>
            </a:r>
            <a:endParaRPr sz="3200">
              <a:latin typeface="宋体" panose="02010600030101010101" pitchFamily="2" charset="-122"/>
              <a:cs typeface="宋体" panose="02010600030101010101" pitchFamily="2" charset="-122"/>
            </a:endParaRPr>
          </a:p>
          <a:p>
            <a:pPr marL="469265">
              <a:lnSpc>
                <a:spcPct val="100000"/>
              </a:lnSpc>
              <a:spcBef>
                <a:spcPts val="35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修改代码，编写引语，类</a:t>
            </a:r>
            <a:r>
              <a:rPr sz="2800" spc="-5" dirty="0">
                <a:latin typeface="宋体" panose="02010600030101010101" pitchFamily="2" charset="-122"/>
                <a:cs typeface="宋体" panose="02010600030101010101" pitchFamily="2" charset="-122"/>
              </a:rPr>
              <a:t>似</a:t>
            </a:r>
            <a:r>
              <a:rPr sz="2800" spc="-5" dirty="0">
                <a:latin typeface="Calibri" panose="020F0502020204030204"/>
                <a:cs typeface="Calibri" panose="020F0502020204030204"/>
              </a:rPr>
              <a:t>Op</a:t>
            </a:r>
            <a:r>
              <a:rPr sz="2800" spc="-15" dirty="0">
                <a:latin typeface="Calibri" panose="020F0502020204030204"/>
                <a:cs typeface="Calibri" panose="020F0502020204030204"/>
              </a:rPr>
              <a:t>e</a:t>
            </a:r>
            <a:r>
              <a:rPr sz="2800" spc="-5" dirty="0">
                <a:latin typeface="Calibri" panose="020F0502020204030204"/>
                <a:cs typeface="Calibri" panose="020F0502020204030204"/>
              </a:rPr>
              <a:t>nMP</a:t>
            </a:r>
            <a:endParaRPr sz="2800">
              <a:latin typeface="Calibri" panose="020F0502020204030204"/>
              <a:cs typeface="Calibri" panose="020F0502020204030204"/>
            </a:endParaRPr>
          </a:p>
          <a:p>
            <a:pPr marL="12700">
              <a:lnSpc>
                <a:spcPct val="100000"/>
              </a:lnSpc>
              <a:spcBef>
                <a:spcPts val="365"/>
              </a:spcBef>
              <a:tabLst>
                <a:tab pos="354965" algn="l"/>
              </a:tabLst>
            </a:pPr>
            <a:r>
              <a:rPr sz="3200" spc="-15" dirty="0">
                <a:latin typeface="Arial" panose="020B0604020202020204"/>
                <a:cs typeface="Arial" panose="020B0604020202020204"/>
              </a:rPr>
              <a:t>•	</a:t>
            </a:r>
            <a:r>
              <a:rPr sz="3200" spc="-25" dirty="0">
                <a:latin typeface="Calibri" panose="020F0502020204030204"/>
                <a:cs typeface="Calibri" panose="020F0502020204030204"/>
              </a:rPr>
              <a:t>o</a:t>
            </a:r>
            <a:r>
              <a:rPr sz="3200" spc="-40" dirty="0">
                <a:latin typeface="Calibri" panose="020F0502020204030204"/>
                <a:cs typeface="Calibri" panose="020F0502020204030204"/>
              </a:rPr>
              <a:t>f</a:t>
            </a:r>
            <a:r>
              <a:rPr sz="3200" spc="-5" dirty="0">
                <a:latin typeface="Calibri" panose="020F0502020204030204"/>
                <a:cs typeface="Calibri" panose="020F0502020204030204"/>
              </a:rPr>
              <a:t>fload</a:t>
            </a:r>
            <a:r>
              <a:rPr sz="3200" spc="-35" dirty="0">
                <a:latin typeface="宋体" panose="02010600030101010101" pitchFamily="2" charset="-122"/>
                <a:cs typeface="宋体" panose="02010600030101010101" pitchFamily="2" charset="-122"/>
              </a:rPr>
              <a:t>模式有什么好处？</a:t>
            </a:r>
            <a:endParaRPr sz="3200">
              <a:latin typeface="宋体" panose="02010600030101010101" pitchFamily="2" charset="-122"/>
              <a:cs typeface="宋体" panose="02010600030101010101" pitchFamily="2" charset="-122"/>
            </a:endParaRPr>
          </a:p>
          <a:p>
            <a:pPr marL="469265">
              <a:lnSpc>
                <a:spcPct val="100000"/>
              </a:lnSpc>
              <a:spcBef>
                <a:spcPts val="35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灵活，效率高</a:t>
            </a:r>
            <a:endParaRPr sz="2800">
              <a:latin typeface="宋体" panose="02010600030101010101" pitchFamily="2" charset="-122"/>
              <a:cs typeface="宋体" panose="02010600030101010101" pitchFamily="2" charset="-122"/>
            </a:endParaRPr>
          </a:p>
          <a:p>
            <a:pPr marL="12700">
              <a:lnSpc>
                <a:spcPct val="100000"/>
              </a:lnSpc>
              <a:spcBef>
                <a:spcPts val="365"/>
              </a:spcBef>
              <a:tabLst>
                <a:tab pos="354965" algn="l"/>
              </a:tabLst>
            </a:pPr>
            <a:r>
              <a:rPr sz="3200" spc="-15" dirty="0">
                <a:latin typeface="Arial" panose="020B0604020202020204"/>
                <a:cs typeface="Arial" panose="020B0604020202020204"/>
              </a:rPr>
              <a:t>•	</a:t>
            </a:r>
            <a:r>
              <a:rPr sz="3200" spc="-25" dirty="0">
                <a:latin typeface="Calibri" panose="020F0502020204030204"/>
                <a:cs typeface="Calibri" panose="020F0502020204030204"/>
              </a:rPr>
              <a:t>o</a:t>
            </a:r>
            <a:r>
              <a:rPr sz="3200" spc="-40" dirty="0">
                <a:latin typeface="Calibri" panose="020F0502020204030204"/>
                <a:cs typeface="Calibri" panose="020F0502020204030204"/>
              </a:rPr>
              <a:t>f</a:t>
            </a:r>
            <a:r>
              <a:rPr sz="3200" spc="-5" dirty="0">
                <a:latin typeface="Calibri" panose="020F0502020204030204"/>
                <a:cs typeface="Calibri" panose="020F0502020204030204"/>
              </a:rPr>
              <a:t>fload</a:t>
            </a:r>
            <a:r>
              <a:rPr sz="3200" spc="-35" dirty="0">
                <a:latin typeface="宋体" panose="02010600030101010101" pitchFamily="2" charset="-122"/>
                <a:cs typeface="宋体" panose="02010600030101010101" pitchFamily="2" charset="-122"/>
              </a:rPr>
              <a:t>模式有哪些局限？</a:t>
            </a:r>
            <a:endParaRPr sz="3200">
              <a:latin typeface="宋体" panose="02010600030101010101" pitchFamily="2" charset="-122"/>
              <a:cs typeface="宋体" panose="02010600030101010101" pitchFamily="2" charset="-122"/>
            </a:endParaRPr>
          </a:p>
          <a:p>
            <a:pPr marL="469265">
              <a:lnSpc>
                <a:spcPct val="100000"/>
              </a:lnSpc>
              <a:spcBef>
                <a:spcPts val="35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通信开销，需要修改代码</a:t>
            </a:r>
            <a:endParaRPr sz="2800">
              <a:latin typeface="宋体" panose="02010600030101010101" pitchFamily="2" charset="-122"/>
              <a:cs typeface="宋体" panose="02010600030101010101" pitchFamily="2" charset="-122"/>
            </a:endParaRPr>
          </a:p>
          <a:p>
            <a:pPr marL="12700">
              <a:lnSpc>
                <a:spcPct val="100000"/>
              </a:lnSpc>
              <a:spcBef>
                <a:spcPts val="370"/>
              </a:spcBef>
              <a:tabLst>
                <a:tab pos="354965" algn="l"/>
              </a:tabLst>
            </a:pPr>
            <a:r>
              <a:rPr sz="3200" dirty="0">
                <a:latin typeface="Arial" panose="020B0604020202020204"/>
                <a:cs typeface="Arial" panose="020B0604020202020204"/>
              </a:rPr>
              <a:t>•	</a:t>
            </a:r>
            <a:r>
              <a:rPr sz="3200" spc="-5" dirty="0">
                <a:latin typeface="Calibri" panose="020F0502020204030204"/>
                <a:cs typeface="Calibri" panose="020F0502020204030204"/>
              </a:rPr>
              <a:t>o</a:t>
            </a:r>
            <a:r>
              <a:rPr sz="3200" spc="-30" dirty="0">
                <a:latin typeface="Calibri" panose="020F0502020204030204"/>
                <a:cs typeface="Calibri" panose="020F0502020204030204"/>
              </a:rPr>
              <a:t>f</a:t>
            </a:r>
            <a:r>
              <a:rPr sz="3200" spc="-5" dirty="0">
                <a:latin typeface="Calibri" panose="020F0502020204030204"/>
                <a:cs typeface="Calibri" panose="020F0502020204030204"/>
              </a:rPr>
              <a:t>fload</a:t>
            </a:r>
            <a:r>
              <a:rPr sz="3200" spc="-5" dirty="0">
                <a:latin typeface="宋体" panose="02010600030101010101" pitchFamily="2" charset="-122"/>
                <a:cs typeface="宋体" panose="02010600030101010101" pitchFamily="2" charset="-122"/>
              </a:rPr>
              <a:t>模式适合哪种应用场景？</a:t>
            </a:r>
            <a:endParaRPr sz="3200">
              <a:latin typeface="宋体" panose="02010600030101010101" pitchFamily="2" charset="-122"/>
              <a:cs typeface="宋体" panose="02010600030101010101" pitchFamily="2" charset="-122"/>
            </a:endParaRPr>
          </a:p>
          <a:p>
            <a:pPr marL="469265">
              <a:lnSpc>
                <a:spcPct val="100000"/>
              </a:lnSpc>
              <a:spcBef>
                <a:spcPts val="35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适合高并行加速的应用</a:t>
            </a:r>
            <a:endParaRPr sz="2800">
              <a:latin typeface="宋体" panose="02010600030101010101" pitchFamily="2" charset="-122"/>
              <a:cs typeface="宋体" panose="02010600030101010101" pitchFamily="2" charset="-122"/>
            </a:endParaRPr>
          </a:p>
        </p:txBody>
      </p:sp>
      <p:sp>
        <p:nvSpPr>
          <p:cNvPr id="9" name="object 9"/>
          <p:cNvSpPr/>
          <p:nvPr/>
        </p:nvSpPr>
        <p:spPr>
          <a:xfrm>
            <a:off x="6372225" y="116649"/>
            <a:ext cx="2520315" cy="503237"/>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46735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743455" y="146304"/>
            <a:ext cx="184251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862072"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Offloa</a:t>
            </a:r>
            <a:r>
              <a:rPr sz="4400" spc="-15" dirty="0">
                <a:latin typeface="Calibri" panose="020F0502020204030204"/>
                <a:cs typeface="Calibri" panose="020F0502020204030204"/>
              </a:rPr>
              <a:t>d</a:t>
            </a:r>
            <a:r>
              <a:rPr sz="4400" spc="-40" dirty="0">
                <a:latin typeface="宋体" panose="02010600030101010101" pitchFamily="2" charset="-122"/>
                <a:cs typeface="宋体" panose="02010600030101010101" pitchFamily="2" charset="-122"/>
              </a:rPr>
              <a:t>模式</a:t>
            </a:r>
            <a:endParaRPr sz="4400">
              <a:latin typeface="宋体" panose="02010600030101010101" pitchFamily="2" charset="-122"/>
              <a:cs typeface="宋体" panose="02010600030101010101" pitchFamily="2" charset="-122"/>
            </a:endParaRPr>
          </a:p>
        </p:txBody>
      </p:sp>
      <p:sp>
        <p:nvSpPr>
          <p:cNvPr id="8" name="object 8"/>
          <p:cNvSpPr txBox="1"/>
          <p:nvPr/>
        </p:nvSpPr>
        <p:spPr>
          <a:xfrm>
            <a:off x="402336" y="1407925"/>
            <a:ext cx="4511040" cy="932815"/>
          </a:xfrm>
          <a:prstGeom prst="rect">
            <a:avLst/>
          </a:prstGeom>
        </p:spPr>
        <p:txBody>
          <a:bodyPr vert="horz" wrap="square" lIns="0" tIns="0" rIns="0" bIns="0" rtlCol="0">
            <a:spAutoFit/>
          </a:bodyPr>
          <a:lstStyle/>
          <a:p>
            <a:pPr marL="12700">
              <a:lnSpc>
                <a:spcPct val="100000"/>
              </a:lnSpc>
              <a:tabLst>
                <a:tab pos="354965" algn="l"/>
              </a:tabLst>
            </a:pPr>
            <a:r>
              <a:rPr sz="2800" dirty="0">
                <a:latin typeface="Arial" panose="020B0604020202020204"/>
                <a:cs typeface="Arial" panose="020B0604020202020204"/>
              </a:rPr>
              <a:t>•	</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函数内部进行并行计算</a:t>
            </a:r>
            <a:endParaRPr sz="2800">
              <a:latin typeface="宋体" panose="02010600030101010101" pitchFamily="2" charset="-122"/>
              <a:cs typeface="宋体" panose="02010600030101010101" pitchFamily="2" charset="-122"/>
            </a:endParaRPr>
          </a:p>
          <a:p>
            <a:pPr marL="12700">
              <a:lnSpc>
                <a:spcPct val="100000"/>
              </a:lnSpc>
              <a:spcBef>
                <a:spcPts val="670"/>
              </a:spcBef>
              <a:tabLst>
                <a:tab pos="354965" algn="l"/>
              </a:tabLst>
            </a:pPr>
            <a:r>
              <a:rPr sz="2800" dirty="0">
                <a:latin typeface="Arial" panose="020B0604020202020204"/>
                <a:cs typeface="Arial" panose="020B0604020202020204"/>
              </a:rPr>
              <a:t>•	</a:t>
            </a:r>
            <a:r>
              <a:rPr sz="2800" spc="-5" dirty="0">
                <a:latin typeface="Calibri" panose="020F0502020204030204"/>
                <a:cs typeface="Calibri" panose="020F0502020204030204"/>
              </a:rPr>
              <a:t>CP</a:t>
            </a:r>
            <a:r>
              <a:rPr sz="2800" dirty="0">
                <a:latin typeface="Calibri" panose="020F0502020204030204"/>
                <a:cs typeface="Calibri" panose="020F0502020204030204"/>
              </a:rPr>
              <a:t>U</a:t>
            </a:r>
            <a:r>
              <a:rPr sz="2800" spc="5" dirty="0">
                <a:latin typeface="Calibri" panose="020F0502020204030204"/>
                <a:cs typeface="Calibri" panose="020F0502020204030204"/>
              </a:rPr>
              <a:t> </a:t>
            </a:r>
            <a:r>
              <a:rPr sz="2800" dirty="0">
                <a:latin typeface="宋体" panose="02010600030101010101" pitchFamily="2" charset="-122"/>
                <a:cs typeface="宋体" panose="02010600030101010101" pitchFamily="2" charset="-122"/>
              </a:rPr>
              <a:t>获取</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计算后的结果</a:t>
            </a:r>
            <a:endParaRPr sz="2800">
              <a:latin typeface="宋体" panose="02010600030101010101" pitchFamily="2" charset="-122"/>
              <a:cs typeface="宋体" panose="02010600030101010101" pitchFamily="2" charset="-122"/>
            </a:endParaRPr>
          </a:p>
        </p:txBody>
      </p:sp>
      <p:sp>
        <p:nvSpPr>
          <p:cNvPr id="9" name="object 9"/>
          <p:cNvSpPr/>
          <p:nvPr/>
        </p:nvSpPr>
        <p:spPr>
          <a:xfrm>
            <a:off x="35496" y="2780880"/>
            <a:ext cx="4113276" cy="3384423"/>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35495" y="4221098"/>
            <a:ext cx="4113529" cy="504190"/>
          </a:xfrm>
          <a:custGeom>
            <a:avLst/>
            <a:gdLst/>
            <a:ahLst/>
            <a:cxnLst/>
            <a:rect l="l" t="t" r="r" b="b"/>
            <a:pathLst>
              <a:path w="4113529" h="504189">
                <a:moveTo>
                  <a:pt x="0" y="83946"/>
                </a:moveTo>
                <a:lnTo>
                  <a:pt x="10660" y="42991"/>
                </a:lnTo>
                <a:lnTo>
                  <a:pt x="38836" y="13158"/>
                </a:lnTo>
                <a:lnTo>
                  <a:pt x="78817" y="157"/>
                </a:lnTo>
                <a:lnTo>
                  <a:pt x="4029266" y="0"/>
                </a:lnTo>
                <a:lnTo>
                  <a:pt x="4043832" y="1253"/>
                </a:lnTo>
                <a:lnTo>
                  <a:pt x="4081771" y="18364"/>
                </a:lnTo>
                <a:lnTo>
                  <a:pt x="4106651" y="51064"/>
                </a:lnTo>
                <a:lnTo>
                  <a:pt x="4113340" y="419988"/>
                </a:lnTo>
                <a:lnTo>
                  <a:pt x="4112089" y="434544"/>
                </a:lnTo>
                <a:lnTo>
                  <a:pt x="4094992" y="472460"/>
                </a:lnTo>
                <a:lnTo>
                  <a:pt x="4062290" y="497344"/>
                </a:lnTo>
                <a:lnTo>
                  <a:pt x="84010" y="504063"/>
                </a:lnTo>
                <a:lnTo>
                  <a:pt x="69473" y="502810"/>
                </a:lnTo>
                <a:lnTo>
                  <a:pt x="31582" y="485701"/>
                </a:lnTo>
                <a:lnTo>
                  <a:pt x="6705" y="452979"/>
                </a:lnTo>
                <a:lnTo>
                  <a:pt x="0" y="83946"/>
                </a:lnTo>
                <a:close/>
              </a:path>
            </a:pathLst>
          </a:custGeom>
          <a:ln w="38100">
            <a:solidFill>
              <a:srgbClr val="FF0000"/>
            </a:solidFill>
          </a:ln>
        </p:spPr>
        <p:txBody>
          <a:bodyPr wrap="square" lIns="0" tIns="0" rIns="0" bIns="0" rtlCol="0"/>
          <a:lstStyle/>
          <a:p/>
        </p:txBody>
      </p:sp>
      <p:sp>
        <p:nvSpPr>
          <p:cNvPr id="11" name="object 11"/>
          <p:cNvSpPr/>
          <p:nvPr/>
        </p:nvSpPr>
        <p:spPr>
          <a:xfrm>
            <a:off x="3416046" y="3141002"/>
            <a:ext cx="5727954" cy="988148"/>
          </a:xfrm>
          <a:prstGeom prst="rect">
            <a:avLst/>
          </a:prstGeom>
          <a:blipFill>
            <a:blip r:embed="rId6" cstate="print"/>
            <a:stretch>
              <a:fillRect/>
            </a:stretch>
          </a:blipFill>
        </p:spPr>
        <p:txBody>
          <a:bodyPr wrap="square" lIns="0" tIns="0" rIns="0" bIns="0" rtlCol="0"/>
          <a:lstStyle/>
          <a:p/>
        </p:txBody>
      </p:sp>
      <p:sp>
        <p:nvSpPr>
          <p:cNvPr id="12" name="object 12"/>
          <p:cNvSpPr/>
          <p:nvPr/>
        </p:nvSpPr>
        <p:spPr>
          <a:xfrm>
            <a:off x="2254250" y="3140964"/>
            <a:ext cx="1165860" cy="1080135"/>
          </a:xfrm>
          <a:custGeom>
            <a:avLst/>
            <a:gdLst/>
            <a:ahLst/>
            <a:cxnLst/>
            <a:rect l="l" t="t" r="r" b="b"/>
            <a:pathLst>
              <a:path w="1165860" h="1080135">
                <a:moveTo>
                  <a:pt x="0" y="1080135"/>
                </a:moveTo>
                <a:lnTo>
                  <a:pt x="1165605" y="0"/>
                </a:lnTo>
              </a:path>
            </a:pathLst>
          </a:custGeom>
          <a:ln w="9525">
            <a:solidFill>
              <a:srgbClr val="BD4A47"/>
            </a:solidFill>
          </a:ln>
        </p:spPr>
        <p:txBody>
          <a:bodyPr wrap="square" lIns="0" tIns="0" rIns="0" bIns="0" rtlCol="0"/>
          <a:lstStyle/>
          <a:p/>
        </p:txBody>
      </p:sp>
      <p:sp>
        <p:nvSpPr>
          <p:cNvPr id="13" name="object 13"/>
          <p:cNvSpPr/>
          <p:nvPr/>
        </p:nvSpPr>
        <p:spPr>
          <a:xfrm>
            <a:off x="2483739" y="4129151"/>
            <a:ext cx="882650" cy="596265"/>
          </a:xfrm>
          <a:custGeom>
            <a:avLst/>
            <a:gdLst/>
            <a:ahLst/>
            <a:cxnLst/>
            <a:rect l="l" t="t" r="r" b="b"/>
            <a:pathLst>
              <a:path w="882650" h="596264">
                <a:moveTo>
                  <a:pt x="0" y="596011"/>
                </a:moveTo>
                <a:lnTo>
                  <a:pt x="882141" y="0"/>
                </a:lnTo>
              </a:path>
            </a:pathLst>
          </a:custGeom>
          <a:ln w="9525">
            <a:solidFill>
              <a:srgbClr val="F69240"/>
            </a:solidFill>
          </a:ln>
        </p:spPr>
        <p:txBody>
          <a:bodyPr wrap="square" lIns="0" tIns="0" rIns="0" bIns="0" rtlCol="0"/>
          <a:lstStyle/>
          <a:p/>
        </p:txBody>
      </p:sp>
      <p:sp>
        <p:nvSpPr>
          <p:cNvPr id="14" name="object 14"/>
          <p:cNvSpPr/>
          <p:nvPr/>
        </p:nvSpPr>
        <p:spPr>
          <a:xfrm>
            <a:off x="6404736" y="188658"/>
            <a:ext cx="2520315" cy="503237"/>
          </a:xfrm>
          <a:prstGeom prst="rect">
            <a:avLst/>
          </a:prstGeom>
          <a:blipFill>
            <a:blip r:embed="rId7" cstate="print"/>
            <a:stretch>
              <a:fillRect/>
            </a:stretch>
          </a:blipFill>
        </p:spPr>
        <p:txBody>
          <a:bodyPr wrap="square" lIns="0" tIns="0" rIns="0" bIns="0" rtlCol="0"/>
          <a:lstStyle/>
          <a:p/>
        </p:txBody>
      </p:sp>
      <p:sp>
        <p:nvSpPr>
          <p:cNvPr id="15" name="object 15"/>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6" name="object 6"/>
          <p:cNvSpPr/>
          <p:nvPr/>
        </p:nvSpPr>
        <p:spPr>
          <a:xfrm>
            <a:off x="3170682" y="199644"/>
            <a:ext cx="850392" cy="1226819"/>
          </a:xfrm>
          <a:prstGeom prst="rect">
            <a:avLst/>
          </a:prstGeom>
          <a:blipFill>
            <a:blip r:embed="rId2" cstate="print"/>
            <a:stretch>
              <a:fillRect/>
            </a:stretch>
          </a:blipFill>
        </p:spPr>
        <p:txBody>
          <a:bodyPr wrap="square" lIns="0" tIns="0" rIns="0" bIns="0" rtlCol="0"/>
          <a:lstStyle/>
          <a:p/>
        </p:txBody>
      </p:sp>
      <p:sp>
        <p:nvSpPr>
          <p:cNvPr id="7" name="object 7"/>
          <p:cNvSpPr txBox="1">
            <a:spLocks noGrp="1"/>
          </p:cNvSpPr>
          <p:nvPr>
            <p:ph type="title"/>
          </p:nvPr>
        </p:nvSpPr>
        <p:spPr>
          <a:xfrm>
            <a:off x="251459" y="288476"/>
            <a:ext cx="8803640" cy="645160"/>
          </a:xfrm>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编程</a:t>
            </a:r>
            <a:r>
              <a:rPr sz="4400" spc="-30" dirty="0">
                <a:latin typeface="宋体" panose="02010600030101010101" pitchFamily="2" charset="-122"/>
                <a:cs typeface="宋体" panose="02010600030101010101" pitchFamily="2" charset="-122"/>
              </a:rPr>
              <a:t>特</a:t>
            </a:r>
            <a:r>
              <a:rPr sz="4400" spc="-45" dirty="0">
                <a:latin typeface="宋体" panose="02010600030101010101" pitchFamily="2" charset="-122"/>
                <a:cs typeface="宋体" panose="02010600030101010101" pitchFamily="2" charset="-122"/>
              </a:rPr>
              <a:t>点</a:t>
            </a:r>
            <a:endParaRPr sz="4400">
              <a:latin typeface="宋体" panose="02010600030101010101" pitchFamily="2" charset="-122"/>
              <a:cs typeface="宋体" panose="02010600030101010101" pitchFamily="2" charset="-122"/>
            </a:endParaRPr>
          </a:p>
        </p:txBody>
      </p:sp>
      <p:sp>
        <p:nvSpPr>
          <p:cNvPr id="8" name="object 8"/>
          <p:cNvSpPr txBox="1"/>
          <p:nvPr/>
        </p:nvSpPr>
        <p:spPr>
          <a:xfrm>
            <a:off x="535940" y="1485610"/>
            <a:ext cx="6311900" cy="3695065"/>
          </a:xfrm>
          <a:prstGeom prst="rect">
            <a:avLst/>
          </a:prstGeom>
        </p:spPr>
        <p:txBody>
          <a:bodyPr vert="horz" wrap="square" lIns="0" tIns="0" rIns="0" bIns="0" rtlCol="0">
            <a:spAutoFit/>
          </a:bodyPr>
          <a:lstStyle/>
          <a:p>
            <a:pPr marL="12700">
              <a:lnSpc>
                <a:spcPct val="10000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简单</a:t>
            </a:r>
            <a:endParaRPr sz="3200">
              <a:latin typeface="宋体" panose="02010600030101010101" pitchFamily="2" charset="-122"/>
              <a:cs typeface="宋体" panose="02010600030101010101" pitchFamily="2" charset="-122"/>
            </a:endParaRPr>
          </a:p>
          <a:p>
            <a:pPr marL="46990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隐藏大量细节</a:t>
            </a:r>
            <a:endParaRPr sz="2800">
              <a:latin typeface="宋体" panose="02010600030101010101" pitchFamily="2" charset="-122"/>
              <a:cs typeface="宋体" panose="02010600030101010101" pitchFamily="2" charset="-122"/>
            </a:endParaRPr>
          </a:p>
          <a:p>
            <a:pPr marL="755650" indent="-285750">
              <a:lnSpc>
                <a:spcPct val="100000"/>
              </a:lnSpc>
              <a:spcBef>
                <a:spcPts val="670"/>
              </a:spcBef>
              <a:buFont typeface="Arial" panose="020B0604020202020204"/>
              <a:buChar char="–"/>
              <a:tabLst>
                <a:tab pos="755650" algn="l"/>
              </a:tabLst>
            </a:pPr>
            <a:r>
              <a:rPr sz="2800" dirty="0">
                <a:latin typeface="宋体" panose="02010600030101010101" pitchFamily="2" charset="-122"/>
                <a:cs typeface="宋体" panose="02010600030101010101" pitchFamily="2" charset="-122"/>
              </a:rPr>
              <a:t>语法与</a:t>
            </a:r>
            <a:r>
              <a:rPr sz="2800" spc="-5" dirty="0">
                <a:latin typeface="Calibri" panose="020F0502020204030204"/>
                <a:cs typeface="Calibri" panose="020F0502020204030204"/>
              </a:rPr>
              <a:t>OpenM</a:t>
            </a:r>
            <a:r>
              <a:rPr sz="2800" spc="-10" dirty="0">
                <a:latin typeface="Calibri" panose="020F0502020204030204"/>
                <a:cs typeface="Calibri" panose="020F0502020204030204"/>
              </a:rPr>
              <a:t>P</a:t>
            </a:r>
            <a:r>
              <a:rPr sz="2800" dirty="0">
                <a:latin typeface="宋体" panose="02010600030101010101" pitchFamily="2" charset="-122"/>
                <a:cs typeface="宋体" panose="02010600030101010101" pitchFamily="2" charset="-122"/>
              </a:rPr>
              <a:t>类似</a:t>
            </a:r>
            <a:endParaRPr sz="2800">
              <a:latin typeface="宋体" panose="02010600030101010101" pitchFamily="2" charset="-122"/>
              <a:cs typeface="宋体" panose="02010600030101010101" pitchFamily="2" charset="-122"/>
            </a:endParaRPr>
          </a:p>
          <a:p>
            <a:pPr marL="12700">
              <a:lnSpc>
                <a:spcPct val="100000"/>
              </a:lnSpc>
              <a:spcBef>
                <a:spcPts val="7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灵活</a:t>
            </a:r>
            <a:endParaRPr sz="3200">
              <a:latin typeface="宋体" panose="02010600030101010101" pitchFamily="2" charset="-122"/>
              <a:cs typeface="宋体" panose="02010600030101010101" pitchFamily="2" charset="-122"/>
            </a:endParaRPr>
          </a:p>
          <a:p>
            <a:pPr marL="755650" indent="-285750">
              <a:lnSpc>
                <a:spcPct val="100000"/>
              </a:lnSpc>
              <a:spcBef>
                <a:spcPts val="690"/>
              </a:spcBef>
              <a:buFont typeface="Arial" panose="020B0604020202020204"/>
              <a:buChar char="–"/>
              <a:tabLst>
                <a:tab pos="755650" algn="l"/>
              </a:tabLst>
            </a:pPr>
            <a:r>
              <a:rPr sz="2800" spc="-5" dirty="0">
                <a:latin typeface="Calibri" panose="020F0502020204030204"/>
                <a:cs typeface="Calibri" panose="020F0502020204030204"/>
              </a:rPr>
              <a:t>OpenM</a:t>
            </a:r>
            <a:r>
              <a:rPr sz="2800" spc="-10" dirty="0">
                <a:latin typeface="Calibri" panose="020F0502020204030204"/>
                <a:cs typeface="Calibri" panose="020F0502020204030204"/>
              </a:rPr>
              <a:t>P</a:t>
            </a:r>
            <a:r>
              <a:rPr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MP</a:t>
            </a:r>
            <a:r>
              <a:rPr sz="2800" dirty="0">
                <a:latin typeface="Calibri" panose="020F0502020204030204"/>
                <a:cs typeface="Calibri" panose="020F0502020204030204"/>
              </a:rPr>
              <a:t>I</a:t>
            </a:r>
            <a:r>
              <a:rPr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pTh</a:t>
            </a:r>
            <a:r>
              <a:rPr sz="2800" spc="-35" dirty="0">
                <a:latin typeface="Calibri" panose="020F0502020204030204"/>
                <a:cs typeface="Calibri" panose="020F0502020204030204"/>
              </a:rPr>
              <a:t>r</a:t>
            </a:r>
            <a:r>
              <a:rPr sz="2800" dirty="0">
                <a:latin typeface="Calibri" panose="020F0502020204030204"/>
                <a:cs typeface="Calibri" panose="020F0502020204030204"/>
              </a:rPr>
              <a:t>ea</a:t>
            </a:r>
            <a:r>
              <a:rPr sz="2800" spc="-5" dirty="0">
                <a:latin typeface="Calibri" panose="020F0502020204030204"/>
                <a:cs typeface="Calibri" panose="020F0502020204030204"/>
              </a:rPr>
              <a:t>d</a:t>
            </a:r>
            <a:r>
              <a:rPr sz="2800" dirty="0">
                <a:latin typeface="宋体" panose="02010600030101010101" pitchFamily="2" charset="-122"/>
                <a:cs typeface="宋体" panose="02010600030101010101" pitchFamily="2" charset="-122"/>
              </a:rPr>
              <a:t>等多种方式</a:t>
            </a:r>
            <a:endParaRPr sz="2800">
              <a:latin typeface="宋体" panose="02010600030101010101" pitchFamily="2" charset="-122"/>
              <a:cs typeface="宋体" panose="02010600030101010101" pitchFamily="2" charset="-122"/>
            </a:endParaRPr>
          </a:p>
          <a:p>
            <a:pPr marL="12700">
              <a:lnSpc>
                <a:spcPct val="100000"/>
              </a:lnSpc>
              <a:spcBef>
                <a:spcPts val="7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传统</a:t>
            </a:r>
            <a:endParaRPr sz="3200">
              <a:latin typeface="宋体" panose="02010600030101010101" pitchFamily="2" charset="-122"/>
              <a:cs typeface="宋体" panose="02010600030101010101" pitchFamily="2" charset="-122"/>
            </a:endParaRPr>
          </a:p>
          <a:p>
            <a:pPr marL="46990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与</a:t>
            </a:r>
            <a:r>
              <a:rPr sz="2800" spc="-5" dirty="0">
                <a:latin typeface="Calibri" panose="020F0502020204030204"/>
                <a:cs typeface="Calibri" panose="020F0502020204030204"/>
              </a:rPr>
              <a:t>CP</a:t>
            </a:r>
            <a:r>
              <a:rPr sz="2800" dirty="0">
                <a:latin typeface="Calibri" panose="020F0502020204030204"/>
                <a:cs typeface="Calibri" panose="020F0502020204030204"/>
              </a:rPr>
              <a:t>U</a:t>
            </a:r>
            <a:r>
              <a:rPr sz="2800" dirty="0">
                <a:latin typeface="宋体" panose="02010600030101010101" pitchFamily="2" charset="-122"/>
                <a:cs typeface="宋体" panose="02010600030101010101" pitchFamily="2" charset="-122"/>
              </a:rPr>
              <a:t>编程一脉相承</a:t>
            </a:r>
            <a:endParaRPr sz="2800">
              <a:latin typeface="宋体" panose="02010600030101010101" pitchFamily="2" charset="-122"/>
              <a:cs typeface="宋体" panose="02010600030101010101" pitchFamily="2" charset="-122"/>
            </a:endParaRPr>
          </a:p>
        </p:txBody>
      </p:sp>
      <p:sp>
        <p:nvSpPr>
          <p:cNvPr id="9" name="object 9"/>
          <p:cNvSpPr/>
          <p:nvPr/>
        </p:nvSpPr>
        <p:spPr>
          <a:xfrm>
            <a:off x="6300215" y="116649"/>
            <a:ext cx="2520315" cy="503237"/>
          </a:xfrm>
          <a:prstGeom prst="rect">
            <a:avLst/>
          </a:prstGeom>
          <a:blipFill>
            <a:blip r:embed="rId3"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50</a:t>
            </a:r>
            <a:endParaRPr sz="1100">
              <a:latin typeface="Calibri" panose="020F0502020204030204"/>
              <a:cs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96113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37232" y="199644"/>
            <a:ext cx="850392"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简单</a:t>
            </a:r>
            <a:r>
              <a:rPr sz="4400" spc="-30" dirty="0">
                <a:latin typeface="宋体" panose="02010600030101010101" pitchFamily="2" charset="-122"/>
                <a:cs typeface="宋体" panose="02010600030101010101" pitchFamily="2" charset="-122"/>
              </a:rPr>
              <a:t>示</a:t>
            </a:r>
            <a:r>
              <a:rPr sz="4400" spc="-45" dirty="0">
                <a:latin typeface="宋体" panose="02010600030101010101" pitchFamily="2" charset="-122"/>
                <a:cs typeface="宋体" panose="02010600030101010101" pitchFamily="2" charset="-122"/>
              </a:rPr>
              <a:t>例</a:t>
            </a:r>
            <a:endParaRPr sz="4400">
              <a:latin typeface="宋体" panose="02010600030101010101" pitchFamily="2" charset="-122"/>
              <a:cs typeface="宋体" panose="02010600030101010101" pitchFamily="2" charset="-122"/>
            </a:endParaRPr>
          </a:p>
        </p:txBody>
      </p:sp>
      <p:sp>
        <p:nvSpPr>
          <p:cNvPr id="7" name="object 7"/>
          <p:cNvSpPr txBox="1"/>
          <p:nvPr/>
        </p:nvSpPr>
        <p:spPr>
          <a:xfrm>
            <a:off x="474218" y="1439989"/>
            <a:ext cx="5120005" cy="4055110"/>
          </a:xfrm>
          <a:prstGeom prst="rect">
            <a:avLst/>
          </a:prstGeom>
        </p:spPr>
        <p:txBody>
          <a:bodyPr vert="horz" wrap="square" lIns="0" tIns="0" rIns="0" bIns="0" rtlCol="0">
            <a:spAutoFit/>
          </a:bodyPr>
          <a:lstStyle/>
          <a:p>
            <a:pPr marL="12700">
              <a:lnSpc>
                <a:spcPct val="100000"/>
              </a:lnSpc>
              <a:tabLst>
                <a:tab pos="469900" algn="l"/>
              </a:tabLst>
            </a:pPr>
            <a:r>
              <a:rPr sz="2800" b="1" dirty="0">
                <a:solidFill>
                  <a:srgbClr val="FF0000"/>
                </a:solidFill>
                <a:latin typeface="Calibri" panose="020F0502020204030204"/>
                <a:cs typeface="Calibri" panose="020F0502020204030204"/>
              </a:rPr>
              <a:t>1.	</a:t>
            </a:r>
            <a:r>
              <a:rPr sz="2800" b="1" spc="-5" dirty="0">
                <a:solidFill>
                  <a:srgbClr val="FF0000"/>
                </a:solidFill>
                <a:latin typeface="Calibri" panose="020F0502020204030204"/>
                <a:cs typeface="Calibri" panose="020F0502020204030204"/>
              </a:rPr>
              <a:t>#p</a:t>
            </a:r>
            <a:r>
              <a:rPr sz="2800" b="1" spc="-60"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agma</a:t>
            </a:r>
            <a:r>
              <a:rPr sz="2800" b="1" spc="-10"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of</a:t>
            </a:r>
            <a:r>
              <a:rPr sz="2800" b="1" spc="5" dirty="0">
                <a:solidFill>
                  <a:srgbClr val="FF0000"/>
                </a:solidFill>
                <a:latin typeface="Calibri" panose="020F0502020204030204"/>
                <a:cs typeface="Calibri" panose="020F0502020204030204"/>
              </a:rPr>
              <a:t>f</a:t>
            </a:r>
            <a:r>
              <a:rPr sz="2800" b="1" spc="-15" dirty="0">
                <a:solidFill>
                  <a:srgbClr val="FF0000"/>
                </a:solidFill>
                <a:latin typeface="Calibri" panose="020F0502020204030204"/>
                <a:cs typeface="Calibri" panose="020F0502020204030204"/>
              </a:rPr>
              <a:t>load</a:t>
            </a:r>
            <a:r>
              <a:rPr sz="2800" b="1" spc="-25" dirty="0">
                <a:solidFill>
                  <a:srgbClr val="FF0000"/>
                </a:solidFill>
                <a:latin typeface="Calibri" panose="020F0502020204030204"/>
                <a:cs typeface="Calibri" panose="020F0502020204030204"/>
              </a:rPr>
              <a:t> </a:t>
            </a:r>
            <a:r>
              <a:rPr sz="2800" b="1" spc="-40" dirty="0">
                <a:solidFill>
                  <a:srgbClr val="FF0000"/>
                </a:solidFill>
                <a:latin typeface="Calibri" panose="020F0502020204030204"/>
                <a:cs typeface="Calibri" panose="020F0502020204030204"/>
              </a:rPr>
              <a:t>t</a:t>
            </a:r>
            <a:r>
              <a:rPr sz="2800" b="1" dirty="0">
                <a:solidFill>
                  <a:srgbClr val="FF0000"/>
                </a:solidFill>
                <a:latin typeface="Calibri" panose="020F0502020204030204"/>
                <a:cs typeface="Calibri" panose="020F0502020204030204"/>
              </a:rPr>
              <a:t>a</a:t>
            </a:r>
            <a:r>
              <a:rPr sz="2800" b="1" spc="-35" dirty="0">
                <a:solidFill>
                  <a:srgbClr val="FF0000"/>
                </a:solidFill>
                <a:latin typeface="Calibri" panose="020F0502020204030204"/>
                <a:cs typeface="Calibri" panose="020F0502020204030204"/>
              </a:rPr>
              <a:t>rg</a:t>
            </a:r>
            <a:r>
              <a:rPr sz="2800" b="1" spc="-20" dirty="0">
                <a:solidFill>
                  <a:srgbClr val="FF0000"/>
                </a:solidFill>
                <a:latin typeface="Calibri" panose="020F0502020204030204"/>
                <a:cs typeface="Calibri" panose="020F0502020204030204"/>
              </a:rPr>
              <a:t>e</a:t>
            </a:r>
            <a:r>
              <a:rPr sz="2800" b="1" spc="-10" dirty="0">
                <a:solidFill>
                  <a:srgbClr val="FF0000"/>
                </a:solidFill>
                <a:latin typeface="Calibri" panose="020F0502020204030204"/>
                <a:cs typeface="Calibri" panose="020F0502020204030204"/>
              </a:rPr>
              <a:t>t</a:t>
            </a:r>
            <a:r>
              <a:rPr sz="2800" b="1" spc="20" dirty="0">
                <a:solidFill>
                  <a:srgbClr val="FF0000"/>
                </a:solidFill>
                <a:latin typeface="Calibri" panose="020F0502020204030204"/>
                <a:cs typeface="Calibri" panose="020F0502020204030204"/>
              </a:rPr>
              <a:t> </a:t>
            </a:r>
            <a:r>
              <a:rPr sz="2800" b="1" spc="-5" dirty="0">
                <a:solidFill>
                  <a:srgbClr val="FF0000"/>
                </a:solidFill>
                <a:latin typeface="Calibri" panose="020F0502020204030204"/>
                <a:cs typeface="Calibri" panose="020F0502020204030204"/>
              </a:rPr>
              <a:t>(mi</a:t>
            </a:r>
            <a:r>
              <a:rPr sz="2800" b="1" dirty="0">
                <a:solidFill>
                  <a:srgbClr val="FF0000"/>
                </a:solidFill>
                <a:latin typeface="Calibri" panose="020F0502020204030204"/>
                <a:cs typeface="Calibri" panose="020F0502020204030204"/>
              </a:rPr>
              <a:t>c</a:t>
            </a:r>
            <a:r>
              <a:rPr sz="2800" b="1" spc="-10" dirty="0">
                <a:solidFill>
                  <a:srgbClr val="FF0000"/>
                </a:solidFill>
                <a:latin typeface="Calibri" panose="020F0502020204030204"/>
                <a:cs typeface="Calibri" panose="020F0502020204030204"/>
              </a:rPr>
              <a:t>)</a:t>
            </a:r>
            <a:endParaRPr sz="2800">
              <a:latin typeface="Calibri" panose="020F0502020204030204"/>
              <a:cs typeface="Calibri" panose="020F0502020204030204"/>
            </a:endParaRPr>
          </a:p>
          <a:p>
            <a:pPr marL="12700">
              <a:lnSpc>
                <a:spcPct val="100000"/>
              </a:lnSpc>
              <a:spcBef>
                <a:spcPts val="670"/>
              </a:spcBef>
              <a:tabLst>
                <a:tab pos="793750" algn="l"/>
              </a:tabLst>
            </a:pPr>
            <a:r>
              <a:rPr sz="2800" dirty="0">
                <a:latin typeface="Calibri" panose="020F0502020204030204"/>
                <a:cs typeface="Calibri" panose="020F0502020204030204"/>
              </a:rPr>
              <a:t>2.	</a:t>
            </a:r>
            <a:r>
              <a:rPr sz="2800" spc="-60" dirty="0">
                <a:latin typeface="Calibri" panose="020F0502020204030204"/>
                <a:cs typeface="Calibri" panose="020F0502020204030204"/>
              </a:rPr>
              <a:t>f</a:t>
            </a:r>
            <a:r>
              <a:rPr sz="2800" spc="-5" dirty="0">
                <a:latin typeface="Calibri" panose="020F0502020204030204"/>
                <a:cs typeface="Calibri" panose="020F0502020204030204"/>
              </a:rPr>
              <a:t>or(i=0;i&lt;LEN;</a:t>
            </a:r>
            <a:r>
              <a:rPr sz="2800" spc="25" dirty="0">
                <a:latin typeface="Calibri" panose="020F0502020204030204"/>
                <a:cs typeface="Calibri" panose="020F0502020204030204"/>
              </a:rPr>
              <a:t>+</a:t>
            </a:r>
            <a:r>
              <a:rPr sz="2800" spc="-5" dirty="0">
                <a:latin typeface="Calibri" panose="020F0502020204030204"/>
                <a:cs typeface="Calibri" panose="020F0502020204030204"/>
              </a:rPr>
              <a:t>+i)</a:t>
            </a:r>
            <a:endParaRPr sz="2800">
              <a:latin typeface="Calibri" panose="020F0502020204030204"/>
              <a:cs typeface="Calibri" panose="020F0502020204030204"/>
            </a:endParaRPr>
          </a:p>
          <a:p>
            <a:pPr marL="12700">
              <a:lnSpc>
                <a:spcPct val="100000"/>
              </a:lnSpc>
              <a:spcBef>
                <a:spcPts val="670"/>
              </a:spcBef>
              <a:tabLst>
                <a:tab pos="793750" algn="l"/>
              </a:tabLst>
            </a:pPr>
            <a:r>
              <a:rPr sz="2800" dirty="0">
                <a:latin typeface="Calibri" panose="020F0502020204030204"/>
                <a:cs typeface="Calibri" panose="020F0502020204030204"/>
              </a:rPr>
              <a:t>3.	{</a:t>
            </a:r>
            <a:endParaRPr sz="2800">
              <a:latin typeface="Calibri" panose="020F0502020204030204"/>
              <a:cs typeface="Calibri" panose="020F0502020204030204"/>
            </a:endParaRPr>
          </a:p>
          <a:p>
            <a:pPr marL="12700" marR="795655">
              <a:lnSpc>
                <a:spcPct val="120000"/>
              </a:lnSpc>
              <a:tabLst>
                <a:tab pos="793750" algn="l"/>
                <a:tab pos="1117600" algn="l"/>
              </a:tabLst>
            </a:pPr>
            <a:r>
              <a:rPr sz="2800" dirty="0">
                <a:latin typeface="Calibri" panose="020F0502020204030204"/>
                <a:cs typeface="Calibri" panose="020F0502020204030204"/>
              </a:rPr>
              <a:t>4.		</a:t>
            </a:r>
            <a:r>
              <a:rPr sz="2800" spc="-5" dirty="0">
                <a:latin typeface="Calibri" panose="020F0502020204030204"/>
                <a:cs typeface="Calibri" panose="020F0502020204030204"/>
              </a:rPr>
              <a:t>pri</a:t>
            </a:r>
            <a:r>
              <a:rPr sz="2800" spc="-25" dirty="0">
                <a:latin typeface="Calibri" panose="020F0502020204030204"/>
                <a:cs typeface="Calibri" panose="020F0502020204030204"/>
              </a:rPr>
              <a:t>n</a:t>
            </a:r>
            <a:r>
              <a:rPr sz="2800" dirty="0">
                <a:latin typeface="Calibri" panose="020F0502020204030204"/>
                <a:cs typeface="Calibri" panose="020F0502020204030204"/>
              </a:rPr>
              <a:t>t</a:t>
            </a:r>
            <a:r>
              <a:rPr sz="2800" spc="-5" dirty="0">
                <a:latin typeface="Calibri" panose="020F0502020204030204"/>
                <a:cs typeface="Calibri" panose="020F0502020204030204"/>
              </a:rPr>
              <a:t>f</a:t>
            </a:r>
            <a:r>
              <a:rPr sz="2800" dirty="0">
                <a:latin typeface="Calibri" panose="020F0502020204030204"/>
                <a:cs typeface="Calibri" panose="020F0502020204030204"/>
              </a:rPr>
              <a:t>(“Ind</a:t>
            </a:r>
            <a:r>
              <a:rPr sz="2800" spc="-45" dirty="0">
                <a:latin typeface="Calibri" panose="020F0502020204030204"/>
                <a:cs typeface="Calibri" panose="020F0502020204030204"/>
              </a:rPr>
              <a:t>e</a:t>
            </a:r>
            <a:r>
              <a:rPr sz="2800" dirty="0">
                <a:latin typeface="Calibri" panose="020F0502020204030204"/>
                <a:cs typeface="Calibri" panose="020F0502020204030204"/>
              </a:rPr>
              <a:t>x:%</a:t>
            </a:r>
            <a:r>
              <a:rPr sz="2800" spc="-5" dirty="0">
                <a:latin typeface="Calibri" panose="020F0502020204030204"/>
                <a:cs typeface="Calibri" panose="020F0502020204030204"/>
              </a:rPr>
              <a:t>d\</a:t>
            </a:r>
            <a:r>
              <a:rPr sz="2800" dirty="0">
                <a:latin typeface="Calibri" panose="020F0502020204030204"/>
                <a:cs typeface="Calibri" panose="020F0502020204030204"/>
              </a:rPr>
              <a:t>n</a:t>
            </a:r>
            <a:r>
              <a:rPr sz="2800" spc="-275" dirty="0">
                <a:latin typeface="Calibri" panose="020F0502020204030204"/>
                <a:cs typeface="Calibri" panose="020F0502020204030204"/>
              </a:rPr>
              <a:t>”</a:t>
            </a:r>
            <a:r>
              <a:rPr sz="2800" dirty="0">
                <a:latin typeface="Calibri" panose="020F0502020204030204"/>
                <a:cs typeface="Calibri" panose="020F0502020204030204"/>
              </a:rPr>
              <a:t>,i); 5.	}</a:t>
            </a:r>
            <a:endParaRPr sz="2800">
              <a:latin typeface="Calibri" panose="020F0502020204030204"/>
              <a:cs typeface="Calibri" panose="020F0502020204030204"/>
            </a:endParaRPr>
          </a:p>
          <a:p>
            <a:pPr marL="355600" indent="-342900">
              <a:lnSpc>
                <a:spcPct val="100000"/>
              </a:lnSpc>
              <a:spcBef>
                <a:spcPts val="725"/>
              </a:spcBef>
              <a:buFont typeface="Arial" panose="020B0604020202020204"/>
              <a:buChar char="•"/>
              <a:tabLst>
                <a:tab pos="355600" algn="l"/>
              </a:tabLst>
            </a:pPr>
            <a:r>
              <a:rPr sz="2800" dirty="0">
                <a:latin typeface="宋体" panose="02010600030101010101" pitchFamily="2" charset="-122"/>
                <a:cs typeface="宋体" panose="02010600030101010101" pitchFamily="2" charset="-122"/>
              </a:rPr>
              <a:t>循环和</a:t>
            </a:r>
            <a:r>
              <a:rPr sz="2800" spc="-770" dirty="0">
                <a:latin typeface="宋体" panose="02010600030101010101" pitchFamily="2" charset="-122"/>
                <a:cs typeface="宋体" panose="02010600030101010101" pitchFamily="2" charset="-122"/>
              </a:rPr>
              <a:t> </a:t>
            </a:r>
            <a:r>
              <a:rPr sz="2800" spc="-5" dirty="0">
                <a:latin typeface="Calibri" panose="020F0502020204030204"/>
                <a:cs typeface="Calibri" panose="020F0502020204030204"/>
              </a:rPr>
              <a:t>pri</a:t>
            </a:r>
            <a:r>
              <a:rPr sz="2800" spc="-25" dirty="0">
                <a:latin typeface="Calibri" panose="020F0502020204030204"/>
                <a:cs typeface="Calibri" panose="020F0502020204030204"/>
              </a:rPr>
              <a:t>n</a:t>
            </a:r>
            <a:r>
              <a:rPr sz="2800" dirty="0">
                <a:latin typeface="Calibri" panose="020F0502020204030204"/>
                <a:cs typeface="Calibri" panose="020F0502020204030204"/>
              </a:rPr>
              <a:t>tf </a:t>
            </a:r>
            <a:r>
              <a:rPr sz="2800" dirty="0">
                <a:latin typeface="宋体" panose="02010600030101010101" pitchFamily="2" charset="-122"/>
                <a:cs typeface="宋体" panose="02010600030101010101" pitchFamily="2" charset="-122"/>
              </a:rPr>
              <a:t>语句在</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上执行</a:t>
            </a:r>
            <a:endParaRPr sz="2800">
              <a:latin typeface="宋体" panose="02010600030101010101" pitchFamily="2" charset="-122"/>
              <a:cs typeface="宋体" panose="02010600030101010101" pitchFamily="2" charset="-122"/>
            </a:endParaRPr>
          </a:p>
          <a:p>
            <a:pPr marL="12700">
              <a:lnSpc>
                <a:spcPct val="100000"/>
              </a:lnSpc>
              <a:spcBef>
                <a:spcPts val="670"/>
              </a:spcBef>
              <a:tabLst>
                <a:tab pos="3549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此时循环是</a:t>
            </a:r>
            <a:r>
              <a:rPr sz="2800" b="1" spc="-25" dirty="0">
                <a:latin typeface="宋体" panose="02010600030101010101" pitchFamily="2" charset="-122"/>
                <a:cs typeface="宋体" panose="02010600030101010101" pitchFamily="2" charset="-122"/>
              </a:rPr>
              <a:t>串行</a:t>
            </a:r>
            <a:r>
              <a:rPr sz="2800" dirty="0">
                <a:latin typeface="宋体" panose="02010600030101010101" pitchFamily="2" charset="-122"/>
                <a:cs typeface="宋体" panose="02010600030101010101" pitchFamily="2" charset="-122"/>
              </a:rPr>
              <a:t>的！</a:t>
            </a:r>
            <a:endParaRPr sz="2800">
              <a:latin typeface="宋体" panose="02010600030101010101" pitchFamily="2" charset="-122"/>
              <a:cs typeface="宋体" panose="02010600030101010101" pitchFamily="2" charset="-122"/>
            </a:endParaRPr>
          </a:p>
          <a:p>
            <a:pPr marL="12700">
              <a:lnSpc>
                <a:spcPct val="100000"/>
              </a:lnSpc>
              <a:spcBef>
                <a:spcPts val="670"/>
              </a:spcBef>
              <a:tabLst>
                <a:tab pos="354965" algn="l"/>
              </a:tabLst>
            </a:pPr>
            <a:r>
              <a:rPr sz="280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没有数据传输</a:t>
            </a:r>
            <a:endParaRPr sz="2800">
              <a:latin typeface="宋体" panose="02010600030101010101" pitchFamily="2" charset="-122"/>
              <a:cs typeface="宋体" panose="02010600030101010101" pitchFamily="2" charset="-122"/>
            </a:endParaRPr>
          </a:p>
        </p:txBody>
      </p:sp>
      <p:sp>
        <p:nvSpPr>
          <p:cNvPr id="8" name="object 8"/>
          <p:cNvSpPr/>
          <p:nvPr/>
        </p:nvSpPr>
        <p:spPr>
          <a:xfrm>
            <a:off x="6300215" y="188658"/>
            <a:ext cx="2520315" cy="50323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389632"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665732" y="146304"/>
            <a:ext cx="184251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784348"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0" dirty="0">
                <a:latin typeface="Calibri" panose="020F0502020204030204"/>
                <a:cs typeface="Calibri" panose="020F0502020204030204"/>
              </a:rPr>
              <a:t>offloa</a:t>
            </a:r>
            <a:r>
              <a:rPr sz="4400" spc="-35" dirty="0">
                <a:latin typeface="Calibri" panose="020F0502020204030204"/>
                <a:cs typeface="Calibri" panose="020F0502020204030204"/>
              </a:rPr>
              <a:t>d</a:t>
            </a:r>
            <a:r>
              <a:rPr sz="4400" spc="-40" dirty="0">
                <a:latin typeface="宋体" panose="02010600030101010101" pitchFamily="2" charset="-122"/>
                <a:cs typeface="宋体" panose="02010600030101010101" pitchFamily="2" charset="-122"/>
              </a:rPr>
              <a:t>语法</a:t>
            </a:r>
            <a:endParaRPr sz="4400">
              <a:latin typeface="宋体" panose="02010600030101010101" pitchFamily="2" charset="-122"/>
              <a:cs typeface="宋体" panose="02010600030101010101" pitchFamily="2" charset="-122"/>
            </a:endParaRPr>
          </a:p>
        </p:txBody>
      </p:sp>
      <p:sp>
        <p:nvSpPr>
          <p:cNvPr id="9" name="object 9"/>
          <p:cNvSpPr txBox="1"/>
          <p:nvPr/>
        </p:nvSpPr>
        <p:spPr>
          <a:xfrm>
            <a:off x="780541" y="1412430"/>
            <a:ext cx="6021070" cy="381635"/>
          </a:xfrm>
          <a:prstGeom prst="rect">
            <a:avLst/>
          </a:prstGeom>
        </p:spPr>
        <p:txBody>
          <a:bodyPr vert="horz" wrap="square" lIns="0" tIns="0" rIns="0" bIns="0" rtlCol="0">
            <a:spAutoFit/>
          </a:bodyPr>
          <a:lstStyle/>
          <a:p>
            <a:pPr marL="12700">
              <a:lnSpc>
                <a:spcPct val="100000"/>
              </a:lnSpc>
            </a:pPr>
            <a:r>
              <a:rPr sz="2800" dirty="0">
                <a:latin typeface="Arial" panose="020B0604020202020204"/>
                <a:cs typeface="Arial" panose="020B0604020202020204"/>
              </a:rPr>
              <a:t>#pr</a:t>
            </a:r>
            <a:r>
              <a:rPr sz="2800" spc="5" dirty="0">
                <a:latin typeface="Arial" panose="020B0604020202020204"/>
                <a:cs typeface="Arial" panose="020B0604020202020204"/>
              </a:rPr>
              <a:t>a</a:t>
            </a:r>
            <a:r>
              <a:rPr sz="2800" dirty="0">
                <a:latin typeface="Arial" panose="020B0604020202020204"/>
                <a:cs typeface="Arial" panose="020B0604020202020204"/>
              </a:rPr>
              <a:t>gma</a:t>
            </a:r>
            <a:r>
              <a:rPr sz="2800" spc="10" dirty="0">
                <a:latin typeface="Arial" panose="020B0604020202020204"/>
                <a:cs typeface="Arial" panose="020B0604020202020204"/>
              </a:rPr>
              <a:t> </a:t>
            </a:r>
            <a:r>
              <a:rPr sz="2800" dirty="0">
                <a:latin typeface="Arial" panose="020B0604020202020204"/>
                <a:cs typeface="Arial" panose="020B0604020202020204"/>
              </a:rPr>
              <a:t>o</a:t>
            </a:r>
            <a:r>
              <a:rPr sz="2800" spc="-45" dirty="0">
                <a:latin typeface="Arial" panose="020B0604020202020204"/>
                <a:cs typeface="Arial" panose="020B0604020202020204"/>
              </a:rPr>
              <a:t>f</a:t>
            </a:r>
            <a:r>
              <a:rPr sz="2800" dirty="0">
                <a:latin typeface="Arial" panose="020B0604020202020204"/>
                <a:cs typeface="Arial" panose="020B0604020202020204"/>
              </a:rPr>
              <a:t>fload</a:t>
            </a:r>
            <a:r>
              <a:rPr sz="2800" spc="10" dirty="0">
                <a:latin typeface="Arial" panose="020B0604020202020204"/>
                <a:cs typeface="Arial" panose="020B0604020202020204"/>
              </a:rPr>
              <a:t> </a:t>
            </a:r>
            <a:r>
              <a:rPr sz="2800" dirty="0">
                <a:latin typeface="Arial" panose="020B0604020202020204"/>
                <a:cs typeface="Arial" panose="020B0604020202020204"/>
              </a:rPr>
              <a:t>spe</a:t>
            </a:r>
            <a:r>
              <a:rPr sz="2800" spc="5" dirty="0">
                <a:latin typeface="Arial" panose="020B0604020202020204"/>
                <a:cs typeface="Arial" panose="020B0604020202020204"/>
              </a:rPr>
              <a:t>c</a:t>
            </a:r>
            <a:r>
              <a:rPr sz="2800" dirty="0">
                <a:latin typeface="Arial" panose="020B0604020202020204"/>
                <a:cs typeface="Arial" panose="020B0604020202020204"/>
              </a:rPr>
              <a:t>ifie</a:t>
            </a:r>
            <a:r>
              <a:rPr sz="2800" spc="10" dirty="0">
                <a:latin typeface="Arial" panose="020B0604020202020204"/>
                <a:cs typeface="Arial" panose="020B0604020202020204"/>
              </a:rPr>
              <a:t>r</a:t>
            </a:r>
            <a:r>
              <a:rPr sz="2800" dirty="0">
                <a:latin typeface="Arial" panose="020B0604020202020204"/>
                <a:cs typeface="Arial" panose="020B0604020202020204"/>
              </a:rPr>
              <a:t>[,</a:t>
            </a:r>
            <a:r>
              <a:rPr sz="2800" spc="-20" dirty="0">
                <a:latin typeface="Arial" panose="020B0604020202020204"/>
                <a:cs typeface="Arial" panose="020B0604020202020204"/>
              </a:rPr>
              <a:t> </a:t>
            </a:r>
            <a:r>
              <a:rPr sz="2800" dirty="0">
                <a:latin typeface="Arial" panose="020B0604020202020204"/>
                <a:cs typeface="Arial" panose="020B0604020202020204"/>
              </a:rPr>
              <a:t>spe</a:t>
            </a:r>
            <a:r>
              <a:rPr sz="2800" spc="5" dirty="0">
                <a:latin typeface="Arial" panose="020B0604020202020204"/>
                <a:cs typeface="Arial" panose="020B0604020202020204"/>
              </a:rPr>
              <a:t>c</a:t>
            </a:r>
            <a:r>
              <a:rPr sz="2800" dirty="0">
                <a:latin typeface="Arial" panose="020B0604020202020204"/>
                <a:cs typeface="Arial" panose="020B0604020202020204"/>
              </a:rPr>
              <a:t>ifie</a:t>
            </a:r>
            <a:r>
              <a:rPr sz="2800" spc="-145" dirty="0">
                <a:latin typeface="Arial" panose="020B0604020202020204"/>
                <a:cs typeface="Arial" panose="020B0604020202020204"/>
              </a:rPr>
              <a:t>r</a:t>
            </a:r>
            <a:r>
              <a:rPr sz="2800" dirty="0">
                <a:latin typeface="Arial" panose="020B0604020202020204"/>
                <a:cs typeface="Arial" panose="020B0604020202020204"/>
              </a:rPr>
              <a:t>...]</a:t>
            </a:r>
            <a:endParaRPr sz="2800">
              <a:latin typeface="Arial" panose="020B0604020202020204"/>
              <a:cs typeface="Arial" panose="020B0604020202020204"/>
            </a:endParaRPr>
          </a:p>
        </p:txBody>
      </p:sp>
      <p:sp>
        <p:nvSpPr>
          <p:cNvPr id="10" name="object 10"/>
          <p:cNvSpPr/>
          <p:nvPr/>
        </p:nvSpPr>
        <p:spPr>
          <a:xfrm>
            <a:off x="6372225" y="188658"/>
            <a:ext cx="2520315" cy="503237"/>
          </a:xfrm>
          <a:prstGeom prst="rect">
            <a:avLst/>
          </a:prstGeom>
          <a:blipFill>
            <a:blip r:embed="rId5"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graphicFrame>
        <p:nvGraphicFramePr>
          <p:cNvPr id="8" name="object 8"/>
          <p:cNvGraphicFramePr>
            <a:graphicFrameLocks noGrp="1"/>
          </p:cNvGraphicFramePr>
          <p:nvPr/>
        </p:nvGraphicFramePr>
        <p:xfrm>
          <a:off x="173164" y="2017395"/>
          <a:ext cx="8804275" cy="3944620"/>
        </p:xfrm>
        <a:graphic>
          <a:graphicData uri="http://schemas.openxmlformats.org/drawingml/2006/table">
            <a:tbl>
              <a:tblPr firstRow="1" bandRow="1">
                <a:tableStyleId>{2D5ABB26-0587-4C30-8999-92F81FD0307C}</a:tableStyleId>
              </a:tblPr>
              <a:tblGrid>
                <a:gridCol w="2928302"/>
                <a:gridCol w="2928366"/>
                <a:gridCol w="2928366"/>
              </a:tblGrid>
              <a:tr h="457200">
                <a:tc>
                  <a:txBody>
                    <a:bodyPr/>
                    <a:lstStyle/>
                    <a:p>
                      <a:pPr marL="85090">
                        <a:lnSpc>
                          <a:spcPct val="100000"/>
                        </a:lnSpc>
                      </a:pPr>
                      <a:r>
                        <a:rPr sz="2400" b="1" dirty="0">
                          <a:latin typeface="Calibri" panose="020F0502020204030204"/>
                          <a:cs typeface="Calibri" panose="020F0502020204030204"/>
                        </a:rPr>
                        <a:t>specifier</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b="1" spc="5" dirty="0">
                          <a:latin typeface="宋体" panose="02010600030101010101" pitchFamily="2" charset="-122"/>
                          <a:cs typeface="宋体" panose="02010600030101010101" pitchFamily="2" charset="-122"/>
                        </a:rPr>
                        <a:t>示例</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b="1" spc="5" dirty="0">
                          <a:latin typeface="宋体" panose="02010600030101010101" pitchFamily="2" charset="-122"/>
                          <a:cs typeface="宋体" panose="02010600030101010101" pitchFamily="2" charset="-122"/>
                        </a:rPr>
                        <a:t>含义</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457200">
                <a:tc>
                  <a:txBody>
                    <a:bodyPr/>
                    <a:lstStyle/>
                    <a:p>
                      <a:pPr marL="85090">
                        <a:lnSpc>
                          <a:spcPct val="100000"/>
                        </a:lnSpc>
                      </a:pPr>
                      <a:r>
                        <a:rPr sz="2400" spc="-35" dirty="0">
                          <a:latin typeface="Calibri" panose="020F0502020204030204"/>
                          <a:cs typeface="Calibri" panose="020F0502020204030204"/>
                        </a:rPr>
                        <a:t>t</a:t>
                      </a:r>
                      <a:r>
                        <a:rPr sz="2400" dirty="0">
                          <a:latin typeface="Calibri" panose="020F0502020204030204"/>
                          <a:cs typeface="Calibri" panose="020F0502020204030204"/>
                        </a:rPr>
                        <a:t>a</a:t>
                      </a:r>
                      <a:r>
                        <a:rPr sz="2400" spc="-40" dirty="0">
                          <a:latin typeface="Calibri" panose="020F0502020204030204"/>
                          <a:cs typeface="Calibri" panose="020F0502020204030204"/>
                        </a:rPr>
                        <a:t>r</a:t>
                      </a:r>
                      <a:r>
                        <a:rPr sz="2400" spc="-20" dirty="0">
                          <a:latin typeface="Calibri" panose="020F0502020204030204"/>
                          <a:cs typeface="Calibri" panose="020F0502020204030204"/>
                        </a:rPr>
                        <a:t>g</a:t>
                      </a:r>
                      <a:r>
                        <a:rPr sz="2400" spc="-15" dirty="0">
                          <a:latin typeface="Calibri" panose="020F0502020204030204"/>
                          <a:cs typeface="Calibri" panose="020F0502020204030204"/>
                        </a:rPr>
                        <a:t>e</a:t>
                      </a:r>
                      <a:r>
                        <a:rPr sz="2400" dirty="0">
                          <a:latin typeface="Calibri" panose="020F0502020204030204"/>
                          <a:cs typeface="Calibri" panose="020F0502020204030204"/>
                        </a:rPr>
                        <a:t>t</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400" spc="-35" dirty="0">
                          <a:latin typeface="Calibri" panose="020F0502020204030204"/>
                          <a:cs typeface="Calibri" panose="020F0502020204030204"/>
                        </a:rPr>
                        <a:t>t</a:t>
                      </a:r>
                      <a:r>
                        <a:rPr sz="2400" dirty="0">
                          <a:latin typeface="Calibri" panose="020F0502020204030204"/>
                          <a:cs typeface="Calibri" panose="020F0502020204030204"/>
                        </a:rPr>
                        <a:t>a</a:t>
                      </a:r>
                      <a:r>
                        <a:rPr sz="2400" spc="-40" dirty="0">
                          <a:latin typeface="Calibri" panose="020F0502020204030204"/>
                          <a:cs typeface="Calibri" panose="020F0502020204030204"/>
                        </a:rPr>
                        <a:t>r</a:t>
                      </a:r>
                      <a:r>
                        <a:rPr sz="2400" spc="-20" dirty="0">
                          <a:latin typeface="Calibri" panose="020F0502020204030204"/>
                          <a:cs typeface="Calibri" panose="020F0502020204030204"/>
                        </a:rPr>
                        <a:t>g</a:t>
                      </a:r>
                      <a:r>
                        <a:rPr sz="2400" spc="-15" dirty="0">
                          <a:latin typeface="Calibri" panose="020F0502020204030204"/>
                          <a:cs typeface="Calibri" panose="020F0502020204030204"/>
                        </a:rPr>
                        <a:t>e</a:t>
                      </a:r>
                      <a:r>
                        <a:rPr sz="2400" dirty="0">
                          <a:latin typeface="Calibri" panose="020F0502020204030204"/>
                          <a:cs typeface="Calibri" panose="020F0502020204030204"/>
                        </a:rPr>
                        <a:t>t(mic:0)</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400" dirty="0">
                          <a:latin typeface="宋体" panose="02010600030101010101" pitchFamily="2" charset="-122"/>
                          <a:cs typeface="宋体" panose="02010600030101010101" pitchFamily="2" charset="-122"/>
                        </a:rPr>
                        <a:t>使用什么设备运行</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457200">
                <a:tc>
                  <a:txBody>
                    <a:bodyPr/>
                    <a:lstStyle/>
                    <a:p>
                      <a:pPr marL="85090">
                        <a:lnSpc>
                          <a:spcPct val="100000"/>
                        </a:lnSpc>
                      </a:pPr>
                      <a:r>
                        <a:rPr sz="2400" dirty="0">
                          <a:latin typeface="Calibri" panose="020F0502020204030204"/>
                          <a:cs typeface="Calibri" panose="020F0502020204030204"/>
                        </a:rPr>
                        <a:t>if</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dirty="0">
                          <a:latin typeface="Calibri" panose="020F0502020204030204"/>
                          <a:cs typeface="Calibri" panose="020F0502020204030204"/>
                        </a:rPr>
                        <a:t>if(N&gt;1000)</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dirty="0">
                          <a:latin typeface="宋体" panose="02010600030101010101" pitchFamily="2" charset="-122"/>
                          <a:cs typeface="宋体" panose="02010600030101010101" pitchFamily="2" charset="-122"/>
                        </a:rPr>
                        <a:t>是否使用该设备</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822959">
                <a:tc>
                  <a:txBody>
                    <a:bodyPr/>
                    <a:lstStyle/>
                    <a:p>
                      <a:pPr marL="85090">
                        <a:lnSpc>
                          <a:spcPct val="100000"/>
                        </a:lnSpc>
                      </a:pPr>
                      <a:r>
                        <a:rPr sz="2400" dirty="0">
                          <a:latin typeface="Calibri" panose="020F0502020204030204"/>
                          <a:cs typeface="Calibri" panose="020F0502020204030204"/>
                        </a:rPr>
                        <a:t>in</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marR="817880">
                        <a:lnSpc>
                          <a:spcPct val="100000"/>
                        </a:lnSpc>
                      </a:pPr>
                      <a:r>
                        <a:rPr sz="2400" dirty="0">
                          <a:latin typeface="Calibri" panose="020F0502020204030204"/>
                          <a:cs typeface="Calibri" panose="020F0502020204030204"/>
                        </a:rPr>
                        <a:t>in</a:t>
                      </a:r>
                      <a:r>
                        <a:rPr sz="2400" spc="-5" dirty="0">
                          <a:latin typeface="Calibri" panose="020F0502020204030204"/>
                          <a:cs typeface="Calibri" panose="020F0502020204030204"/>
                        </a:rPr>
                        <a:t>(p:len</a:t>
                      </a:r>
                      <a:r>
                        <a:rPr sz="2400" spc="-35" dirty="0">
                          <a:latin typeface="Calibri" panose="020F0502020204030204"/>
                          <a:cs typeface="Calibri" panose="020F0502020204030204"/>
                        </a:rPr>
                        <a:t>g</a:t>
                      </a:r>
                      <a:r>
                        <a:rPr sz="2400" dirty="0">
                          <a:latin typeface="Calibri" panose="020F0502020204030204"/>
                          <a:cs typeface="Calibri" panose="020F0502020204030204"/>
                        </a:rPr>
                        <a:t>t</a:t>
                      </a:r>
                      <a:r>
                        <a:rPr sz="2400" spc="-5" dirty="0">
                          <a:latin typeface="Calibri" panose="020F0502020204030204"/>
                          <a:cs typeface="Calibri" panose="020F0502020204030204"/>
                        </a:rPr>
                        <a:t>h(LEN) </a:t>
                      </a:r>
                      <a:r>
                        <a:rPr sz="2400" dirty="0">
                          <a:latin typeface="Calibri" panose="020F0502020204030204"/>
                          <a:cs typeface="Calibri" panose="020F0502020204030204"/>
                        </a:rPr>
                        <a:t>alloc_if</a:t>
                      </a:r>
                      <a:r>
                        <a:rPr sz="2400" spc="-5" dirty="0">
                          <a:latin typeface="Calibri" panose="020F0502020204030204"/>
                          <a:cs typeface="Calibri" panose="020F0502020204030204"/>
                        </a:rPr>
                        <a:t>(1))</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400" dirty="0">
                          <a:latin typeface="宋体" panose="02010600030101010101" pitchFamily="2" charset="-122"/>
                          <a:cs typeface="宋体" panose="02010600030101010101" pitchFamily="2" charset="-122"/>
                        </a:rPr>
                        <a:t>数据传入</a:t>
                      </a:r>
                      <a:r>
                        <a:rPr sz="2400" spc="-5" dirty="0">
                          <a:latin typeface="Calibri" panose="020F0502020204030204"/>
                          <a:cs typeface="Calibri" panose="020F0502020204030204"/>
                        </a:rPr>
                        <a:t>d</a:t>
                      </a:r>
                      <a:r>
                        <a:rPr sz="2400" spc="-15" dirty="0">
                          <a:latin typeface="Calibri" panose="020F0502020204030204"/>
                          <a:cs typeface="Calibri" panose="020F0502020204030204"/>
                        </a:rPr>
                        <a:t>e</a:t>
                      </a:r>
                      <a:r>
                        <a:rPr sz="2400" dirty="0">
                          <a:latin typeface="Calibri" panose="020F0502020204030204"/>
                          <a:cs typeface="Calibri" panose="020F0502020204030204"/>
                        </a:rPr>
                        <a:t>vice</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457200">
                <a:tc>
                  <a:txBody>
                    <a:bodyPr/>
                    <a:lstStyle/>
                    <a:p>
                      <a:pPr marL="85090">
                        <a:lnSpc>
                          <a:spcPct val="100000"/>
                        </a:lnSpc>
                      </a:pPr>
                      <a:r>
                        <a:rPr sz="2400" spc="-5" dirty="0">
                          <a:latin typeface="Calibri" panose="020F0502020204030204"/>
                          <a:cs typeface="Calibri" panose="020F0502020204030204"/>
                        </a:rPr>
                        <a:t>out</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spc="-5" dirty="0">
                          <a:latin typeface="Calibri" panose="020F0502020204030204"/>
                          <a:cs typeface="Calibri" panose="020F0502020204030204"/>
                        </a:rPr>
                        <a:t>out</a:t>
                      </a:r>
                      <a:r>
                        <a:rPr sz="2400" dirty="0">
                          <a:latin typeface="Calibri" panose="020F0502020204030204"/>
                          <a:cs typeface="Calibri" panose="020F0502020204030204"/>
                        </a:rPr>
                        <a:t>(</a:t>
                      </a:r>
                      <a:r>
                        <a:rPr sz="2400" spc="-5" dirty="0">
                          <a:latin typeface="Calibri" panose="020F0502020204030204"/>
                          <a:cs typeface="Calibri" panose="020F0502020204030204"/>
                        </a:rPr>
                        <a:t>p:len</a:t>
                      </a:r>
                      <a:r>
                        <a:rPr sz="2400" spc="-35" dirty="0">
                          <a:latin typeface="Calibri" panose="020F0502020204030204"/>
                          <a:cs typeface="Calibri" panose="020F0502020204030204"/>
                        </a:rPr>
                        <a:t>g</a:t>
                      </a:r>
                      <a:r>
                        <a:rPr sz="2400" dirty="0">
                          <a:latin typeface="Calibri" panose="020F0502020204030204"/>
                          <a:cs typeface="Calibri" panose="020F0502020204030204"/>
                        </a:rPr>
                        <a:t>t</a:t>
                      </a:r>
                      <a:r>
                        <a:rPr sz="2400" spc="-5" dirty="0">
                          <a:latin typeface="Calibri" panose="020F0502020204030204"/>
                          <a:cs typeface="Calibri" panose="020F0502020204030204"/>
                        </a:rPr>
                        <a:t>h(LEN))</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dirty="0">
                          <a:latin typeface="宋体" panose="02010600030101010101" pitchFamily="2" charset="-122"/>
                          <a:cs typeface="宋体" panose="02010600030101010101" pitchFamily="2" charset="-122"/>
                        </a:rPr>
                        <a:t>数据从</a:t>
                      </a:r>
                      <a:r>
                        <a:rPr sz="2400" spc="-5" dirty="0">
                          <a:latin typeface="Calibri" panose="020F0502020204030204"/>
                          <a:cs typeface="Calibri" panose="020F0502020204030204"/>
                        </a:rPr>
                        <a:t>d</a:t>
                      </a:r>
                      <a:r>
                        <a:rPr sz="2400" spc="-15" dirty="0">
                          <a:latin typeface="Calibri" panose="020F0502020204030204"/>
                          <a:cs typeface="Calibri" panose="020F0502020204030204"/>
                        </a:rPr>
                        <a:t>e</a:t>
                      </a:r>
                      <a:r>
                        <a:rPr sz="2400" dirty="0">
                          <a:latin typeface="Calibri" panose="020F0502020204030204"/>
                          <a:cs typeface="Calibri" panose="020F0502020204030204"/>
                        </a:rPr>
                        <a:t>vic</a:t>
                      </a:r>
                      <a:r>
                        <a:rPr sz="2400" spc="-5" dirty="0">
                          <a:latin typeface="Calibri" panose="020F0502020204030204"/>
                          <a:cs typeface="Calibri" panose="020F0502020204030204"/>
                        </a:rPr>
                        <a:t>e</a:t>
                      </a:r>
                      <a:r>
                        <a:rPr sz="2400" dirty="0">
                          <a:latin typeface="宋体" panose="02010600030101010101" pitchFamily="2" charset="-122"/>
                          <a:cs typeface="宋体" panose="02010600030101010101" pitchFamily="2" charset="-122"/>
                        </a:rPr>
                        <a:t>传出</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822960">
                <a:tc>
                  <a:txBody>
                    <a:bodyPr/>
                    <a:lstStyle/>
                    <a:p>
                      <a:pPr marL="85090">
                        <a:lnSpc>
                          <a:spcPct val="100000"/>
                        </a:lnSpc>
                      </a:pPr>
                      <a:r>
                        <a:rPr sz="2400" dirty="0">
                          <a:latin typeface="Calibri" panose="020F0502020204030204"/>
                          <a:cs typeface="Calibri" panose="020F0502020204030204"/>
                        </a:rPr>
                        <a:t>inout</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marR="394970">
                        <a:lnSpc>
                          <a:spcPct val="100000"/>
                        </a:lnSpc>
                      </a:pPr>
                      <a:r>
                        <a:rPr sz="2400" dirty="0">
                          <a:latin typeface="Calibri" panose="020F0502020204030204"/>
                          <a:cs typeface="Calibri" panose="020F0502020204030204"/>
                        </a:rPr>
                        <a:t>inou</a:t>
                      </a:r>
                      <a:r>
                        <a:rPr sz="2400" spc="-5" dirty="0">
                          <a:latin typeface="Calibri" panose="020F0502020204030204"/>
                          <a:cs typeface="Calibri" panose="020F0502020204030204"/>
                        </a:rPr>
                        <a:t>t(p:len</a:t>
                      </a:r>
                      <a:r>
                        <a:rPr sz="2400" spc="-35" dirty="0">
                          <a:latin typeface="Calibri" panose="020F0502020204030204"/>
                          <a:cs typeface="Calibri" panose="020F0502020204030204"/>
                        </a:rPr>
                        <a:t>g</a:t>
                      </a:r>
                      <a:r>
                        <a:rPr sz="2400" dirty="0">
                          <a:latin typeface="Calibri" panose="020F0502020204030204"/>
                          <a:cs typeface="Calibri" panose="020F0502020204030204"/>
                        </a:rPr>
                        <a:t>t</a:t>
                      </a:r>
                      <a:r>
                        <a:rPr sz="2400" spc="-5" dirty="0">
                          <a:latin typeface="Calibri" panose="020F0502020204030204"/>
                          <a:cs typeface="Calibri" panose="020F0502020204030204"/>
                        </a:rPr>
                        <a:t>h(LEN) </a:t>
                      </a:r>
                      <a:r>
                        <a:rPr sz="2400" dirty="0">
                          <a:latin typeface="Calibri" panose="020F0502020204030204"/>
                          <a:cs typeface="Calibri" panose="020F0502020204030204"/>
                        </a:rPr>
                        <a:t>align(8))</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400" dirty="0">
                          <a:latin typeface="宋体" panose="02010600030101010101" pitchFamily="2" charset="-122"/>
                          <a:cs typeface="宋体" panose="02010600030101010101" pitchFamily="2" charset="-122"/>
                        </a:rPr>
                        <a:t>数据既传入又传出</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457161">
                <a:tc>
                  <a:txBody>
                    <a:bodyPr/>
                    <a:lstStyle/>
                    <a:p>
                      <a:pPr marL="85090">
                        <a:lnSpc>
                          <a:spcPct val="100000"/>
                        </a:lnSpc>
                      </a:pPr>
                      <a:r>
                        <a:rPr sz="2400" spc="-5" dirty="0">
                          <a:latin typeface="Calibri" panose="020F0502020204030204"/>
                          <a:cs typeface="Calibri" panose="020F0502020204030204"/>
                        </a:rPr>
                        <a:t>no</a:t>
                      </a:r>
                      <a:r>
                        <a:rPr sz="2400" spc="-20" dirty="0">
                          <a:latin typeface="Calibri" panose="020F0502020204030204"/>
                          <a:cs typeface="Calibri" panose="020F0502020204030204"/>
                        </a:rPr>
                        <a:t>c</a:t>
                      </a:r>
                      <a:r>
                        <a:rPr sz="2400" spc="-5" dirty="0">
                          <a:latin typeface="Calibri" panose="020F0502020204030204"/>
                          <a:cs typeface="Calibri" panose="020F0502020204030204"/>
                        </a:rPr>
                        <a:t>o</a:t>
                      </a:r>
                      <a:r>
                        <a:rPr sz="2400" spc="-15" dirty="0">
                          <a:latin typeface="Calibri" panose="020F0502020204030204"/>
                          <a:cs typeface="Calibri" panose="020F0502020204030204"/>
                        </a:rPr>
                        <a:t>p</a:t>
                      </a:r>
                      <a:r>
                        <a:rPr sz="2400" dirty="0">
                          <a:latin typeface="Calibri" panose="020F0502020204030204"/>
                          <a:cs typeface="Calibri" panose="020F0502020204030204"/>
                        </a:rPr>
                        <a:t>y</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spc="-5" dirty="0">
                          <a:latin typeface="Calibri" panose="020F0502020204030204"/>
                          <a:cs typeface="Calibri" panose="020F0502020204030204"/>
                        </a:rPr>
                        <a:t>no</a:t>
                      </a:r>
                      <a:r>
                        <a:rPr sz="2400" spc="-20" dirty="0">
                          <a:latin typeface="Calibri" panose="020F0502020204030204"/>
                          <a:cs typeface="Calibri" panose="020F0502020204030204"/>
                        </a:rPr>
                        <a:t>c</a:t>
                      </a:r>
                      <a:r>
                        <a:rPr sz="2400" spc="-5" dirty="0">
                          <a:latin typeface="Calibri" panose="020F0502020204030204"/>
                          <a:cs typeface="Calibri" panose="020F0502020204030204"/>
                        </a:rPr>
                        <a:t>o</a:t>
                      </a:r>
                      <a:r>
                        <a:rPr sz="2400" spc="-15" dirty="0">
                          <a:latin typeface="Calibri" panose="020F0502020204030204"/>
                          <a:cs typeface="Calibri" panose="020F0502020204030204"/>
                        </a:rPr>
                        <a:t>p</a:t>
                      </a:r>
                      <a:r>
                        <a:rPr sz="2400" dirty="0">
                          <a:latin typeface="Calibri" panose="020F0502020204030204"/>
                          <a:cs typeface="Calibri" panose="020F0502020204030204"/>
                        </a:rPr>
                        <a:t>y</a:t>
                      </a:r>
                      <a:r>
                        <a:rPr sz="2400" spc="-5" dirty="0">
                          <a:latin typeface="Calibri" panose="020F0502020204030204"/>
                          <a:cs typeface="Calibri" panose="020F0502020204030204"/>
                        </a:rPr>
                        <a:t>(p)</a:t>
                      </a:r>
                      <a:endParaRPr sz="24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400" dirty="0">
                          <a:latin typeface="宋体" panose="02010600030101010101" pitchFamily="2" charset="-122"/>
                          <a:cs typeface="宋体" panose="02010600030101010101" pitchFamily="2" charset="-122"/>
                        </a:rPr>
                        <a:t>只开辟空间不传递</a:t>
                      </a:r>
                      <a:endParaRPr sz="24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389632"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665732" y="146304"/>
            <a:ext cx="184251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784348" y="199644"/>
            <a:ext cx="851915" cy="122681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912364" y="146304"/>
            <a:ext cx="1283208" cy="1226820"/>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3471671" y="199644"/>
            <a:ext cx="850391" cy="1226819"/>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0" dirty="0">
                <a:latin typeface="Calibri" panose="020F0502020204030204"/>
                <a:cs typeface="Calibri" panose="020F0502020204030204"/>
              </a:rPr>
              <a:t>offloa</a:t>
            </a:r>
            <a:r>
              <a:rPr sz="4400" spc="-35" dirty="0">
                <a:latin typeface="Calibri" panose="020F0502020204030204"/>
                <a:cs typeface="Calibri" panose="020F0502020204030204"/>
              </a:rPr>
              <a:t>d</a:t>
            </a:r>
            <a:r>
              <a:rPr sz="4400" spc="-40" dirty="0">
                <a:latin typeface="宋体" panose="02010600030101010101" pitchFamily="2" charset="-122"/>
                <a:cs typeface="宋体" panose="02010600030101010101" pitchFamily="2" charset="-122"/>
              </a:rPr>
              <a:t>语</a:t>
            </a:r>
            <a:r>
              <a:rPr sz="4400" spc="-45" dirty="0">
                <a:latin typeface="宋体" panose="02010600030101010101" pitchFamily="2" charset="-122"/>
                <a:cs typeface="宋体" panose="02010600030101010101" pitchFamily="2" charset="-122"/>
              </a:rPr>
              <a:t>法</a:t>
            </a:r>
            <a:r>
              <a:rPr sz="4400" spc="-1205" dirty="0">
                <a:latin typeface="宋体" panose="02010600030101010101" pitchFamily="2" charset="-122"/>
                <a:cs typeface="宋体" panose="02010600030101010101" pitchFamily="2" charset="-122"/>
              </a:rPr>
              <a:t> </a:t>
            </a:r>
            <a:r>
              <a:rPr sz="4400" spc="-45" dirty="0">
                <a:latin typeface="宋体" panose="02010600030101010101" pitchFamily="2" charset="-122"/>
                <a:cs typeface="宋体" panose="02010600030101010101" pitchFamily="2" charset="-122"/>
              </a:rPr>
              <a:t>续</a:t>
            </a:r>
            <a:endParaRPr sz="4400">
              <a:latin typeface="宋体" panose="02010600030101010101" pitchFamily="2" charset="-122"/>
              <a:cs typeface="宋体" panose="02010600030101010101" pitchFamily="2" charset="-122"/>
            </a:endParaRPr>
          </a:p>
        </p:txBody>
      </p:sp>
      <p:sp>
        <p:nvSpPr>
          <p:cNvPr id="11" name="object 11"/>
          <p:cNvSpPr txBox="1"/>
          <p:nvPr/>
        </p:nvSpPr>
        <p:spPr>
          <a:xfrm>
            <a:off x="675894" y="1273814"/>
            <a:ext cx="5864860" cy="398780"/>
          </a:xfrm>
          <a:prstGeom prst="rect">
            <a:avLst/>
          </a:prstGeom>
        </p:spPr>
        <p:txBody>
          <a:bodyPr vert="horz" wrap="square" lIns="0" tIns="0" rIns="0" bIns="0" rtlCol="0">
            <a:spAutoFit/>
          </a:bodyPr>
          <a:lstStyle/>
          <a:p>
            <a:pPr marL="12700">
              <a:lnSpc>
                <a:spcPct val="100000"/>
              </a:lnSpc>
            </a:pPr>
            <a:r>
              <a:rPr sz="2800" dirty="0">
                <a:latin typeface="宋体" panose="02010600030101010101" pitchFamily="2" charset="-122"/>
                <a:cs typeface="宋体" panose="02010600030101010101" pitchFamily="2" charset="-122"/>
              </a:rPr>
              <a:t>其中</a:t>
            </a:r>
            <a:r>
              <a:rPr sz="2800" dirty="0">
                <a:latin typeface="Arial" panose="020B0604020202020204"/>
                <a:cs typeface="Arial" panose="020B0604020202020204"/>
              </a:rPr>
              <a:t>in/out</a:t>
            </a:r>
            <a:r>
              <a:rPr sz="2800" spc="-5" dirty="0">
                <a:latin typeface="Arial" panose="020B0604020202020204"/>
                <a:cs typeface="Arial" panose="020B0604020202020204"/>
              </a:rPr>
              <a:t>/</a:t>
            </a:r>
            <a:r>
              <a:rPr sz="2800" dirty="0">
                <a:latin typeface="Arial" panose="020B0604020202020204"/>
                <a:cs typeface="Arial" panose="020B0604020202020204"/>
              </a:rPr>
              <a:t>inout/nocopy</a:t>
            </a:r>
            <a:r>
              <a:rPr sz="2800" dirty="0">
                <a:latin typeface="宋体" panose="02010600030101010101" pitchFamily="2" charset="-122"/>
                <a:cs typeface="宋体" panose="02010600030101010101" pitchFamily="2" charset="-122"/>
              </a:rPr>
              <a:t>可用的属性有</a:t>
            </a:r>
            <a:endParaRPr sz="2800">
              <a:latin typeface="宋体" panose="02010600030101010101" pitchFamily="2" charset="-122"/>
              <a:cs typeface="宋体" panose="02010600030101010101" pitchFamily="2" charset="-122"/>
            </a:endParaRPr>
          </a:p>
        </p:txBody>
      </p:sp>
      <p:sp>
        <p:nvSpPr>
          <p:cNvPr id="12" name="object 12"/>
          <p:cNvSpPr/>
          <p:nvPr/>
        </p:nvSpPr>
        <p:spPr>
          <a:xfrm>
            <a:off x="6516243" y="260667"/>
            <a:ext cx="2520314" cy="503237"/>
          </a:xfrm>
          <a:prstGeom prst="rect">
            <a:avLst/>
          </a:prstGeom>
          <a:blipFill>
            <a:blip r:embed="rId6" cstate="print"/>
            <a:stretch>
              <a:fillRect/>
            </a:stretch>
          </a:blipFill>
        </p:spPr>
        <p:txBody>
          <a:bodyPr wrap="square" lIns="0" tIns="0" rIns="0" bIns="0" rtlCol="0"/>
          <a:lstStyle/>
          <a:p/>
        </p:txBody>
      </p:sp>
      <p:sp>
        <p:nvSpPr>
          <p:cNvPr id="13" name="object 13"/>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graphicFrame>
        <p:nvGraphicFramePr>
          <p:cNvPr id="10" name="object 10"/>
          <p:cNvGraphicFramePr>
            <a:graphicFrameLocks noGrp="1"/>
          </p:cNvGraphicFramePr>
          <p:nvPr/>
        </p:nvGraphicFramePr>
        <p:xfrm>
          <a:off x="317182" y="1916810"/>
          <a:ext cx="8732520" cy="4287520"/>
        </p:xfrm>
        <a:graphic>
          <a:graphicData uri="http://schemas.openxmlformats.org/drawingml/2006/table">
            <a:tbl>
              <a:tblPr firstRow="1" bandRow="1">
                <a:tableStyleId>{2D5ABB26-0587-4C30-8999-92F81FD0307C}</a:tableStyleId>
              </a:tblPr>
              <a:tblGrid>
                <a:gridCol w="2904299"/>
                <a:gridCol w="2784347"/>
                <a:gridCol w="3024378"/>
              </a:tblGrid>
              <a:tr h="636397">
                <a:tc>
                  <a:txBody>
                    <a:bodyPr/>
                    <a:lstStyle/>
                    <a:p>
                      <a:pPr marL="85090">
                        <a:lnSpc>
                          <a:spcPct val="100000"/>
                        </a:lnSpc>
                      </a:pPr>
                      <a:r>
                        <a:rPr sz="2800" b="1" spc="5" dirty="0">
                          <a:latin typeface="宋体" panose="02010600030101010101" pitchFamily="2" charset="-122"/>
                          <a:cs typeface="宋体" panose="02010600030101010101" pitchFamily="2" charset="-122"/>
                        </a:rPr>
                        <a:t>属性</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b="1" spc="5" dirty="0">
                          <a:latin typeface="宋体" panose="02010600030101010101" pitchFamily="2" charset="-122"/>
                          <a:cs typeface="宋体" panose="02010600030101010101" pitchFamily="2" charset="-122"/>
                        </a:rPr>
                        <a:t>示例</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b="1" spc="5" dirty="0">
                          <a:latin typeface="宋体" panose="02010600030101010101" pitchFamily="2" charset="-122"/>
                          <a:cs typeface="宋体" panose="02010600030101010101" pitchFamily="2" charset="-122"/>
                        </a:rPr>
                        <a:t>含义</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636524">
                <a:tc>
                  <a:txBody>
                    <a:bodyPr/>
                    <a:lstStyle/>
                    <a:p>
                      <a:pPr marL="85090">
                        <a:lnSpc>
                          <a:spcPct val="100000"/>
                        </a:lnSpc>
                      </a:pPr>
                      <a:r>
                        <a:rPr sz="2800" dirty="0">
                          <a:latin typeface="Calibri" panose="020F0502020204030204"/>
                          <a:cs typeface="Calibri" panose="020F0502020204030204"/>
                        </a:rPr>
                        <a:t>len</a:t>
                      </a:r>
                      <a:r>
                        <a:rPr sz="2800" spc="-50" dirty="0">
                          <a:latin typeface="Calibri" panose="020F0502020204030204"/>
                          <a:cs typeface="Calibri" panose="020F0502020204030204"/>
                        </a:rPr>
                        <a:t>g</a:t>
                      </a:r>
                      <a:r>
                        <a:rPr sz="2800" dirty="0">
                          <a:latin typeface="Calibri" panose="020F0502020204030204"/>
                          <a:cs typeface="Calibri" panose="020F0502020204030204"/>
                        </a:rPr>
                        <a:t>th</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dirty="0">
                          <a:latin typeface="Calibri" panose="020F0502020204030204"/>
                          <a:cs typeface="Calibri" panose="020F0502020204030204"/>
                        </a:rPr>
                        <a:t>len</a:t>
                      </a:r>
                      <a:r>
                        <a:rPr sz="2800" spc="-50" dirty="0">
                          <a:latin typeface="Calibri" panose="020F0502020204030204"/>
                          <a:cs typeface="Calibri" panose="020F0502020204030204"/>
                        </a:rPr>
                        <a:t>g</a:t>
                      </a:r>
                      <a:r>
                        <a:rPr sz="2800" dirty="0">
                          <a:latin typeface="Calibri" panose="020F0502020204030204"/>
                          <a:cs typeface="Calibri" panose="020F0502020204030204"/>
                        </a:rPr>
                        <a:t>th(LEN)</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dirty="0">
                          <a:latin typeface="宋体" panose="02010600030101010101" pitchFamily="2" charset="-122"/>
                          <a:cs typeface="宋体" panose="02010600030101010101" pitchFamily="2" charset="-122"/>
                        </a:rPr>
                        <a:t>元素个数</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636396">
                <a:tc>
                  <a:txBody>
                    <a:bodyPr/>
                    <a:lstStyle/>
                    <a:p>
                      <a:pPr marL="85090">
                        <a:lnSpc>
                          <a:spcPct val="100000"/>
                        </a:lnSpc>
                      </a:pPr>
                      <a:r>
                        <a:rPr sz="2800" dirty="0">
                          <a:latin typeface="Calibri" panose="020F0502020204030204"/>
                          <a:cs typeface="Calibri" panose="020F0502020204030204"/>
                        </a:rPr>
                        <a:t>alloc_if</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Calibri" panose="020F0502020204030204"/>
                          <a:cs typeface="Calibri" panose="020F0502020204030204"/>
                        </a:rPr>
                        <a:t>alloc_i</a:t>
                      </a:r>
                      <a:r>
                        <a:rPr sz="2800" spc="-10" dirty="0">
                          <a:latin typeface="Calibri" panose="020F0502020204030204"/>
                          <a:cs typeface="Calibri" panose="020F0502020204030204"/>
                        </a:rPr>
                        <a:t>f</a:t>
                      </a:r>
                      <a:r>
                        <a:rPr sz="2800" spc="-5" dirty="0">
                          <a:latin typeface="Calibri" panose="020F0502020204030204"/>
                          <a:cs typeface="Calibri" panose="020F0502020204030204"/>
                        </a:rPr>
                        <a:t>(1)</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宋体" panose="02010600030101010101" pitchFamily="2" charset="-122"/>
                          <a:cs typeface="宋体" panose="02010600030101010101" pitchFamily="2" charset="-122"/>
                        </a:rPr>
                        <a:t>是否开辟内存</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574166">
                <a:tc>
                  <a:txBody>
                    <a:bodyPr/>
                    <a:lstStyle/>
                    <a:p>
                      <a:pPr marL="85090">
                        <a:lnSpc>
                          <a:spcPct val="100000"/>
                        </a:lnSpc>
                      </a:pPr>
                      <a:r>
                        <a:rPr sz="2800" spc="-5" dirty="0">
                          <a:latin typeface="Calibri" panose="020F0502020204030204"/>
                          <a:cs typeface="Calibri" panose="020F0502020204030204"/>
                        </a:rPr>
                        <a:t>f</a:t>
                      </a:r>
                      <a:r>
                        <a:rPr sz="2800" spc="-35" dirty="0">
                          <a:latin typeface="Calibri" panose="020F0502020204030204"/>
                          <a:cs typeface="Calibri" panose="020F0502020204030204"/>
                        </a:rPr>
                        <a:t>r</a:t>
                      </a:r>
                      <a:r>
                        <a:rPr sz="2800" dirty="0">
                          <a:latin typeface="Calibri" panose="020F0502020204030204"/>
                          <a:cs typeface="Calibri" panose="020F0502020204030204"/>
                        </a:rPr>
                        <a:t>ee_</a:t>
                      </a:r>
                      <a:r>
                        <a:rPr sz="2800" spc="-15" dirty="0">
                          <a:latin typeface="Calibri" panose="020F0502020204030204"/>
                          <a:cs typeface="Calibri" panose="020F0502020204030204"/>
                        </a:rPr>
                        <a:t>i</a:t>
                      </a:r>
                      <a:r>
                        <a:rPr sz="2800" dirty="0">
                          <a:latin typeface="Calibri" panose="020F0502020204030204"/>
                          <a:cs typeface="Calibri" panose="020F0502020204030204"/>
                        </a:rPr>
                        <a:t>f</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spc="-5" dirty="0">
                          <a:latin typeface="Calibri" panose="020F0502020204030204"/>
                          <a:cs typeface="Calibri" panose="020F0502020204030204"/>
                        </a:rPr>
                        <a:t>f</a:t>
                      </a:r>
                      <a:r>
                        <a:rPr sz="2800" spc="-35" dirty="0">
                          <a:latin typeface="Calibri" panose="020F0502020204030204"/>
                          <a:cs typeface="Calibri" panose="020F0502020204030204"/>
                        </a:rPr>
                        <a:t>r</a:t>
                      </a:r>
                      <a:r>
                        <a:rPr sz="2800" dirty="0">
                          <a:latin typeface="Calibri" panose="020F0502020204030204"/>
                          <a:cs typeface="Calibri" panose="020F0502020204030204"/>
                        </a:rPr>
                        <a:t>ee_</a:t>
                      </a:r>
                      <a:r>
                        <a:rPr sz="2800" spc="-15" dirty="0">
                          <a:latin typeface="Calibri" panose="020F0502020204030204"/>
                          <a:cs typeface="Calibri" panose="020F0502020204030204"/>
                        </a:rPr>
                        <a:t>i</a:t>
                      </a:r>
                      <a:r>
                        <a:rPr sz="2800" spc="-5" dirty="0">
                          <a:latin typeface="Calibri" panose="020F0502020204030204"/>
                          <a:cs typeface="Calibri" panose="020F0502020204030204"/>
                        </a:rPr>
                        <a:t>f(N&gt;0)</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spc="-5" dirty="0">
                          <a:latin typeface="Calibri" panose="020F0502020204030204"/>
                          <a:cs typeface="Calibri" panose="020F0502020204030204"/>
                        </a:rPr>
                        <a:t>o</a:t>
                      </a:r>
                      <a:r>
                        <a:rPr sz="2800" spc="-30" dirty="0">
                          <a:latin typeface="Calibri" panose="020F0502020204030204"/>
                          <a:cs typeface="Calibri" panose="020F0502020204030204"/>
                        </a:rPr>
                        <a:t>f</a:t>
                      </a:r>
                      <a:r>
                        <a:rPr sz="2800" spc="-5" dirty="0">
                          <a:latin typeface="Calibri" panose="020F0502020204030204"/>
                          <a:cs typeface="Calibri" panose="020F0502020204030204"/>
                        </a:rPr>
                        <a:t>fload</a:t>
                      </a:r>
                      <a:r>
                        <a:rPr sz="2800" dirty="0">
                          <a:latin typeface="宋体" panose="02010600030101010101" pitchFamily="2" charset="-122"/>
                          <a:cs typeface="宋体" panose="02010600030101010101" pitchFamily="2" charset="-122"/>
                        </a:rPr>
                        <a:t>后是否释放</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636397">
                <a:tc>
                  <a:txBody>
                    <a:bodyPr/>
                    <a:lstStyle/>
                    <a:p>
                      <a:pPr marL="85090">
                        <a:lnSpc>
                          <a:spcPct val="100000"/>
                        </a:lnSpc>
                      </a:pPr>
                      <a:r>
                        <a:rPr sz="2800" dirty="0">
                          <a:latin typeface="Calibri" panose="020F0502020204030204"/>
                          <a:cs typeface="Calibri" panose="020F0502020204030204"/>
                        </a:rPr>
                        <a:t>ali</a:t>
                      </a:r>
                      <a:r>
                        <a:rPr sz="2800" spc="-5" dirty="0">
                          <a:latin typeface="Calibri" panose="020F0502020204030204"/>
                          <a:cs typeface="Calibri" panose="020F0502020204030204"/>
                        </a:rPr>
                        <a:t>g</a:t>
                      </a:r>
                      <a:r>
                        <a:rPr sz="2800" dirty="0">
                          <a:latin typeface="Calibri" panose="020F0502020204030204"/>
                          <a:cs typeface="Calibri" panose="020F0502020204030204"/>
                        </a:rPr>
                        <a:t>n</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Calibri" panose="020F0502020204030204"/>
                          <a:cs typeface="Calibri" panose="020F0502020204030204"/>
                        </a:rPr>
                        <a:t>ali</a:t>
                      </a:r>
                      <a:r>
                        <a:rPr sz="2800" spc="-5" dirty="0">
                          <a:latin typeface="Calibri" panose="020F0502020204030204"/>
                          <a:cs typeface="Calibri" panose="020F0502020204030204"/>
                        </a:rPr>
                        <a:t>gn(8)</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宋体" panose="02010600030101010101" pitchFamily="2" charset="-122"/>
                          <a:cs typeface="宋体" panose="02010600030101010101" pitchFamily="2" charset="-122"/>
                        </a:rPr>
                        <a:t>对齐</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r h="636384">
                <a:tc>
                  <a:txBody>
                    <a:bodyPr/>
                    <a:lstStyle/>
                    <a:p>
                      <a:pPr marL="85090">
                        <a:lnSpc>
                          <a:spcPct val="100000"/>
                        </a:lnSpc>
                      </a:pPr>
                      <a:r>
                        <a:rPr sz="2800" dirty="0">
                          <a:latin typeface="Calibri" panose="020F0502020204030204"/>
                          <a:cs typeface="Calibri" panose="020F0502020204030204"/>
                        </a:rPr>
                        <a:t>alloc</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dirty="0">
                          <a:latin typeface="Calibri" panose="020F0502020204030204"/>
                          <a:cs typeface="Calibri" panose="020F0502020204030204"/>
                        </a:rPr>
                        <a:t>alloc(p[10:100])</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c>
                  <a:txBody>
                    <a:bodyPr/>
                    <a:lstStyle/>
                    <a:p>
                      <a:pPr marL="85090">
                        <a:lnSpc>
                          <a:spcPct val="100000"/>
                        </a:lnSpc>
                      </a:pPr>
                      <a:r>
                        <a:rPr sz="2800" dirty="0">
                          <a:latin typeface="宋体" panose="02010600030101010101" pitchFamily="2" charset="-122"/>
                          <a:cs typeface="宋体" panose="02010600030101010101" pitchFamily="2" charset="-122"/>
                        </a:rPr>
                        <a:t>开辟数组一部分</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E8D0D0"/>
                    </a:solidFill>
                  </a:tcPr>
                </a:tc>
              </a:tr>
              <a:tr h="518160">
                <a:tc>
                  <a:txBody>
                    <a:bodyPr/>
                    <a:lstStyle/>
                    <a:p>
                      <a:pPr marL="85090">
                        <a:lnSpc>
                          <a:spcPct val="100000"/>
                        </a:lnSpc>
                      </a:pPr>
                      <a:r>
                        <a:rPr sz="2800" dirty="0">
                          <a:latin typeface="Calibri" panose="020F0502020204030204"/>
                          <a:cs typeface="Calibri" panose="020F0502020204030204"/>
                        </a:rPr>
                        <a:t>i</a:t>
                      </a:r>
                      <a:r>
                        <a:rPr sz="2800" spc="-30" dirty="0">
                          <a:latin typeface="Calibri" panose="020F0502020204030204"/>
                          <a:cs typeface="Calibri" panose="020F0502020204030204"/>
                        </a:rPr>
                        <a:t>n</a:t>
                      </a:r>
                      <a:r>
                        <a:rPr sz="2800" spc="-35" dirty="0">
                          <a:latin typeface="Calibri" panose="020F0502020204030204"/>
                          <a:cs typeface="Calibri" panose="020F0502020204030204"/>
                        </a:rPr>
                        <a:t>t</a:t>
                      </a:r>
                      <a:r>
                        <a:rPr sz="2800" dirty="0">
                          <a:latin typeface="Calibri" panose="020F0502020204030204"/>
                          <a:cs typeface="Calibri" panose="020F0502020204030204"/>
                        </a:rPr>
                        <a:t>o</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Calibri" panose="020F0502020204030204"/>
                          <a:cs typeface="Calibri" panose="020F0502020204030204"/>
                        </a:rPr>
                        <a:t>i</a:t>
                      </a:r>
                      <a:r>
                        <a:rPr sz="2800" spc="-30" dirty="0">
                          <a:latin typeface="Calibri" panose="020F0502020204030204"/>
                          <a:cs typeface="Calibri" panose="020F0502020204030204"/>
                        </a:rPr>
                        <a:t>n</a:t>
                      </a:r>
                      <a:r>
                        <a:rPr sz="2800" spc="-35" dirty="0">
                          <a:latin typeface="Calibri" panose="020F0502020204030204"/>
                          <a:cs typeface="Calibri" panose="020F0502020204030204"/>
                        </a:rPr>
                        <a:t>t</a:t>
                      </a:r>
                      <a:r>
                        <a:rPr sz="2800" spc="-5" dirty="0">
                          <a:latin typeface="Calibri" panose="020F0502020204030204"/>
                          <a:cs typeface="Calibri" panose="020F0502020204030204"/>
                        </a:rPr>
                        <a:t>o(p[10:100])</a:t>
                      </a:r>
                      <a:endParaRPr sz="2800">
                        <a:latin typeface="Calibri" panose="020F0502020204030204"/>
                        <a:cs typeface="Calibri" panose="020F0502020204030204"/>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c>
                  <a:txBody>
                    <a:bodyPr/>
                    <a:lstStyle/>
                    <a:p>
                      <a:pPr marL="85090">
                        <a:lnSpc>
                          <a:spcPct val="100000"/>
                        </a:lnSpc>
                      </a:pPr>
                      <a:r>
                        <a:rPr sz="2800" dirty="0">
                          <a:latin typeface="宋体" panose="02010600030101010101" pitchFamily="2" charset="-122"/>
                          <a:cs typeface="宋体" panose="02010600030101010101" pitchFamily="2" charset="-122"/>
                        </a:rPr>
                        <a:t>传递数组一部分</a:t>
                      </a:r>
                      <a:endParaRPr sz="2800">
                        <a:latin typeface="宋体" panose="02010600030101010101" pitchFamily="2" charset="-122"/>
                        <a:cs typeface="宋体" panose="02010600030101010101" pitchFamily="2" charset="-122"/>
                      </a:endParaRPr>
                    </a:p>
                  </a:txBody>
                  <a:tcPr marL="0" marR="0" marT="0" marB="0">
                    <a:lnL w="12700">
                      <a:solidFill>
                        <a:srgbClr val="C0504D"/>
                      </a:solidFill>
                      <a:prstDash val="solid"/>
                    </a:lnL>
                    <a:lnR w="12700">
                      <a:solidFill>
                        <a:srgbClr val="C0504D"/>
                      </a:solidFill>
                      <a:prstDash val="solid"/>
                    </a:lnR>
                    <a:lnT w="12700">
                      <a:solidFill>
                        <a:srgbClr val="C0504D"/>
                      </a:solidFill>
                      <a:prstDash val="solid"/>
                    </a:lnT>
                    <a:lnB w="12700">
                      <a:solidFill>
                        <a:srgbClr val="C0504D"/>
                      </a:solidFill>
                      <a:prstDash val="solid"/>
                    </a:lnB>
                    <a:solidFill>
                      <a:srgbClr val="F4E9E9"/>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96113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37232" y="199644"/>
            <a:ext cx="854202"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367533" y="199644"/>
            <a:ext cx="2109977" cy="122681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753611"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5" dirty="0">
                <a:latin typeface="宋体" panose="02010600030101010101" pitchFamily="2" charset="-122"/>
                <a:cs typeface="宋体" panose="02010600030101010101" pitchFamily="2" charset="-122"/>
              </a:rPr>
              <a:t>语法</a:t>
            </a:r>
            <a:r>
              <a:rPr sz="4400" spc="-30" dirty="0">
                <a:latin typeface="宋体" panose="02010600030101010101" pitchFamily="2" charset="-122"/>
                <a:cs typeface="宋体" panose="02010600030101010101" pitchFamily="2" charset="-122"/>
              </a:rPr>
              <a:t>详</a:t>
            </a:r>
            <a:r>
              <a:rPr sz="4400" spc="-45" dirty="0">
                <a:latin typeface="宋体" panose="02010600030101010101" pitchFamily="2" charset="-122"/>
                <a:cs typeface="宋体" panose="02010600030101010101" pitchFamily="2" charset="-122"/>
              </a:rPr>
              <a:t>解</a:t>
            </a:r>
            <a:r>
              <a:rPr sz="4400" spc="-1180" dirty="0">
                <a:latin typeface="宋体" panose="02010600030101010101" pitchFamily="2" charset="-122"/>
                <a:cs typeface="宋体" panose="02010600030101010101" pitchFamily="2" charset="-122"/>
              </a:rPr>
              <a:t> </a:t>
            </a:r>
            <a:r>
              <a:rPr sz="4400" spc="-65" dirty="0">
                <a:latin typeface="Calibri" panose="020F0502020204030204"/>
                <a:cs typeface="Calibri" panose="020F0502020204030204"/>
              </a:rPr>
              <a:t>t</a:t>
            </a:r>
            <a:r>
              <a:rPr sz="4400" spc="-25" dirty="0">
                <a:latin typeface="Calibri" panose="020F0502020204030204"/>
                <a:cs typeface="Calibri" panose="020F0502020204030204"/>
              </a:rPr>
              <a:t>a</a:t>
            </a:r>
            <a:r>
              <a:rPr sz="4400" spc="-75" dirty="0">
                <a:latin typeface="Calibri" panose="020F0502020204030204"/>
                <a:cs typeface="Calibri" panose="020F0502020204030204"/>
              </a:rPr>
              <a:t>r</a:t>
            </a:r>
            <a:r>
              <a:rPr sz="4400" spc="-70" dirty="0">
                <a:latin typeface="Calibri" panose="020F0502020204030204"/>
                <a:cs typeface="Calibri" panose="020F0502020204030204"/>
              </a:rPr>
              <a:t>g</a:t>
            </a:r>
            <a:r>
              <a:rPr sz="4400" spc="-30" dirty="0">
                <a:latin typeface="Calibri" panose="020F0502020204030204"/>
                <a:cs typeface="Calibri" panose="020F0502020204030204"/>
              </a:rPr>
              <a:t>e</a:t>
            </a:r>
            <a:r>
              <a:rPr sz="4400" spc="-20" dirty="0">
                <a:latin typeface="Calibri" panose="020F0502020204030204"/>
                <a:cs typeface="Calibri" panose="020F0502020204030204"/>
              </a:rPr>
              <a:t>t</a:t>
            </a:r>
            <a:endParaRPr sz="4400">
              <a:latin typeface="Calibri" panose="020F0502020204030204"/>
              <a:cs typeface="Calibri" panose="020F0502020204030204"/>
            </a:endParaRPr>
          </a:p>
        </p:txBody>
      </p:sp>
      <p:sp>
        <p:nvSpPr>
          <p:cNvPr id="9" name="object 9"/>
          <p:cNvSpPr txBox="1"/>
          <p:nvPr/>
        </p:nvSpPr>
        <p:spPr>
          <a:xfrm>
            <a:off x="535940" y="1448385"/>
            <a:ext cx="7709534" cy="452437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b="1" spc="-25" dirty="0">
                <a:latin typeface="Calibri" panose="020F0502020204030204"/>
                <a:cs typeface="Calibri" panose="020F0502020204030204"/>
              </a:rPr>
              <a:t>#p</a:t>
            </a:r>
            <a:r>
              <a:rPr sz="3200" b="1" spc="-95" dirty="0">
                <a:latin typeface="Calibri" panose="020F0502020204030204"/>
                <a:cs typeface="Calibri" panose="020F0502020204030204"/>
              </a:rPr>
              <a:t>r</a:t>
            </a:r>
            <a:r>
              <a:rPr sz="3200" b="1" spc="-20" dirty="0">
                <a:latin typeface="Calibri" panose="020F0502020204030204"/>
                <a:cs typeface="Calibri" panose="020F0502020204030204"/>
              </a:rPr>
              <a:t>agma</a:t>
            </a:r>
            <a:r>
              <a:rPr sz="3200" b="1" spc="-10" dirty="0">
                <a:latin typeface="Calibri" panose="020F0502020204030204"/>
                <a:cs typeface="Calibri" panose="020F0502020204030204"/>
              </a:rPr>
              <a:t> </a:t>
            </a:r>
            <a:r>
              <a:rPr sz="3200" b="1" spc="-15" dirty="0">
                <a:latin typeface="Calibri" panose="020F0502020204030204"/>
                <a:cs typeface="Calibri" panose="020F0502020204030204"/>
              </a:rPr>
              <a:t>offload </a:t>
            </a:r>
            <a:r>
              <a:rPr sz="3200" b="1" spc="-35" dirty="0">
                <a:latin typeface="Calibri" panose="020F0502020204030204"/>
                <a:cs typeface="Calibri" panose="020F0502020204030204"/>
              </a:rPr>
              <a:t>t</a:t>
            </a:r>
            <a:r>
              <a:rPr sz="3200" b="1" spc="-20" dirty="0">
                <a:latin typeface="Calibri" panose="020F0502020204030204"/>
                <a:cs typeface="Calibri" panose="020F0502020204030204"/>
              </a:rPr>
              <a:t>a</a:t>
            </a:r>
            <a:r>
              <a:rPr sz="3200" b="1" spc="-55" dirty="0">
                <a:latin typeface="Calibri" panose="020F0502020204030204"/>
                <a:cs typeface="Calibri" panose="020F0502020204030204"/>
              </a:rPr>
              <a:t>r</a:t>
            </a:r>
            <a:r>
              <a:rPr sz="3200" b="1" spc="-60" dirty="0">
                <a:latin typeface="Calibri" panose="020F0502020204030204"/>
                <a:cs typeface="Calibri" panose="020F0502020204030204"/>
              </a:rPr>
              <a:t>g</a:t>
            </a:r>
            <a:r>
              <a:rPr sz="3200" b="1" spc="-30" dirty="0">
                <a:latin typeface="Calibri" panose="020F0502020204030204"/>
                <a:cs typeface="Calibri" panose="020F0502020204030204"/>
              </a:rPr>
              <a:t>e</a:t>
            </a:r>
            <a:r>
              <a:rPr sz="3200" b="1" spc="-15" dirty="0">
                <a:latin typeface="Calibri" panose="020F0502020204030204"/>
                <a:cs typeface="Calibri" panose="020F0502020204030204"/>
              </a:rPr>
              <a:t>t(</a:t>
            </a:r>
            <a:r>
              <a:rPr sz="3200" b="1" spc="-25" dirty="0">
                <a:latin typeface="Calibri" panose="020F0502020204030204"/>
                <a:cs typeface="Calibri" panose="020F0502020204030204"/>
              </a:rPr>
              <a:t>mi</a:t>
            </a:r>
            <a:r>
              <a:rPr sz="3200" b="1" spc="-10" dirty="0">
                <a:latin typeface="Calibri" panose="020F0502020204030204"/>
                <a:cs typeface="Calibri" panose="020F0502020204030204"/>
              </a:rPr>
              <a:t>c)</a:t>
            </a:r>
            <a:endParaRPr sz="3200">
              <a:latin typeface="Calibri" panose="020F0502020204030204"/>
              <a:cs typeface="Calibri" panose="020F0502020204030204"/>
            </a:endParaRPr>
          </a:p>
          <a:p>
            <a:pPr marL="12700">
              <a:lnSpc>
                <a:spcPct val="100000"/>
              </a:lnSpc>
              <a:spcBef>
                <a:spcPts val="4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必需使用的属性</a:t>
            </a:r>
            <a:endParaRPr sz="3200">
              <a:latin typeface="宋体" panose="02010600030101010101" pitchFamily="2" charset="-122"/>
              <a:cs typeface="宋体" panose="02010600030101010101" pitchFamily="2" charset="-122"/>
            </a:endParaRPr>
          </a:p>
          <a:p>
            <a:pPr marL="12700">
              <a:lnSpc>
                <a:spcPct val="100000"/>
              </a:lnSpc>
              <a:spcBef>
                <a:spcPts val="38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表示下面的代码段使用</a:t>
            </a:r>
            <a:r>
              <a:rPr sz="3200" spc="-20" dirty="0">
                <a:latin typeface="Calibri" panose="020F0502020204030204"/>
                <a:cs typeface="Calibri" panose="020F0502020204030204"/>
              </a:rPr>
              <a:t>MI</a:t>
            </a:r>
            <a:r>
              <a:rPr sz="3200" spc="-10"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运行</a:t>
            </a:r>
            <a:endParaRPr sz="3200">
              <a:latin typeface="宋体" panose="02010600030101010101" pitchFamily="2" charset="-122"/>
              <a:cs typeface="宋体" panose="02010600030101010101" pitchFamily="2" charset="-122"/>
            </a:endParaRPr>
          </a:p>
          <a:p>
            <a:pPr marL="12700">
              <a:lnSpc>
                <a:spcPct val="100000"/>
              </a:lnSpc>
              <a:spcBef>
                <a:spcPts val="38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现阶段，</a:t>
            </a:r>
            <a:r>
              <a:rPr sz="3200" spc="-55" dirty="0">
                <a:latin typeface="Calibri" panose="020F0502020204030204"/>
                <a:cs typeface="Calibri" panose="020F0502020204030204"/>
              </a:rPr>
              <a:t>t</a:t>
            </a:r>
            <a:r>
              <a:rPr sz="3200" spc="-20" dirty="0">
                <a:latin typeface="Calibri" panose="020F0502020204030204"/>
                <a:cs typeface="Calibri" panose="020F0502020204030204"/>
              </a:rPr>
              <a:t>a</a:t>
            </a:r>
            <a:r>
              <a:rPr sz="3200" spc="-60" dirty="0">
                <a:latin typeface="Calibri" panose="020F0502020204030204"/>
                <a:cs typeface="Calibri" panose="020F0502020204030204"/>
              </a:rPr>
              <a:t>r</a:t>
            </a:r>
            <a:r>
              <a:rPr sz="3200" spc="-40" dirty="0">
                <a:latin typeface="Calibri" panose="020F0502020204030204"/>
                <a:cs typeface="Calibri" panose="020F0502020204030204"/>
              </a:rPr>
              <a:t>ge</a:t>
            </a:r>
            <a:r>
              <a:rPr sz="3200" spc="-15" dirty="0">
                <a:latin typeface="Calibri" panose="020F0502020204030204"/>
                <a:cs typeface="Calibri" panose="020F0502020204030204"/>
              </a:rPr>
              <a:t>t</a:t>
            </a:r>
            <a:r>
              <a:rPr sz="3200" spc="-35" dirty="0">
                <a:latin typeface="宋体" panose="02010600030101010101" pitchFamily="2" charset="-122"/>
                <a:cs typeface="宋体" panose="02010600030101010101" pitchFamily="2" charset="-122"/>
              </a:rPr>
              <a:t>的参数只支持</a:t>
            </a:r>
            <a:r>
              <a:rPr sz="3200" spc="-30" dirty="0">
                <a:latin typeface="宋体" panose="02010600030101010101" pitchFamily="2" charset="-122"/>
                <a:cs typeface="宋体" panose="02010600030101010101" pitchFamily="2" charset="-122"/>
              </a:rPr>
              <a:t>“</a:t>
            </a:r>
            <a:r>
              <a:rPr sz="3200" spc="-20" dirty="0">
                <a:latin typeface="Calibri" panose="020F0502020204030204"/>
                <a:cs typeface="Calibri" panose="020F0502020204030204"/>
              </a:rPr>
              <a:t>mi</a:t>
            </a:r>
            <a:r>
              <a:rPr sz="3200" spc="-10"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a:p>
            <a:pPr marL="12700">
              <a:lnSpc>
                <a:spcPts val="3530"/>
              </a:lnSpc>
              <a:spcBef>
                <a:spcPts val="625"/>
              </a:spcBef>
              <a:tabLst>
                <a:tab pos="354965" algn="l"/>
              </a:tabLst>
            </a:pPr>
            <a:r>
              <a:rPr sz="3200" dirty="0">
                <a:latin typeface="Arial" panose="020B0604020202020204"/>
                <a:cs typeface="Arial" panose="020B0604020202020204"/>
              </a:rPr>
              <a:t>•	</a:t>
            </a:r>
            <a:r>
              <a:rPr sz="3200" spc="-5" dirty="0">
                <a:latin typeface="宋体" panose="02010600030101010101" pitchFamily="2" charset="-122"/>
                <a:cs typeface="宋体" panose="02010600030101010101" pitchFamily="2" charset="-122"/>
              </a:rPr>
              <a:t>使用哪块卡，由驱动决定，如果系统中没</a:t>
            </a:r>
            <a:endParaRPr sz="3200">
              <a:latin typeface="宋体" panose="02010600030101010101" pitchFamily="2" charset="-122"/>
              <a:cs typeface="宋体" panose="02010600030101010101" pitchFamily="2" charset="-122"/>
            </a:endParaRPr>
          </a:p>
          <a:p>
            <a:pPr marL="355600">
              <a:lnSpc>
                <a:spcPts val="3530"/>
              </a:lnSpc>
            </a:pPr>
            <a:r>
              <a:rPr sz="3200" spc="-35" dirty="0">
                <a:latin typeface="宋体" panose="02010600030101010101" pitchFamily="2" charset="-122"/>
                <a:cs typeface="宋体" panose="02010600030101010101" pitchFamily="2" charset="-122"/>
              </a:rPr>
              <a:t>有</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卡，则使</a:t>
            </a:r>
            <a:r>
              <a:rPr sz="3200" spc="-30" dirty="0">
                <a:latin typeface="宋体" panose="02010600030101010101" pitchFamily="2" charset="-122"/>
                <a:cs typeface="宋体" panose="02010600030101010101" pitchFamily="2" charset="-122"/>
              </a:rPr>
              <a:t>用</a:t>
            </a:r>
            <a:r>
              <a:rPr sz="3200" spc="-25" dirty="0">
                <a:latin typeface="Calibri" panose="020F0502020204030204"/>
                <a:cs typeface="Calibri" panose="020F0502020204030204"/>
              </a:rPr>
              <a:t>CPU</a:t>
            </a:r>
            <a:r>
              <a:rPr sz="3200" spc="-35" dirty="0">
                <a:latin typeface="宋体" panose="02010600030101010101" pitchFamily="2" charset="-122"/>
                <a:cs typeface="宋体" panose="02010600030101010101" pitchFamily="2" charset="-122"/>
              </a:rPr>
              <a:t>运行</a:t>
            </a:r>
            <a:endParaRPr sz="3200">
              <a:latin typeface="宋体" panose="02010600030101010101" pitchFamily="2" charset="-122"/>
              <a:cs typeface="宋体" panose="02010600030101010101" pitchFamily="2" charset="-122"/>
            </a:endParaRPr>
          </a:p>
          <a:p>
            <a:pPr marL="355600" indent="-342900">
              <a:lnSpc>
                <a:spcPct val="100000"/>
              </a:lnSpc>
              <a:spcBef>
                <a:spcPts val="315"/>
              </a:spcBef>
              <a:buFont typeface="Arial" panose="020B0604020202020204"/>
              <a:buChar char="•"/>
              <a:tabLst>
                <a:tab pos="355600" algn="l"/>
              </a:tabLst>
            </a:pPr>
            <a:r>
              <a:rPr sz="3200" spc="-55" dirty="0">
                <a:latin typeface="Calibri" panose="020F0502020204030204"/>
                <a:cs typeface="Calibri" panose="020F0502020204030204"/>
              </a:rPr>
              <a:t>t</a:t>
            </a:r>
            <a:r>
              <a:rPr sz="3200" spc="-20" dirty="0">
                <a:latin typeface="Calibri" panose="020F0502020204030204"/>
                <a:cs typeface="Calibri" panose="020F0502020204030204"/>
              </a:rPr>
              <a:t>a</a:t>
            </a:r>
            <a:r>
              <a:rPr sz="3200" spc="-60" dirty="0">
                <a:latin typeface="Calibri" panose="020F0502020204030204"/>
                <a:cs typeface="Calibri" panose="020F0502020204030204"/>
              </a:rPr>
              <a:t>r</a:t>
            </a:r>
            <a:r>
              <a:rPr sz="3200" spc="-40" dirty="0">
                <a:latin typeface="Calibri" panose="020F0502020204030204"/>
                <a:cs typeface="Calibri" panose="020F0502020204030204"/>
              </a:rPr>
              <a:t>ge</a:t>
            </a:r>
            <a:r>
              <a:rPr sz="3200" spc="-15" dirty="0">
                <a:latin typeface="Calibri" panose="020F0502020204030204"/>
                <a:cs typeface="Calibri" panose="020F0502020204030204"/>
              </a:rPr>
              <a:t>t(mic:1)</a:t>
            </a:r>
            <a:endParaRPr sz="3200">
              <a:latin typeface="Calibri" panose="020F0502020204030204"/>
              <a:cs typeface="Calibri" panose="020F0502020204030204"/>
            </a:endParaRPr>
          </a:p>
          <a:p>
            <a:pPr marL="469900">
              <a:lnSpc>
                <a:spcPct val="100000"/>
              </a:lnSpc>
              <a:spcBef>
                <a:spcPts val="41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使用</a:t>
            </a:r>
            <a:r>
              <a:rPr sz="2800" dirty="0">
                <a:latin typeface="Calibri" panose="020F0502020204030204"/>
                <a:cs typeface="Calibri" panose="020F0502020204030204"/>
              </a:rPr>
              <a:t>1</a:t>
            </a:r>
            <a:r>
              <a:rPr sz="2800" dirty="0">
                <a:latin typeface="宋体" panose="02010600030101010101" pitchFamily="2" charset="-122"/>
                <a:cs typeface="宋体" panose="02010600030101010101" pitchFamily="2" charset="-122"/>
              </a:rPr>
              <a:t>号</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卡（从</a:t>
            </a:r>
            <a:r>
              <a:rPr sz="2800" dirty="0">
                <a:latin typeface="Calibri" panose="020F0502020204030204"/>
                <a:cs typeface="Calibri" panose="020F0502020204030204"/>
              </a:rPr>
              <a:t>0</a:t>
            </a:r>
            <a:r>
              <a:rPr sz="2800" dirty="0">
                <a:latin typeface="宋体" panose="02010600030101010101" pitchFamily="2" charset="-122"/>
                <a:cs typeface="宋体" panose="02010600030101010101" pitchFamily="2" charset="-122"/>
              </a:rPr>
              <a:t>号开始编号）</a:t>
            </a:r>
            <a:endParaRPr sz="2800">
              <a:latin typeface="宋体" panose="02010600030101010101" pitchFamily="2" charset="-122"/>
              <a:cs typeface="宋体" panose="02010600030101010101" pitchFamily="2" charset="-122"/>
            </a:endParaRPr>
          </a:p>
          <a:p>
            <a:pPr marL="469900">
              <a:lnSpc>
                <a:spcPct val="100000"/>
              </a:lnSpc>
              <a:spcBef>
                <a:spcPts val="33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如果</a:t>
            </a:r>
            <a:r>
              <a:rPr sz="2800" dirty="0">
                <a:latin typeface="Calibri" panose="020F0502020204030204"/>
                <a:cs typeface="Calibri" panose="020F0502020204030204"/>
              </a:rPr>
              <a:t>1</a:t>
            </a:r>
            <a:r>
              <a:rPr sz="2800" dirty="0">
                <a:latin typeface="宋体" panose="02010600030101010101" pitchFamily="2" charset="-122"/>
                <a:cs typeface="宋体" panose="02010600030101010101" pitchFamily="2" charset="-122"/>
              </a:rPr>
              <a:t>号卡不存在或有故障，则程序</a:t>
            </a:r>
            <a:r>
              <a:rPr sz="2800" spc="-15" dirty="0">
                <a:latin typeface="宋体" panose="02010600030101010101" pitchFamily="2" charset="-122"/>
                <a:cs typeface="宋体" panose="02010600030101010101" pitchFamily="2" charset="-122"/>
              </a:rPr>
              <a:t>报</a:t>
            </a:r>
            <a:r>
              <a:rPr sz="2800" dirty="0">
                <a:latin typeface="宋体" panose="02010600030101010101" pitchFamily="2" charset="-122"/>
                <a:cs typeface="宋体" panose="02010600030101010101" pitchFamily="2" charset="-122"/>
              </a:rPr>
              <a:t>错退出</a:t>
            </a:r>
            <a:endParaRPr sz="2800">
              <a:latin typeface="宋体" panose="02010600030101010101" pitchFamily="2" charset="-122"/>
              <a:cs typeface="宋体" panose="02010600030101010101" pitchFamily="2" charset="-122"/>
            </a:endParaRPr>
          </a:p>
        </p:txBody>
      </p:sp>
      <p:sp>
        <p:nvSpPr>
          <p:cNvPr id="10" name="object 10"/>
          <p:cNvSpPr/>
          <p:nvPr/>
        </p:nvSpPr>
        <p:spPr>
          <a:xfrm>
            <a:off x="6372225" y="116649"/>
            <a:ext cx="2520315" cy="503237"/>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96113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37232" y="199644"/>
            <a:ext cx="854202"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367533" y="199644"/>
            <a:ext cx="1160525" cy="122681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804160"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5" dirty="0">
                <a:latin typeface="宋体" panose="02010600030101010101" pitchFamily="2" charset="-122"/>
                <a:cs typeface="宋体" panose="02010600030101010101" pitchFamily="2" charset="-122"/>
              </a:rPr>
              <a:t>语法</a:t>
            </a:r>
            <a:r>
              <a:rPr sz="4400" spc="-30" dirty="0">
                <a:latin typeface="宋体" panose="02010600030101010101" pitchFamily="2" charset="-122"/>
                <a:cs typeface="宋体" panose="02010600030101010101" pitchFamily="2" charset="-122"/>
              </a:rPr>
              <a:t>详</a:t>
            </a:r>
            <a:r>
              <a:rPr sz="4400" spc="-45" dirty="0">
                <a:latin typeface="宋体" panose="02010600030101010101" pitchFamily="2" charset="-122"/>
                <a:cs typeface="宋体" panose="02010600030101010101" pitchFamily="2" charset="-122"/>
              </a:rPr>
              <a:t>解</a:t>
            </a:r>
            <a:r>
              <a:rPr sz="4400" spc="-1180" dirty="0">
                <a:latin typeface="宋体" panose="02010600030101010101" pitchFamily="2" charset="-122"/>
                <a:cs typeface="宋体" panose="02010600030101010101" pitchFamily="2" charset="-122"/>
              </a:rPr>
              <a:t> </a:t>
            </a:r>
            <a:r>
              <a:rPr sz="4400" spc="-25" dirty="0">
                <a:latin typeface="Calibri" panose="020F0502020204030204"/>
                <a:cs typeface="Calibri" panose="020F0502020204030204"/>
              </a:rPr>
              <a:t>in</a:t>
            </a:r>
            <a:endParaRPr sz="4400">
              <a:latin typeface="Calibri" panose="020F0502020204030204"/>
              <a:cs typeface="Calibri" panose="020F0502020204030204"/>
            </a:endParaRPr>
          </a:p>
        </p:txBody>
      </p:sp>
      <p:sp>
        <p:nvSpPr>
          <p:cNvPr id="9" name="object 9"/>
          <p:cNvSpPr txBox="1"/>
          <p:nvPr/>
        </p:nvSpPr>
        <p:spPr>
          <a:xfrm>
            <a:off x="535940" y="1497153"/>
            <a:ext cx="7947025" cy="422465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b="1" spc="-25" dirty="0">
                <a:latin typeface="Calibri" panose="020F0502020204030204"/>
                <a:cs typeface="Calibri" panose="020F0502020204030204"/>
              </a:rPr>
              <a:t>#p</a:t>
            </a:r>
            <a:r>
              <a:rPr sz="3200" b="1" spc="-95" dirty="0">
                <a:latin typeface="Calibri" panose="020F0502020204030204"/>
                <a:cs typeface="Calibri" panose="020F0502020204030204"/>
              </a:rPr>
              <a:t>r</a:t>
            </a:r>
            <a:r>
              <a:rPr sz="3200" b="1" spc="-20" dirty="0">
                <a:latin typeface="Calibri" panose="020F0502020204030204"/>
                <a:cs typeface="Calibri" panose="020F0502020204030204"/>
              </a:rPr>
              <a:t>agma</a:t>
            </a:r>
            <a:r>
              <a:rPr sz="3200" b="1" spc="-10" dirty="0">
                <a:latin typeface="Calibri" panose="020F0502020204030204"/>
                <a:cs typeface="Calibri" panose="020F0502020204030204"/>
              </a:rPr>
              <a:t> </a:t>
            </a:r>
            <a:r>
              <a:rPr sz="3200" b="1" spc="-15" dirty="0">
                <a:latin typeface="Calibri" panose="020F0502020204030204"/>
                <a:cs typeface="Calibri" panose="020F0502020204030204"/>
              </a:rPr>
              <a:t>offload </a:t>
            </a:r>
            <a:r>
              <a:rPr sz="3200" b="1" spc="-35" dirty="0">
                <a:latin typeface="Calibri" panose="020F0502020204030204"/>
                <a:cs typeface="Calibri" panose="020F0502020204030204"/>
              </a:rPr>
              <a:t>t</a:t>
            </a:r>
            <a:r>
              <a:rPr sz="3200" b="1" spc="-20" dirty="0">
                <a:latin typeface="Calibri" panose="020F0502020204030204"/>
                <a:cs typeface="Calibri" panose="020F0502020204030204"/>
              </a:rPr>
              <a:t>a</a:t>
            </a:r>
            <a:r>
              <a:rPr sz="3200" b="1" spc="-55" dirty="0">
                <a:latin typeface="Calibri" panose="020F0502020204030204"/>
                <a:cs typeface="Calibri" panose="020F0502020204030204"/>
              </a:rPr>
              <a:t>r</a:t>
            </a:r>
            <a:r>
              <a:rPr sz="3200" b="1" spc="-60" dirty="0">
                <a:latin typeface="Calibri" panose="020F0502020204030204"/>
                <a:cs typeface="Calibri" panose="020F0502020204030204"/>
              </a:rPr>
              <a:t>g</a:t>
            </a:r>
            <a:r>
              <a:rPr sz="3200" b="1" spc="-30" dirty="0">
                <a:latin typeface="Calibri" panose="020F0502020204030204"/>
                <a:cs typeface="Calibri" panose="020F0502020204030204"/>
              </a:rPr>
              <a:t>e</a:t>
            </a:r>
            <a:r>
              <a:rPr sz="3200" b="1" spc="-15" dirty="0">
                <a:latin typeface="Calibri" panose="020F0502020204030204"/>
                <a:cs typeface="Calibri" panose="020F0502020204030204"/>
              </a:rPr>
              <a:t>t(</a:t>
            </a:r>
            <a:r>
              <a:rPr sz="3200" b="1" spc="-25" dirty="0">
                <a:latin typeface="Calibri" panose="020F0502020204030204"/>
                <a:cs typeface="Calibri" panose="020F0502020204030204"/>
              </a:rPr>
              <a:t>mi</a:t>
            </a:r>
            <a:r>
              <a:rPr sz="3200" b="1" spc="-10" dirty="0">
                <a:latin typeface="Calibri" panose="020F0502020204030204"/>
                <a:cs typeface="Calibri" panose="020F0502020204030204"/>
              </a:rPr>
              <a:t>c)</a:t>
            </a:r>
            <a:r>
              <a:rPr sz="3200" b="1" dirty="0">
                <a:latin typeface="Calibri" panose="020F0502020204030204"/>
                <a:cs typeface="Calibri" panose="020F0502020204030204"/>
              </a:rPr>
              <a:t> </a:t>
            </a:r>
            <a:r>
              <a:rPr sz="3200" b="1" spc="-15" dirty="0">
                <a:latin typeface="Calibri" panose="020F0502020204030204"/>
                <a:cs typeface="Calibri" panose="020F0502020204030204"/>
              </a:rPr>
              <a:t>in(ar</a:t>
            </a:r>
            <a:r>
              <a:rPr sz="3200" b="1" spc="-95" dirty="0">
                <a:latin typeface="Calibri" panose="020F0502020204030204"/>
                <a:cs typeface="Calibri" panose="020F0502020204030204"/>
              </a:rPr>
              <a:t>r</a:t>
            </a:r>
            <a:r>
              <a:rPr sz="3200" b="1" spc="-80" dirty="0">
                <a:latin typeface="Calibri" panose="020F0502020204030204"/>
                <a:cs typeface="Calibri" panose="020F0502020204030204"/>
              </a:rPr>
              <a:t>a</a:t>
            </a:r>
            <a:r>
              <a:rPr sz="3200" b="1" spc="-15" dirty="0">
                <a:latin typeface="Calibri" panose="020F0502020204030204"/>
                <a:cs typeface="Calibri" panose="020F0502020204030204"/>
              </a:rPr>
              <a:t>y)</a:t>
            </a:r>
            <a:endParaRPr sz="3200">
              <a:latin typeface="Calibri" panose="020F0502020204030204"/>
              <a:cs typeface="Calibri" panose="020F0502020204030204"/>
            </a:endParaRPr>
          </a:p>
          <a:p>
            <a:pPr marL="12700">
              <a:lnSpc>
                <a:spcPct val="100000"/>
              </a:lnSpc>
              <a:spcBef>
                <a:spcPts val="83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可选属性</a:t>
            </a:r>
            <a:endParaRPr sz="3200">
              <a:latin typeface="宋体" panose="02010600030101010101" pitchFamily="2" charset="-122"/>
              <a:cs typeface="宋体" panose="02010600030101010101" pitchFamily="2" charset="-122"/>
            </a:endParaRPr>
          </a:p>
          <a:p>
            <a:pPr marL="355600" indent="-342900">
              <a:lnSpc>
                <a:spcPct val="100000"/>
              </a:lnSpc>
              <a:spcBef>
                <a:spcPts val="765"/>
              </a:spcBef>
              <a:buFont typeface="Arial" panose="020B0604020202020204"/>
              <a:buChar char="•"/>
              <a:tabLst>
                <a:tab pos="355600" algn="l"/>
              </a:tabLst>
            </a:pPr>
            <a:r>
              <a:rPr sz="3200" spc="-35" dirty="0">
                <a:latin typeface="宋体" panose="02010600030101010101" pitchFamily="2" charset="-122"/>
                <a:cs typeface="宋体" panose="02010600030101010101" pitchFamily="2" charset="-122"/>
              </a:rPr>
              <a:t>可附加</a:t>
            </a:r>
            <a:r>
              <a:rPr sz="3200" spc="-15" dirty="0">
                <a:latin typeface="Calibri" panose="020F0502020204030204"/>
                <a:cs typeface="Calibri" panose="020F0502020204030204"/>
              </a:rPr>
              <a:t>len</a:t>
            </a:r>
            <a:r>
              <a:rPr sz="3200" spc="-75" dirty="0">
                <a:latin typeface="Calibri" panose="020F0502020204030204"/>
                <a:cs typeface="Calibri" panose="020F0502020204030204"/>
              </a:rPr>
              <a:t>g</a:t>
            </a:r>
            <a:r>
              <a:rPr sz="3200" spc="-15" dirty="0">
                <a:latin typeface="Calibri" panose="020F0502020204030204"/>
                <a:cs typeface="Calibri" panose="020F0502020204030204"/>
              </a:rPr>
              <a:t>th</a:t>
            </a:r>
            <a:r>
              <a:rPr sz="3200" spc="-30" dirty="0">
                <a:latin typeface="宋体" panose="02010600030101010101" pitchFamily="2" charset="-122"/>
                <a:cs typeface="宋体" panose="02010600030101010101" pitchFamily="2" charset="-122"/>
              </a:rPr>
              <a:t>、</a:t>
            </a:r>
            <a:r>
              <a:rPr sz="3200" spc="-15" dirty="0">
                <a:latin typeface="Calibri" panose="020F0502020204030204"/>
                <a:cs typeface="Calibri" panose="020F0502020204030204"/>
              </a:rPr>
              <a:t>alloc_</a:t>
            </a:r>
            <a:r>
              <a:rPr sz="3200" dirty="0">
                <a:latin typeface="Calibri" panose="020F0502020204030204"/>
                <a:cs typeface="Calibri" panose="020F0502020204030204"/>
              </a:rPr>
              <a:t>if</a:t>
            </a:r>
            <a:r>
              <a:rPr sz="3200" spc="-35" dirty="0">
                <a:latin typeface="宋体" panose="02010600030101010101" pitchFamily="2" charset="-122"/>
                <a:cs typeface="宋体" panose="02010600030101010101" pitchFamily="2" charset="-122"/>
              </a:rPr>
              <a:t>、</a:t>
            </a:r>
            <a:r>
              <a:rPr sz="3200" spc="-15" dirty="0">
                <a:latin typeface="Calibri" panose="020F0502020204030204"/>
                <a:cs typeface="Calibri" panose="020F0502020204030204"/>
              </a:rPr>
              <a:t>f</a:t>
            </a:r>
            <a:r>
              <a:rPr sz="3200" spc="-55" dirty="0">
                <a:latin typeface="Calibri" panose="020F0502020204030204"/>
                <a:cs typeface="Calibri" panose="020F0502020204030204"/>
              </a:rPr>
              <a:t>r</a:t>
            </a:r>
            <a:r>
              <a:rPr sz="3200" spc="-15" dirty="0">
                <a:latin typeface="Calibri" panose="020F0502020204030204"/>
                <a:cs typeface="Calibri" panose="020F0502020204030204"/>
              </a:rPr>
              <a:t>ee_i</a:t>
            </a:r>
            <a:r>
              <a:rPr sz="3200" spc="-20" dirty="0">
                <a:latin typeface="Calibri" panose="020F0502020204030204"/>
                <a:cs typeface="Calibri" panose="020F0502020204030204"/>
              </a:rPr>
              <a:t>f</a:t>
            </a:r>
            <a:r>
              <a:rPr sz="3200" spc="-30" dirty="0">
                <a:latin typeface="宋体" panose="02010600030101010101" pitchFamily="2" charset="-122"/>
                <a:cs typeface="宋体" panose="02010600030101010101" pitchFamily="2" charset="-122"/>
              </a:rPr>
              <a:t>、</a:t>
            </a:r>
            <a:r>
              <a:rPr sz="3200" spc="-10" dirty="0">
                <a:latin typeface="Calibri" panose="020F0502020204030204"/>
                <a:cs typeface="Calibri" panose="020F0502020204030204"/>
              </a:rPr>
              <a:t>ali</a:t>
            </a:r>
            <a:r>
              <a:rPr sz="3200" dirty="0">
                <a:latin typeface="Calibri" panose="020F0502020204030204"/>
                <a:cs typeface="Calibri" panose="020F0502020204030204"/>
              </a:rPr>
              <a:t>g</a:t>
            </a:r>
            <a:r>
              <a:rPr sz="3200" spc="5" dirty="0">
                <a:latin typeface="Calibri" panose="020F0502020204030204"/>
                <a:cs typeface="Calibri" panose="020F0502020204030204"/>
              </a:rPr>
              <a:t>n</a:t>
            </a:r>
            <a:r>
              <a:rPr sz="3200" spc="-35" dirty="0">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a:p>
            <a:pPr marL="355600">
              <a:lnSpc>
                <a:spcPct val="100000"/>
              </a:lnSpc>
            </a:pPr>
            <a:r>
              <a:rPr sz="3200" dirty="0">
                <a:latin typeface="Calibri" panose="020F0502020204030204"/>
                <a:cs typeface="Calibri" panose="020F0502020204030204"/>
              </a:rPr>
              <a:t>allo</a:t>
            </a:r>
            <a:r>
              <a:rPr sz="3200" spc="-10"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a:t>
            </a:r>
            <a:r>
              <a:rPr sz="3200" dirty="0">
                <a:latin typeface="Calibri" panose="020F0502020204030204"/>
                <a:cs typeface="Calibri" panose="020F0502020204030204"/>
              </a:rPr>
              <a:t>i</a:t>
            </a:r>
            <a:r>
              <a:rPr sz="3200" spc="-30" dirty="0">
                <a:latin typeface="Calibri" panose="020F0502020204030204"/>
                <a:cs typeface="Calibri" panose="020F0502020204030204"/>
              </a:rPr>
              <a:t>n</a:t>
            </a:r>
            <a:r>
              <a:rPr sz="3200" spc="-45" dirty="0">
                <a:latin typeface="Calibri" panose="020F0502020204030204"/>
                <a:cs typeface="Calibri" panose="020F0502020204030204"/>
              </a:rPr>
              <a:t>t</a:t>
            </a:r>
            <a:r>
              <a:rPr sz="3200" dirty="0">
                <a:latin typeface="Calibri" panose="020F0502020204030204"/>
                <a:cs typeface="Calibri" panose="020F0502020204030204"/>
              </a:rPr>
              <a:t>o</a:t>
            </a:r>
            <a:r>
              <a:rPr sz="3200" spc="-30" dirty="0">
                <a:latin typeface="宋体" panose="02010600030101010101" pitchFamily="2" charset="-122"/>
                <a:cs typeface="宋体" panose="02010600030101010101" pitchFamily="2" charset="-122"/>
              </a:rPr>
              <a:t>属性</a:t>
            </a:r>
            <a:endParaRPr sz="3200">
              <a:latin typeface="宋体" panose="02010600030101010101" pitchFamily="2" charset="-122"/>
              <a:cs typeface="宋体" panose="02010600030101010101" pitchFamily="2" charset="-122"/>
            </a:endParaRPr>
          </a:p>
          <a:p>
            <a:pPr marL="355600" indent="-342900">
              <a:lnSpc>
                <a:spcPct val="100000"/>
              </a:lnSpc>
              <a:spcBef>
                <a:spcPts val="770"/>
              </a:spcBef>
              <a:buFont typeface="Arial" panose="020B0604020202020204"/>
              <a:buChar char="•"/>
              <a:tabLst>
                <a:tab pos="355600" algn="l"/>
              </a:tabLst>
            </a:pPr>
            <a:r>
              <a:rPr sz="3200" spc="-5" dirty="0">
                <a:latin typeface="宋体" panose="02010600030101010101" pitchFamily="2" charset="-122"/>
                <a:cs typeface="宋体" panose="02010600030101010101" pitchFamily="2" charset="-122"/>
              </a:rPr>
              <a:t>表示进</a:t>
            </a:r>
            <a:r>
              <a:rPr sz="3200" dirty="0">
                <a:latin typeface="宋体" panose="02010600030101010101" pitchFamily="2" charset="-122"/>
                <a:cs typeface="宋体" panose="02010600030101010101" pitchFamily="2" charset="-122"/>
              </a:rPr>
              <a:t>入</a:t>
            </a:r>
            <a:r>
              <a:rPr sz="3200" spc="-5" dirty="0">
                <a:latin typeface="Calibri" panose="020F0502020204030204"/>
                <a:cs typeface="Calibri" panose="020F0502020204030204"/>
              </a:rPr>
              <a:t>o</a:t>
            </a:r>
            <a:r>
              <a:rPr sz="3200" spc="-30" dirty="0">
                <a:latin typeface="Calibri" panose="020F0502020204030204"/>
                <a:cs typeface="Calibri" panose="020F0502020204030204"/>
              </a:rPr>
              <a:t>f</a:t>
            </a:r>
            <a:r>
              <a:rPr sz="3200" spc="-5" dirty="0">
                <a:latin typeface="Calibri" panose="020F0502020204030204"/>
                <a:cs typeface="Calibri" panose="020F0502020204030204"/>
              </a:rPr>
              <a:t>fload</a:t>
            </a:r>
            <a:r>
              <a:rPr sz="3200" dirty="0">
                <a:latin typeface="宋体" panose="02010600030101010101" pitchFamily="2" charset="-122"/>
                <a:cs typeface="宋体" panose="02010600030101010101" pitchFamily="2" charset="-122"/>
              </a:rPr>
              <a:t>区域时，将数组</a:t>
            </a:r>
            <a:r>
              <a:rPr sz="3200" spc="-15" dirty="0">
                <a:latin typeface="Calibri" panose="020F0502020204030204"/>
                <a:cs typeface="Calibri" panose="020F0502020204030204"/>
              </a:rPr>
              <a:t>ar</a:t>
            </a:r>
            <a:r>
              <a:rPr sz="3200" spc="-80" dirty="0">
                <a:latin typeface="Calibri" panose="020F0502020204030204"/>
                <a:cs typeface="Calibri" panose="020F0502020204030204"/>
              </a:rPr>
              <a:t>r</a:t>
            </a:r>
            <a:r>
              <a:rPr sz="3200" spc="-60" dirty="0">
                <a:latin typeface="Calibri" panose="020F0502020204030204"/>
                <a:cs typeface="Calibri" panose="020F0502020204030204"/>
              </a:rPr>
              <a:t>a</a:t>
            </a:r>
            <a:r>
              <a:rPr sz="3200" spc="-20" dirty="0">
                <a:latin typeface="Calibri" panose="020F0502020204030204"/>
                <a:cs typeface="Calibri" panose="020F0502020204030204"/>
              </a:rPr>
              <a:t>y</a:t>
            </a:r>
            <a:r>
              <a:rPr sz="3200" dirty="0">
                <a:latin typeface="宋体" panose="02010600030101010101" pitchFamily="2" charset="-122"/>
                <a:cs typeface="宋体" panose="02010600030101010101" pitchFamily="2" charset="-122"/>
              </a:rPr>
              <a:t>从</a:t>
            </a:r>
            <a:r>
              <a:rPr sz="3200" spc="-25" dirty="0">
                <a:latin typeface="Calibri" panose="020F0502020204030204"/>
                <a:cs typeface="Calibri" panose="020F0502020204030204"/>
              </a:rPr>
              <a:t>CPU</a:t>
            </a:r>
            <a:endParaRPr sz="3200">
              <a:latin typeface="Calibri" panose="020F0502020204030204"/>
              <a:cs typeface="Calibri" panose="020F0502020204030204"/>
            </a:endParaRPr>
          </a:p>
          <a:p>
            <a:pPr marL="355600">
              <a:lnSpc>
                <a:spcPct val="100000"/>
              </a:lnSpc>
            </a:pPr>
            <a:r>
              <a:rPr sz="3200" spc="-35" dirty="0">
                <a:latin typeface="宋体" panose="02010600030101010101" pitchFamily="2" charset="-122"/>
                <a:cs typeface="宋体" panose="02010600030101010101" pitchFamily="2" charset="-122"/>
              </a:rPr>
              <a:t>内存中传递到</a:t>
            </a:r>
            <a:r>
              <a:rPr sz="3200" spc="-20" dirty="0">
                <a:latin typeface="Calibri" panose="020F0502020204030204"/>
                <a:cs typeface="Calibri" panose="020F0502020204030204"/>
              </a:rPr>
              <a:t>MI</a:t>
            </a:r>
            <a:r>
              <a:rPr sz="3200" spc="-25"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内存中</a:t>
            </a:r>
            <a:r>
              <a:rPr sz="3200" spc="-30" dirty="0">
                <a:latin typeface="宋体" panose="02010600030101010101" pitchFamily="2" charset="-122"/>
                <a:cs typeface="宋体" panose="02010600030101010101" pitchFamily="2" charset="-122"/>
              </a:rPr>
              <a:t>，</a:t>
            </a:r>
            <a:r>
              <a:rPr sz="3200" spc="-35" dirty="0">
                <a:latin typeface="宋体" panose="02010600030101010101" pitchFamily="2" charset="-122"/>
                <a:cs typeface="宋体" panose="02010600030101010101" pitchFamily="2" charset="-122"/>
              </a:rPr>
              <a:t>只传入不传出</a:t>
            </a:r>
            <a:endParaRPr sz="3200">
              <a:latin typeface="宋体" panose="02010600030101010101" pitchFamily="2" charset="-122"/>
              <a:cs typeface="宋体" panose="02010600030101010101" pitchFamily="2" charset="-122"/>
            </a:endParaRPr>
          </a:p>
          <a:p>
            <a:pPr marL="355600" marR="210820" indent="-342900">
              <a:lnSpc>
                <a:spcPct val="100000"/>
              </a:lnSpc>
              <a:spcBef>
                <a:spcPts val="76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只需要传递数组，标量会自动</a:t>
            </a:r>
            <a:r>
              <a:rPr sz="3200" spc="-30" dirty="0">
                <a:latin typeface="宋体" panose="02010600030101010101" pitchFamily="2" charset="-122"/>
                <a:cs typeface="宋体" panose="02010600030101010101" pitchFamily="2" charset="-122"/>
              </a:rPr>
              <a:t>以</a:t>
            </a:r>
            <a:r>
              <a:rPr sz="3200" dirty="0">
                <a:latin typeface="Calibri" panose="020F0502020204030204"/>
                <a:cs typeface="Calibri" panose="020F0502020204030204"/>
              </a:rPr>
              <a:t>ino</a:t>
            </a:r>
            <a:r>
              <a:rPr sz="3200" spc="-25" dirty="0">
                <a:latin typeface="Calibri" panose="020F0502020204030204"/>
                <a:cs typeface="Calibri" panose="020F0502020204030204"/>
              </a:rPr>
              <a:t>u</a:t>
            </a:r>
            <a:r>
              <a:rPr sz="3200" spc="-5" dirty="0">
                <a:latin typeface="Calibri" panose="020F0502020204030204"/>
                <a:cs typeface="Calibri" panose="020F0502020204030204"/>
              </a:rPr>
              <a:t>t</a:t>
            </a:r>
            <a:r>
              <a:rPr sz="3200" spc="-30" dirty="0">
                <a:latin typeface="宋体" panose="02010600030101010101" pitchFamily="2" charset="-122"/>
                <a:cs typeface="宋体" panose="02010600030101010101" pitchFamily="2" charset="-122"/>
              </a:rPr>
              <a:t>方式 传递</a:t>
            </a:r>
            <a:endParaRPr sz="3200">
              <a:latin typeface="宋体" panose="02010600030101010101" pitchFamily="2" charset="-122"/>
              <a:cs typeface="宋体" panose="02010600030101010101" pitchFamily="2" charset="-122"/>
            </a:endParaRPr>
          </a:p>
        </p:txBody>
      </p:sp>
      <p:sp>
        <p:nvSpPr>
          <p:cNvPr id="10" name="object 10"/>
          <p:cNvSpPr/>
          <p:nvPr/>
        </p:nvSpPr>
        <p:spPr>
          <a:xfrm>
            <a:off x="6300215" y="188658"/>
            <a:ext cx="2520315" cy="503237"/>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171194"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447294" y="146304"/>
            <a:ext cx="2962656"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686050"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In</a:t>
            </a:r>
            <a:r>
              <a:rPr sz="4400" spc="-45" dirty="0">
                <a:latin typeface="宋体" panose="02010600030101010101" pitchFamily="2" charset="-122"/>
                <a:cs typeface="宋体" panose="02010600030101010101" pitchFamily="2" charset="-122"/>
              </a:rPr>
              <a:t>示</a:t>
            </a:r>
            <a:r>
              <a:rPr sz="4400" spc="-35" dirty="0">
                <a:latin typeface="宋体" panose="02010600030101010101" pitchFamily="2" charset="-122"/>
                <a:cs typeface="宋体" panose="02010600030101010101" pitchFamily="2" charset="-122"/>
              </a:rPr>
              <a:t>例</a:t>
            </a:r>
            <a:r>
              <a:rPr sz="4400" spc="-45" dirty="0">
                <a:latin typeface="宋体" panose="02010600030101010101" pitchFamily="2" charset="-122"/>
                <a:cs typeface="宋体" panose="02010600030101010101" pitchFamily="2" charset="-122"/>
              </a:rPr>
              <a:t>代码</a:t>
            </a:r>
            <a:endParaRPr sz="4400">
              <a:latin typeface="宋体" panose="02010600030101010101" pitchFamily="2" charset="-122"/>
              <a:cs typeface="宋体" panose="02010600030101010101" pitchFamily="2" charset="-122"/>
            </a:endParaRPr>
          </a:p>
        </p:txBody>
      </p:sp>
      <p:sp>
        <p:nvSpPr>
          <p:cNvPr id="6" name="object 6"/>
          <p:cNvSpPr/>
          <p:nvPr/>
        </p:nvSpPr>
        <p:spPr>
          <a:xfrm>
            <a:off x="899591" y="1340764"/>
            <a:ext cx="7019925" cy="4591050"/>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dt" sz="half" idx="6"/>
          </p:nvPr>
        </p:nvSpPr>
        <p:spPr>
          <a:xfrm>
            <a:off x="915670" y="6614795"/>
            <a:ext cx="758825" cy="168910"/>
          </a:xfrm>
          <a:prstGeom prst="rect">
            <a:avLst/>
          </a:prstGeom>
        </p:spPr>
        <p:txBody>
          <a:bodyPr vert="horz" wrap="square" lIns="0" tIns="0" rIns="0" bIns="0" rtlCol="0">
            <a:spAutoFit/>
          </a:bodyPr>
          <a:lstStyle/>
          <a:p>
            <a:pPr marL="12700">
              <a:lnSpc>
                <a:spcPct val="100000"/>
              </a:lnSpc>
            </a:pPr>
            <a:endParaRPr spc="-10"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47650"/>
            <a:ext cx="4727448" cy="1118615"/>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4301490" y="247650"/>
            <a:ext cx="813053" cy="1118615"/>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71008" rIns="0" bIns="0" rtlCol="0">
            <a:spAutoFit/>
          </a:bodyPr>
          <a:lstStyle/>
          <a:p>
            <a:pPr marL="378460">
              <a:lnSpc>
                <a:spcPct val="100000"/>
              </a:lnSpc>
            </a:pPr>
            <a:r>
              <a:rPr dirty="0"/>
              <a:t>异构计算解决方案</a:t>
            </a:r>
            <a:endParaRPr dirty="0"/>
          </a:p>
        </p:txBody>
      </p:sp>
      <p:sp>
        <p:nvSpPr>
          <p:cNvPr id="5" name="object 5"/>
          <p:cNvSpPr txBox="1"/>
          <p:nvPr/>
        </p:nvSpPr>
        <p:spPr>
          <a:xfrm>
            <a:off x="293115" y="1310116"/>
            <a:ext cx="3416935" cy="4709795"/>
          </a:xfrm>
          <a:prstGeom prst="rect">
            <a:avLst/>
          </a:prstGeom>
        </p:spPr>
        <p:txBody>
          <a:bodyPr vert="horz" wrap="square" lIns="0" tIns="0" rIns="0" bIns="0" rtlCol="0">
            <a:spAutoFit/>
          </a:bodyPr>
          <a:lstStyle/>
          <a:p>
            <a:pPr marL="12700">
              <a:lnSpc>
                <a:spcPct val="10000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四类异构计算平台</a:t>
            </a:r>
            <a:endParaRPr sz="3000">
              <a:latin typeface="宋体" panose="02010600030101010101" pitchFamily="2" charset="-122"/>
              <a:cs typeface="宋体" panose="02010600030101010101" pitchFamily="2" charset="-122"/>
            </a:endParaRPr>
          </a:p>
          <a:p>
            <a:pPr marL="755650" indent="-285750">
              <a:lnSpc>
                <a:spcPct val="100000"/>
              </a:lnSpc>
              <a:spcBef>
                <a:spcPts val="280"/>
              </a:spcBef>
              <a:buFont typeface="Arial" panose="020B0604020202020204"/>
              <a:buChar char="–"/>
              <a:tabLst>
                <a:tab pos="755650" algn="l"/>
                <a:tab pos="1749425" algn="l"/>
              </a:tabLst>
            </a:pPr>
            <a:r>
              <a:rPr sz="2600" spc="-15" dirty="0">
                <a:latin typeface="Calibri" panose="020F0502020204030204"/>
                <a:cs typeface="Calibri" panose="020F0502020204030204"/>
              </a:rPr>
              <a:t>Nvidia</a:t>
            </a:r>
            <a:r>
              <a:rPr sz="2600" dirty="0">
                <a:latin typeface="Calibri" panose="020F0502020204030204"/>
                <a:cs typeface="Calibri" panose="020F0502020204030204"/>
              </a:rPr>
              <a:t>	</a:t>
            </a:r>
            <a:r>
              <a:rPr sz="2600" spc="-20" dirty="0">
                <a:latin typeface="Calibri" panose="020F0502020204030204"/>
                <a:cs typeface="Calibri" panose="020F0502020204030204"/>
              </a:rPr>
              <a:t>GPU</a:t>
            </a:r>
            <a:endParaRPr sz="2600">
              <a:latin typeface="Calibri" panose="020F0502020204030204"/>
              <a:cs typeface="Calibri" panose="020F0502020204030204"/>
            </a:endParaRPr>
          </a:p>
          <a:p>
            <a:pPr marL="755650" indent="-285750">
              <a:lnSpc>
                <a:spcPct val="100000"/>
              </a:lnSpc>
              <a:spcBef>
                <a:spcPts val="310"/>
              </a:spcBef>
              <a:buFont typeface="Arial" panose="020B0604020202020204"/>
              <a:buChar char="–"/>
              <a:tabLst>
                <a:tab pos="755650" algn="l"/>
                <a:tab pos="1504315" algn="l"/>
              </a:tabLst>
            </a:pPr>
            <a:r>
              <a:rPr sz="2600" spc="-10" dirty="0">
                <a:latin typeface="Calibri" panose="020F0502020204030204"/>
                <a:cs typeface="Calibri" panose="020F0502020204030204"/>
              </a:rPr>
              <a:t>I</a:t>
            </a:r>
            <a:r>
              <a:rPr sz="2600" spc="-40" dirty="0">
                <a:latin typeface="Calibri" panose="020F0502020204030204"/>
                <a:cs typeface="Calibri" panose="020F0502020204030204"/>
              </a:rPr>
              <a:t>n</a:t>
            </a:r>
            <a:r>
              <a:rPr sz="2600" spc="-45" dirty="0">
                <a:latin typeface="Calibri" panose="020F0502020204030204"/>
                <a:cs typeface="Calibri" panose="020F0502020204030204"/>
              </a:rPr>
              <a:t>t</a:t>
            </a:r>
            <a:r>
              <a:rPr sz="2600" spc="-10" dirty="0">
                <a:latin typeface="Calibri" panose="020F0502020204030204"/>
                <a:cs typeface="Calibri" panose="020F0502020204030204"/>
              </a:rPr>
              <a:t>el</a:t>
            </a:r>
            <a:r>
              <a:rPr sz="2600" dirty="0">
                <a:latin typeface="Calibri" panose="020F0502020204030204"/>
                <a:cs typeface="Calibri" panose="020F0502020204030204"/>
              </a:rPr>
              <a:t>	</a:t>
            </a:r>
            <a:r>
              <a:rPr sz="2600" spc="-20" dirty="0">
                <a:latin typeface="Calibri" panose="020F0502020204030204"/>
                <a:cs typeface="Calibri" panose="020F0502020204030204"/>
              </a:rPr>
              <a:t>MIC</a:t>
            </a:r>
            <a:endParaRPr sz="2600">
              <a:latin typeface="Calibri" panose="020F0502020204030204"/>
              <a:cs typeface="Calibri" panose="020F0502020204030204"/>
            </a:endParaRPr>
          </a:p>
          <a:p>
            <a:pPr marL="755650" indent="-285750">
              <a:lnSpc>
                <a:spcPct val="100000"/>
              </a:lnSpc>
              <a:spcBef>
                <a:spcPts val="310"/>
              </a:spcBef>
              <a:buFont typeface="Arial" panose="020B0604020202020204"/>
              <a:buChar char="–"/>
              <a:tabLst>
                <a:tab pos="755650" algn="l"/>
                <a:tab pos="1580515" algn="l"/>
              </a:tabLst>
            </a:pPr>
            <a:r>
              <a:rPr sz="2600" spc="-20" dirty="0">
                <a:latin typeface="Calibri" panose="020F0502020204030204"/>
                <a:cs typeface="Calibri" panose="020F0502020204030204"/>
              </a:rPr>
              <a:t>AMD</a:t>
            </a:r>
            <a:r>
              <a:rPr sz="2600" dirty="0">
                <a:latin typeface="Calibri" panose="020F0502020204030204"/>
                <a:cs typeface="Calibri" panose="020F0502020204030204"/>
              </a:rPr>
              <a:t>	</a:t>
            </a:r>
            <a:r>
              <a:rPr sz="2600" spc="-20" dirty="0">
                <a:latin typeface="Calibri" panose="020F0502020204030204"/>
                <a:cs typeface="Calibri" panose="020F0502020204030204"/>
              </a:rPr>
              <a:t>GPU</a:t>
            </a:r>
            <a:endParaRPr sz="2600">
              <a:latin typeface="Calibri" panose="020F0502020204030204"/>
              <a:cs typeface="Calibri" panose="020F0502020204030204"/>
            </a:endParaRPr>
          </a:p>
          <a:p>
            <a:pPr marL="755650" indent="-285750">
              <a:lnSpc>
                <a:spcPct val="100000"/>
              </a:lnSpc>
              <a:spcBef>
                <a:spcPts val="310"/>
              </a:spcBef>
              <a:buFont typeface="Arial" panose="020B0604020202020204"/>
              <a:buChar char="–"/>
              <a:tabLst>
                <a:tab pos="755650" algn="l"/>
              </a:tabLst>
            </a:pPr>
            <a:r>
              <a:rPr sz="2600" spc="-15" dirty="0">
                <a:latin typeface="Calibri" panose="020F0502020204030204"/>
                <a:cs typeface="Calibri" panose="020F0502020204030204"/>
              </a:rPr>
              <a:t>IBM</a:t>
            </a:r>
            <a:r>
              <a:rPr sz="2600" spc="-5" dirty="0">
                <a:latin typeface="Calibri" panose="020F0502020204030204"/>
                <a:cs typeface="Calibri" panose="020F0502020204030204"/>
              </a:rPr>
              <a:t> </a:t>
            </a:r>
            <a:r>
              <a:rPr sz="2600" spc="-15" dirty="0">
                <a:latin typeface="Calibri" panose="020F0502020204030204"/>
                <a:cs typeface="Calibri" panose="020F0502020204030204"/>
              </a:rPr>
              <a:t>Cell</a:t>
            </a:r>
            <a:endParaRPr sz="2600">
              <a:latin typeface="Calibri" panose="020F0502020204030204"/>
              <a:cs typeface="Calibri" panose="020F0502020204030204"/>
            </a:endParaRPr>
          </a:p>
          <a:p>
            <a:pPr marL="355600" marR="5080" indent="-342900">
              <a:lnSpc>
                <a:spcPts val="3010"/>
              </a:lnSpc>
              <a:spcBef>
                <a:spcPts val="1210"/>
              </a:spcBef>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主流两种异构计算 解决方案</a:t>
            </a:r>
            <a:endParaRPr sz="3000">
              <a:latin typeface="宋体" panose="02010600030101010101" pitchFamily="2" charset="-122"/>
              <a:cs typeface="宋体" panose="02010600030101010101" pitchFamily="2" charset="-122"/>
            </a:endParaRPr>
          </a:p>
          <a:p>
            <a:pPr marL="755650" indent="-285750">
              <a:lnSpc>
                <a:spcPct val="100000"/>
              </a:lnSpc>
              <a:spcBef>
                <a:spcPts val="275"/>
              </a:spcBef>
              <a:buFont typeface="Arial" panose="020B0604020202020204"/>
              <a:buChar char="–"/>
              <a:tabLst>
                <a:tab pos="755650" algn="l"/>
              </a:tabLst>
            </a:pPr>
            <a:r>
              <a:rPr sz="2600" spc="-20" dirty="0">
                <a:latin typeface="Calibri" panose="020F0502020204030204"/>
                <a:cs typeface="Calibri" panose="020F0502020204030204"/>
              </a:rPr>
              <a:t>CPU+GPU</a:t>
            </a:r>
            <a:endParaRPr sz="2600">
              <a:latin typeface="Calibri" panose="020F0502020204030204"/>
              <a:cs typeface="Calibri" panose="020F0502020204030204"/>
            </a:endParaRPr>
          </a:p>
          <a:p>
            <a:pPr marL="1155700" lvl="1" indent="-228600">
              <a:lnSpc>
                <a:spcPct val="100000"/>
              </a:lnSpc>
              <a:spcBef>
                <a:spcPts val="285"/>
              </a:spcBef>
              <a:buFont typeface="Arial" panose="020B0604020202020204"/>
              <a:buChar char="•"/>
              <a:tabLst>
                <a:tab pos="1155700" algn="l"/>
              </a:tabLst>
            </a:pPr>
            <a:r>
              <a:rPr sz="2200" spc="-5" dirty="0">
                <a:latin typeface="Calibri" panose="020F0502020204030204"/>
                <a:cs typeface="Calibri" panose="020F0502020204030204"/>
              </a:rPr>
              <a:t>Ti</a:t>
            </a:r>
            <a:r>
              <a:rPr sz="2200" spc="-30" dirty="0">
                <a:latin typeface="Calibri" panose="020F0502020204030204"/>
                <a:cs typeface="Calibri" panose="020F0502020204030204"/>
              </a:rPr>
              <a:t>t</a:t>
            </a:r>
            <a:r>
              <a:rPr sz="2200" dirty="0">
                <a:latin typeface="Calibri" panose="020F0502020204030204"/>
                <a:cs typeface="Calibri" panose="020F0502020204030204"/>
              </a:rPr>
              <a:t>an</a:t>
            </a:r>
            <a:endParaRPr sz="2200">
              <a:latin typeface="Calibri" panose="020F0502020204030204"/>
              <a:cs typeface="Calibri" panose="020F0502020204030204"/>
            </a:endParaRPr>
          </a:p>
          <a:p>
            <a:pPr marL="755650" indent="-285750">
              <a:lnSpc>
                <a:spcPct val="100000"/>
              </a:lnSpc>
              <a:spcBef>
                <a:spcPts val="290"/>
              </a:spcBef>
              <a:buFont typeface="Arial" panose="020B0604020202020204"/>
              <a:buChar char="–"/>
              <a:tabLst>
                <a:tab pos="755650" algn="l"/>
              </a:tabLst>
            </a:pPr>
            <a:r>
              <a:rPr sz="2600" spc="-20" dirty="0">
                <a:latin typeface="Calibri" panose="020F0502020204030204"/>
                <a:cs typeface="Calibri" panose="020F0502020204030204"/>
              </a:rPr>
              <a:t>CPU+MIC</a:t>
            </a:r>
            <a:endParaRPr sz="2600">
              <a:latin typeface="Calibri" panose="020F0502020204030204"/>
              <a:cs typeface="Calibri" panose="020F0502020204030204"/>
            </a:endParaRPr>
          </a:p>
          <a:p>
            <a:pPr marL="1155700" lvl="1" indent="-228600">
              <a:lnSpc>
                <a:spcPct val="100000"/>
              </a:lnSpc>
              <a:spcBef>
                <a:spcPts val="285"/>
              </a:spcBef>
              <a:buFont typeface="Arial" panose="020B0604020202020204"/>
              <a:buChar char="•"/>
              <a:tabLst>
                <a:tab pos="1155700" algn="l"/>
              </a:tabLst>
            </a:pPr>
            <a:r>
              <a:rPr sz="2200" spc="-5" dirty="0">
                <a:latin typeface="Calibri" panose="020F0502020204030204"/>
                <a:cs typeface="Calibri" panose="020F0502020204030204"/>
              </a:rPr>
              <a:t>Tianh</a:t>
            </a:r>
            <a:r>
              <a:rPr sz="2200" dirty="0">
                <a:latin typeface="Calibri" panose="020F0502020204030204"/>
                <a:cs typeface="Calibri" panose="020F0502020204030204"/>
              </a:rPr>
              <a:t>e</a:t>
            </a:r>
            <a:r>
              <a:rPr sz="2200" spc="-5" dirty="0">
                <a:latin typeface="Calibri" panose="020F0502020204030204"/>
                <a:cs typeface="Calibri" panose="020F0502020204030204"/>
              </a:rPr>
              <a:t>-</a:t>
            </a:r>
            <a:r>
              <a:rPr sz="2200" dirty="0">
                <a:latin typeface="Calibri" panose="020F0502020204030204"/>
                <a:cs typeface="Calibri" panose="020F0502020204030204"/>
              </a:rPr>
              <a:t>2</a:t>
            </a:r>
            <a:endParaRPr sz="2200">
              <a:latin typeface="Calibri" panose="020F0502020204030204"/>
              <a:cs typeface="Calibri" panose="020F0502020204030204"/>
            </a:endParaRPr>
          </a:p>
        </p:txBody>
      </p:sp>
      <p:sp>
        <p:nvSpPr>
          <p:cNvPr id="6" name="object 6"/>
          <p:cNvSpPr/>
          <p:nvPr/>
        </p:nvSpPr>
        <p:spPr>
          <a:xfrm>
            <a:off x="3857625" y="4071937"/>
            <a:ext cx="2466975" cy="1847850"/>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6429375" y="4071988"/>
            <a:ext cx="2500376" cy="1838452"/>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4432553" y="3070098"/>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9" name="object 9"/>
          <p:cNvSpPr/>
          <p:nvPr/>
        </p:nvSpPr>
        <p:spPr>
          <a:xfrm>
            <a:off x="4432553" y="2791967"/>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0" name="object 10"/>
          <p:cNvSpPr/>
          <p:nvPr/>
        </p:nvSpPr>
        <p:spPr>
          <a:xfrm>
            <a:off x="4432553" y="2513076"/>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1" name="object 11"/>
          <p:cNvSpPr/>
          <p:nvPr/>
        </p:nvSpPr>
        <p:spPr>
          <a:xfrm>
            <a:off x="4432553" y="2234183"/>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2" name="object 12"/>
          <p:cNvSpPr/>
          <p:nvPr/>
        </p:nvSpPr>
        <p:spPr>
          <a:xfrm>
            <a:off x="4432553" y="1956054"/>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3" name="object 13"/>
          <p:cNvSpPr/>
          <p:nvPr/>
        </p:nvSpPr>
        <p:spPr>
          <a:xfrm>
            <a:off x="4432553" y="1677161"/>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4" name="object 14"/>
          <p:cNvSpPr/>
          <p:nvPr/>
        </p:nvSpPr>
        <p:spPr>
          <a:xfrm>
            <a:off x="4472940" y="1677161"/>
            <a:ext cx="0" cy="1712595"/>
          </a:xfrm>
          <a:custGeom>
            <a:avLst/>
            <a:gdLst/>
            <a:ahLst/>
            <a:cxnLst/>
            <a:rect l="l" t="t" r="r" b="b"/>
            <a:pathLst>
              <a:path h="1712595">
                <a:moveTo>
                  <a:pt x="0" y="0"/>
                </a:moveTo>
                <a:lnTo>
                  <a:pt x="0" y="1712214"/>
                </a:lnTo>
              </a:path>
            </a:pathLst>
          </a:custGeom>
          <a:ln w="9144">
            <a:solidFill>
              <a:srgbClr val="858585"/>
            </a:solidFill>
          </a:ln>
        </p:spPr>
        <p:txBody>
          <a:bodyPr wrap="square" lIns="0" tIns="0" rIns="0" bIns="0" rtlCol="0"/>
          <a:lstStyle/>
          <a:p/>
        </p:txBody>
      </p:sp>
      <p:sp>
        <p:nvSpPr>
          <p:cNvPr id="15" name="object 15"/>
          <p:cNvSpPr/>
          <p:nvPr/>
        </p:nvSpPr>
        <p:spPr>
          <a:xfrm>
            <a:off x="4432553" y="3348990"/>
            <a:ext cx="3105150" cy="0"/>
          </a:xfrm>
          <a:custGeom>
            <a:avLst/>
            <a:gdLst/>
            <a:ahLst/>
            <a:cxnLst/>
            <a:rect l="l" t="t" r="r" b="b"/>
            <a:pathLst>
              <a:path w="3105150">
                <a:moveTo>
                  <a:pt x="0" y="0"/>
                </a:moveTo>
                <a:lnTo>
                  <a:pt x="3105150" y="0"/>
                </a:lnTo>
              </a:path>
            </a:pathLst>
          </a:custGeom>
          <a:ln w="9144">
            <a:solidFill>
              <a:srgbClr val="858585"/>
            </a:solidFill>
          </a:ln>
        </p:spPr>
        <p:txBody>
          <a:bodyPr wrap="square" lIns="0" tIns="0" rIns="0" bIns="0" rtlCol="0"/>
          <a:lstStyle/>
          <a:p/>
        </p:txBody>
      </p:sp>
      <p:sp>
        <p:nvSpPr>
          <p:cNvPr id="16" name="object 16"/>
          <p:cNvSpPr/>
          <p:nvPr/>
        </p:nvSpPr>
        <p:spPr>
          <a:xfrm>
            <a:off x="4722876"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17" name="object 17"/>
          <p:cNvSpPr/>
          <p:nvPr/>
        </p:nvSpPr>
        <p:spPr>
          <a:xfrm>
            <a:off x="4973573"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18" name="object 18"/>
          <p:cNvSpPr/>
          <p:nvPr/>
        </p:nvSpPr>
        <p:spPr>
          <a:xfrm>
            <a:off x="5223509"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19" name="object 19"/>
          <p:cNvSpPr/>
          <p:nvPr/>
        </p:nvSpPr>
        <p:spPr>
          <a:xfrm>
            <a:off x="5473446"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0" name="object 20"/>
          <p:cNvSpPr/>
          <p:nvPr/>
        </p:nvSpPr>
        <p:spPr>
          <a:xfrm>
            <a:off x="5724144"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1" name="object 21"/>
          <p:cNvSpPr/>
          <p:nvPr/>
        </p:nvSpPr>
        <p:spPr>
          <a:xfrm>
            <a:off x="5974079"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2" name="object 22"/>
          <p:cNvSpPr/>
          <p:nvPr/>
        </p:nvSpPr>
        <p:spPr>
          <a:xfrm>
            <a:off x="6224015"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3" name="object 23"/>
          <p:cNvSpPr/>
          <p:nvPr/>
        </p:nvSpPr>
        <p:spPr>
          <a:xfrm>
            <a:off x="6474714"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4" name="object 24"/>
          <p:cNvSpPr/>
          <p:nvPr/>
        </p:nvSpPr>
        <p:spPr>
          <a:xfrm>
            <a:off x="6724650"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5" name="object 25"/>
          <p:cNvSpPr/>
          <p:nvPr/>
        </p:nvSpPr>
        <p:spPr>
          <a:xfrm>
            <a:off x="6974585"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6" name="object 26"/>
          <p:cNvSpPr/>
          <p:nvPr/>
        </p:nvSpPr>
        <p:spPr>
          <a:xfrm>
            <a:off x="7225283"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7" name="object 27"/>
          <p:cNvSpPr/>
          <p:nvPr/>
        </p:nvSpPr>
        <p:spPr>
          <a:xfrm>
            <a:off x="7475219" y="3348990"/>
            <a:ext cx="0" cy="40640"/>
          </a:xfrm>
          <a:custGeom>
            <a:avLst/>
            <a:gdLst/>
            <a:ahLst/>
            <a:cxnLst/>
            <a:rect l="l" t="t" r="r" b="b"/>
            <a:pathLst>
              <a:path h="40639">
                <a:moveTo>
                  <a:pt x="0" y="0"/>
                </a:moveTo>
                <a:lnTo>
                  <a:pt x="0" y="40386"/>
                </a:lnTo>
              </a:path>
            </a:pathLst>
          </a:custGeom>
          <a:ln w="9144">
            <a:solidFill>
              <a:srgbClr val="858585"/>
            </a:solidFill>
          </a:ln>
        </p:spPr>
        <p:txBody>
          <a:bodyPr wrap="square" lIns="0" tIns="0" rIns="0" bIns="0" rtlCol="0"/>
          <a:lstStyle/>
          <a:p/>
        </p:txBody>
      </p:sp>
      <p:sp>
        <p:nvSpPr>
          <p:cNvPr id="28" name="object 28"/>
          <p:cNvSpPr/>
          <p:nvPr/>
        </p:nvSpPr>
        <p:spPr>
          <a:xfrm>
            <a:off x="4503801" y="1871852"/>
            <a:ext cx="3003550" cy="1393825"/>
          </a:xfrm>
          <a:custGeom>
            <a:avLst/>
            <a:gdLst/>
            <a:ahLst/>
            <a:cxnLst/>
            <a:rect l="l" t="t" r="r" b="b"/>
            <a:pathLst>
              <a:path w="3003550" h="1393825">
                <a:moveTo>
                  <a:pt x="0" y="1393698"/>
                </a:moveTo>
                <a:lnTo>
                  <a:pt x="313182" y="1198626"/>
                </a:lnTo>
                <a:lnTo>
                  <a:pt x="750570" y="1143000"/>
                </a:lnTo>
                <a:lnTo>
                  <a:pt x="1063752" y="502158"/>
                </a:lnTo>
                <a:lnTo>
                  <a:pt x="1501902" y="0"/>
                </a:lnTo>
                <a:lnTo>
                  <a:pt x="1814322" y="83820"/>
                </a:lnTo>
                <a:lnTo>
                  <a:pt x="2252472" y="362712"/>
                </a:lnTo>
                <a:lnTo>
                  <a:pt x="2564892" y="390144"/>
                </a:lnTo>
                <a:lnTo>
                  <a:pt x="3003042" y="195072"/>
                </a:lnTo>
              </a:path>
            </a:pathLst>
          </a:custGeom>
          <a:ln w="28194">
            <a:solidFill>
              <a:srgbClr val="497DBA"/>
            </a:solidFill>
          </a:ln>
        </p:spPr>
        <p:txBody>
          <a:bodyPr wrap="square" lIns="0" tIns="0" rIns="0" bIns="0" rtlCol="0"/>
          <a:lstStyle/>
          <a:p/>
        </p:txBody>
      </p:sp>
      <p:sp>
        <p:nvSpPr>
          <p:cNvPr id="29" name="object 29"/>
          <p:cNvSpPr/>
          <p:nvPr/>
        </p:nvSpPr>
        <p:spPr>
          <a:xfrm>
            <a:off x="4503801" y="2819780"/>
            <a:ext cx="3003550" cy="528955"/>
          </a:xfrm>
          <a:custGeom>
            <a:avLst/>
            <a:gdLst/>
            <a:ahLst/>
            <a:cxnLst/>
            <a:rect l="l" t="t" r="r" b="b"/>
            <a:pathLst>
              <a:path w="3003550" h="528954">
                <a:moveTo>
                  <a:pt x="0" y="528828"/>
                </a:moveTo>
                <a:lnTo>
                  <a:pt x="313182" y="528828"/>
                </a:lnTo>
                <a:lnTo>
                  <a:pt x="750570" y="528828"/>
                </a:lnTo>
                <a:lnTo>
                  <a:pt x="1063752" y="528828"/>
                </a:lnTo>
                <a:lnTo>
                  <a:pt x="1501902" y="501396"/>
                </a:lnTo>
                <a:lnTo>
                  <a:pt x="1814322" y="333756"/>
                </a:lnTo>
                <a:lnTo>
                  <a:pt x="2252472" y="195072"/>
                </a:lnTo>
                <a:lnTo>
                  <a:pt x="2564892" y="166878"/>
                </a:lnTo>
                <a:lnTo>
                  <a:pt x="3003042" y="0"/>
                </a:lnTo>
              </a:path>
            </a:pathLst>
          </a:custGeom>
          <a:ln w="28194">
            <a:solidFill>
              <a:srgbClr val="BD4A47"/>
            </a:solidFill>
          </a:ln>
        </p:spPr>
        <p:txBody>
          <a:bodyPr wrap="square" lIns="0" tIns="0" rIns="0" bIns="0" rtlCol="0"/>
          <a:lstStyle/>
          <a:p/>
        </p:txBody>
      </p:sp>
      <p:sp>
        <p:nvSpPr>
          <p:cNvPr id="30" name="object 30"/>
          <p:cNvSpPr/>
          <p:nvPr/>
        </p:nvSpPr>
        <p:spPr>
          <a:xfrm>
            <a:off x="4503801" y="3265551"/>
            <a:ext cx="3003550" cy="55880"/>
          </a:xfrm>
          <a:custGeom>
            <a:avLst/>
            <a:gdLst/>
            <a:ahLst/>
            <a:cxnLst/>
            <a:rect l="l" t="t" r="r" b="b"/>
            <a:pathLst>
              <a:path w="3003550" h="55879">
                <a:moveTo>
                  <a:pt x="0" y="55625"/>
                </a:moveTo>
                <a:lnTo>
                  <a:pt x="313182" y="55625"/>
                </a:lnTo>
                <a:lnTo>
                  <a:pt x="750570" y="27432"/>
                </a:lnTo>
                <a:lnTo>
                  <a:pt x="1063752" y="27432"/>
                </a:lnTo>
                <a:lnTo>
                  <a:pt x="1501902" y="27432"/>
                </a:lnTo>
                <a:lnTo>
                  <a:pt x="1814322" y="0"/>
                </a:lnTo>
                <a:lnTo>
                  <a:pt x="2252472" y="0"/>
                </a:lnTo>
                <a:lnTo>
                  <a:pt x="2564892" y="27432"/>
                </a:lnTo>
                <a:lnTo>
                  <a:pt x="3003042" y="27432"/>
                </a:lnTo>
              </a:path>
            </a:pathLst>
          </a:custGeom>
          <a:ln w="28194">
            <a:solidFill>
              <a:srgbClr val="97B853"/>
            </a:solidFill>
          </a:ln>
        </p:spPr>
        <p:txBody>
          <a:bodyPr wrap="square" lIns="0" tIns="0" rIns="0" bIns="0" rtlCol="0"/>
          <a:lstStyle/>
          <a:p/>
        </p:txBody>
      </p:sp>
      <p:sp>
        <p:nvSpPr>
          <p:cNvPr id="31" name="object 31"/>
          <p:cNvSpPr/>
          <p:nvPr/>
        </p:nvSpPr>
        <p:spPr>
          <a:xfrm>
            <a:off x="4503801" y="3181730"/>
            <a:ext cx="3003550" cy="167005"/>
          </a:xfrm>
          <a:custGeom>
            <a:avLst/>
            <a:gdLst/>
            <a:ahLst/>
            <a:cxnLst/>
            <a:rect l="l" t="t" r="r" b="b"/>
            <a:pathLst>
              <a:path w="3003550" h="167004">
                <a:moveTo>
                  <a:pt x="0" y="0"/>
                </a:moveTo>
                <a:lnTo>
                  <a:pt x="313182" y="0"/>
                </a:lnTo>
                <a:lnTo>
                  <a:pt x="750570" y="27432"/>
                </a:lnTo>
                <a:lnTo>
                  <a:pt x="1063752" y="111252"/>
                </a:lnTo>
                <a:lnTo>
                  <a:pt x="1501902" y="111252"/>
                </a:lnTo>
                <a:lnTo>
                  <a:pt x="1814322" y="166878"/>
                </a:lnTo>
                <a:lnTo>
                  <a:pt x="2252472" y="166878"/>
                </a:lnTo>
                <a:lnTo>
                  <a:pt x="2564892" y="166878"/>
                </a:lnTo>
                <a:lnTo>
                  <a:pt x="3003042" y="166878"/>
                </a:lnTo>
              </a:path>
            </a:pathLst>
          </a:custGeom>
          <a:ln w="28194">
            <a:solidFill>
              <a:srgbClr val="7C5F9F"/>
            </a:solidFill>
          </a:ln>
        </p:spPr>
        <p:txBody>
          <a:bodyPr wrap="square" lIns="0" tIns="0" rIns="0" bIns="0" rtlCol="0"/>
          <a:lstStyle/>
          <a:p/>
        </p:txBody>
      </p:sp>
      <p:sp>
        <p:nvSpPr>
          <p:cNvPr id="32" name="object 32"/>
          <p:cNvSpPr txBox="1"/>
          <p:nvPr/>
        </p:nvSpPr>
        <p:spPr>
          <a:xfrm>
            <a:off x="4598903" y="3200971"/>
            <a:ext cx="90170" cy="208915"/>
          </a:xfrm>
          <a:prstGeom prst="rect">
            <a:avLst/>
          </a:prstGeom>
        </p:spPr>
        <p:txBody>
          <a:bodyPr vert="horz" wrap="square" lIns="0" tIns="0" rIns="0" bIns="0" rtlCol="0">
            <a:spAutoFit/>
          </a:bodyPr>
          <a:lstStyle/>
          <a:p>
            <a:pPr marL="12700">
              <a:lnSpc>
                <a:spcPct val="100000"/>
              </a:lnSpc>
            </a:pPr>
            <a:r>
              <a:rPr sz="1000" spc="-509" dirty="0">
                <a:latin typeface="Calibri" panose="020F0502020204030204"/>
                <a:cs typeface="Calibri" panose="020F0502020204030204"/>
              </a:rPr>
              <a:t>3</a:t>
            </a:r>
            <a:r>
              <a:rPr sz="1500" baseline="-25000" dirty="0">
                <a:latin typeface="Calibri" panose="020F0502020204030204"/>
                <a:cs typeface="Calibri" panose="020F0502020204030204"/>
              </a:rPr>
              <a:t>1</a:t>
            </a:r>
            <a:endParaRPr sz="1500" baseline="-25000">
              <a:latin typeface="Calibri" panose="020F0502020204030204"/>
              <a:cs typeface="Calibri" panose="020F0502020204030204"/>
            </a:endParaRPr>
          </a:p>
        </p:txBody>
      </p:sp>
      <p:sp>
        <p:nvSpPr>
          <p:cNvPr id="33" name="object 33"/>
          <p:cNvSpPr txBox="1"/>
          <p:nvPr/>
        </p:nvSpPr>
        <p:spPr>
          <a:xfrm>
            <a:off x="4911852" y="3006153"/>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10</a:t>
            </a:r>
            <a:endParaRPr sz="1000">
              <a:latin typeface="Calibri" panose="020F0502020204030204"/>
              <a:cs typeface="Calibri" panose="020F0502020204030204"/>
            </a:endParaRPr>
          </a:p>
        </p:txBody>
      </p:sp>
      <p:sp>
        <p:nvSpPr>
          <p:cNvPr id="34" name="object 34"/>
          <p:cNvSpPr txBox="1"/>
          <p:nvPr/>
        </p:nvSpPr>
        <p:spPr>
          <a:xfrm>
            <a:off x="5349747" y="2950273"/>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12</a:t>
            </a:r>
            <a:endParaRPr sz="1000">
              <a:latin typeface="Calibri" panose="020F0502020204030204"/>
              <a:cs typeface="Calibri" panose="020F0502020204030204"/>
            </a:endParaRPr>
          </a:p>
        </p:txBody>
      </p:sp>
      <p:sp>
        <p:nvSpPr>
          <p:cNvPr id="35" name="object 35"/>
          <p:cNvSpPr txBox="1"/>
          <p:nvPr/>
        </p:nvSpPr>
        <p:spPr>
          <a:xfrm>
            <a:off x="5662421" y="230943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35</a:t>
            </a:r>
            <a:endParaRPr sz="1000">
              <a:latin typeface="Calibri" panose="020F0502020204030204"/>
              <a:cs typeface="Calibri" panose="020F0502020204030204"/>
            </a:endParaRPr>
          </a:p>
        </p:txBody>
      </p:sp>
      <p:sp>
        <p:nvSpPr>
          <p:cNvPr id="36" name="object 36"/>
          <p:cNvSpPr txBox="1"/>
          <p:nvPr/>
        </p:nvSpPr>
        <p:spPr>
          <a:xfrm>
            <a:off x="6100317" y="1808035"/>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53</a:t>
            </a:r>
            <a:endParaRPr sz="1000">
              <a:latin typeface="Calibri" panose="020F0502020204030204"/>
              <a:cs typeface="Calibri" panose="020F0502020204030204"/>
            </a:endParaRPr>
          </a:p>
        </p:txBody>
      </p:sp>
      <p:sp>
        <p:nvSpPr>
          <p:cNvPr id="37" name="object 37"/>
          <p:cNvSpPr txBox="1"/>
          <p:nvPr/>
        </p:nvSpPr>
        <p:spPr>
          <a:xfrm>
            <a:off x="6412991" y="189160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50</a:t>
            </a:r>
            <a:endParaRPr sz="1000">
              <a:latin typeface="Calibri" panose="020F0502020204030204"/>
              <a:cs typeface="Calibri" panose="020F0502020204030204"/>
            </a:endParaRPr>
          </a:p>
        </p:txBody>
      </p:sp>
      <p:sp>
        <p:nvSpPr>
          <p:cNvPr id="38" name="object 38"/>
          <p:cNvSpPr txBox="1"/>
          <p:nvPr/>
        </p:nvSpPr>
        <p:spPr>
          <a:xfrm>
            <a:off x="6850888" y="2170239"/>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40</a:t>
            </a:r>
            <a:endParaRPr sz="1000">
              <a:latin typeface="Calibri" panose="020F0502020204030204"/>
              <a:cs typeface="Calibri" panose="020F0502020204030204"/>
            </a:endParaRPr>
          </a:p>
        </p:txBody>
      </p:sp>
      <p:sp>
        <p:nvSpPr>
          <p:cNvPr id="39" name="object 39"/>
          <p:cNvSpPr txBox="1"/>
          <p:nvPr/>
        </p:nvSpPr>
        <p:spPr>
          <a:xfrm>
            <a:off x="7163561" y="2197925"/>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39</a:t>
            </a:r>
            <a:endParaRPr sz="1000">
              <a:latin typeface="Calibri" panose="020F0502020204030204"/>
              <a:cs typeface="Calibri" panose="020F0502020204030204"/>
            </a:endParaRPr>
          </a:p>
        </p:txBody>
      </p:sp>
      <p:sp>
        <p:nvSpPr>
          <p:cNvPr id="40" name="object 40"/>
          <p:cNvSpPr txBox="1"/>
          <p:nvPr/>
        </p:nvSpPr>
        <p:spPr>
          <a:xfrm>
            <a:off x="7601457" y="2002853"/>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46</a:t>
            </a:r>
            <a:endParaRPr sz="1000">
              <a:latin typeface="Calibri" panose="020F0502020204030204"/>
              <a:cs typeface="Calibri" panose="020F0502020204030204"/>
            </a:endParaRPr>
          </a:p>
        </p:txBody>
      </p:sp>
      <p:sp>
        <p:nvSpPr>
          <p:cNvPr id="41" name="object 41"/>
          <p:cNvSpPr txBox="1"/>
          <p:nvPr/>
        </p:nvSpPr>
        <p:spPr>
          <a:xfrm>
            <a:off x="4598923" y="328479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0</a:t>
            </a:r>
            <a:endParaRPr sz="1000">
              <a:latin typeface="Calibri" panose="020F0502020204030204"/>
              <a:cs typeface="Calibri" panose="020F0502020204030204"/>
            </a:endParaRPr>
          </a:p>
        </p:txBody>
      </p:sp>
      <p:sp>
        <p:nvSpPr>
          <p:cNvPr id="42" name="object 42"/>
          <p:cNvSpPr txBox="1"/>
          <p:nvPr/>
        </p:nvSpPr>
        <p:spPr>
          <a:xfrm>
            <a:off x="4911576" y="3117405"/>
            <a:ext cx="90170" cy="320040"/>
          </a:xfrm>
          <a:prstGeom prst="rect">
            <a:avLst/>
          </a:prstGeom>
        </p:spPr>
        <p:txBody>
          <a:bodyPr vert="horz" wrap="square" lIns="0" tIns="0" rIns="0" bIns="0" rtlCol="0">
            <a:spAutoFit/>
          </a:bodyPr>
          <a:lstStyle/>
          <a:p>
            <a:pPr marL="12700">
              <a:lnSpc>
                <a:spcPts val="1150"/>
              </a:lnSpc>
            </a:pPr>
            <a:r>
              <a:rPr sz="1000" dirty="0">
                <a:latin typeface="Calibri" panose="020F0502020204030204"/>
                <a:cs typeface="Calibri" panose="020F0502020204030204"/>
              </a:rPr>
              <a:t>6</a:t>
            </a:r>
            <a:endParaRPr sz="1000">
              <a:latin typeface="Calibri" panose="020F0502020204030204"/>
              <a:cs typeface="Calibri" panose="020F0502020204030204"/>
            </a:endParaRPr>
          </a:p>
          <a:p>
            <a:pPr marL="12700">
              <a:lnSpc>
                <a:spcPts val="1150"/>
              </a:lnSpc>
            </a:pPr>
            <a:r>
              <a:rPr sz="1500" spc="-765" baseline="-11000" dirty="0">
                <a:latin typeface="Calibri" panose="020F0502020204030204"/>
                <a:cs typeface="Calibri" panose="020F0502020204030204"/>
              </a:rPr>
              <a:t>0</a:t>
            </a:r>
            <a:r>
              <a:rPr sz="1000" dirty="0">
                <a:latin typeface="Calibri" panose="020F0502020204030204"/>
                <a:cs typeface="Calibri" panose="020F0502020204030204"/>
              </a:rPr>
              <a:t>1</a:t>
            </a:r>
            <a:endParaRPr sz="1000">
              <a:latin typeface="Calibri" panose="020F0502020204030204"/>
              <a:cs typeface="Calibri" panose="020F0502020204030204"/>
            </a:endParaRPr>
          </a:p>
        </p:txBody>
      </p:sp>
      <p:sp>
        <p:nvSpPr>
          <p:cNvPr id="43" name="object 43"/>
          <p:cNvSpPr txBox="1"/>
          <p:nvPr/>
        </p:nvSpPr>
        <p:spPr>
          <a:xfrm>
            <a:off x="5349473" y="3228911"/>
            <a:ext cx="402590" cy="208915"/>
          </a:xfrm>
          <a:prstGeom prst="rect">
            <a:avLst/>
          </a:prstGeom>
        </p:spPr>
        <p:txBody>
          <a:bodyPr vert="horz" wrap="square" lIns="0" tIns="0" rIns="0" bIns="0" rtlCol="0">
            <a:spAutoFit/>
          </a:bodyPr>
          <a:lstStyle/>
          <a:p>
            <a:pPr marL="12700">
              <a:lnSpc>
                <a:spcPct val="100000"/>
              </a:lnSpc>
              <a:tabLst>
                <a:tab pos="325120" algn="l"/>
              </a:tabLst>
            </a:pPr>
            <a:r>
              <a:rPr sz="1500" spc="-765" baseline="-25000" dirty="0">
                <a:latin typeface="Calibri" panose="020F0502020204030204"/>
                <a:cs typeface="Calibri" panose="020F0502020204030204"/>
              </a:rPr>
              <a:t>0</a:t>
            </a:r>
            <a:r>
              <a:rPr sz="1000" dirty="0">
                <a:latin typeface="Calibri" panose="020F0502020204030204"/>
                <a:cs typeface="Calibri" panose="020F0502020204030204"/>
              </a:rPr>
              <a:t>2	</a:t>
            </a:r>
            <a:r>
              <a:rPr sz="1500" spc="-765" baseline="-25000" dirty="0">
                <a:latin typeface="Calibri" panose="020F0502020204030204"/>
                <a:cs typeface="Calibri" panose="020F0502020204030204"/>
              </a:rPr>
              <a:t>0</a:t>
            </a:r>
            <a:r>
              <a:rPr sz="1000" dirty="0">
                <a:latin typeface="Calibri" panose="020F0502020204030204"/>
                <a:cs typeface="Calibri" panose="020F0502020204030204"/>
              </a:rPr>
              <a:t>2</a:t>
            </a:r>
            <a:endParaRPr sz="1000">
              <a:latin typeface="Calibri" panose="020F0502020204030204"/>
              <a:cs typeface="Calibri" panose="020F0502020204030204"/>
            </a:endParaRPr>
          </a:p>
        </p:txBody>
      </p:sp>
      <p:sp>
        <p:nvSpPr>
          <p:cNvPr id="44" name="object 44"/>
          <p:cNvSpPr txBox="1"/>
          <p:nvPr/>
        </p:nvSpPr>
        <p:spPr>
          <a:xfrm>
            <a:off x="6100043" y="3228911"/>
            <a:ext cx="90170" cy="180975"/>
          </a:xfrm>
          <a:prstGeom prst="rect">
            <a:avLst/>
          </a:prstGeom>
        </p:spPr>
        <p:txBody>
          <a:bodyPr vert="horz" wrap="square" lIns="0" tIns="0" rIns="0" bIns="0" rtlCol="0">
            <a:spAutoFit/>
          </a:bodyPr>
          <a:lstStyle/>
          <a:p>
            <a:pPr marL="12700">
              <a:lnSpc>
                <a:spcPct val="100000"/>
              </a:lnSpc>
            </a:pPr>
            <a:r>
              <a:rPr sz="1500" spc="-765" baseline="-11000" dirty="0">
                <a:latin typeface="Calibri" panose="020F0502020204030204"/>
                <a:cs typeface="Calibri" panose="020F0502020204030204"/>
              </a:rPr>
              <a:t>1</a:t>
            </a:r>
            <a:r>
              <a:rPr sz="1000" dirty="0">
                <a:latin typeface="Calibri" panose="020F0502020204030204"/>
                <a:cs typeface="Calibri" panose="020F0502020204030204"/>
              </a:rPr>
              <a:t>2</a:t>
            </a:r>
            <a:endParaRPr sz="1000">
              <a:latin typeface="Calibri" panose="020F0502020204030204"/>
              <a:cs typeface="Calibri" panose="020F0502020204030204"/>
            </a:endParaRPr>
          </a:p>
        </p:txBody>
      </p:sp>
      <p:sp>
        <p:nvSpPr>
          <p:cNvPr id="45" name="object 45"/>
          <p:cNvSpPr txBox="1"/>
          <p:nvPr/>
        </p:nvSpPr>
        <p:spPr>
          <a:xfrm>
            <a:off x="6412738" y="3089719"/>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7</a:t>
            </a:r>
            <a:endParaRPr sz="1000">
              <a:latin typeface="Calibri" panose="020F0502020204030204"/>
              <a:cs typeface="Calibri" panose="020F0502020204030204"/>
            </a:endParaRPr>
          </a:p>
        </p:txBody>
      </p:sp>
      <p:sp>
        <p:nvSpPr>
          <p:cNvPr id="46" name="object 46"/>
          <p:cNvSpPr txBox="1"/>
          <p:nvPr/>
        </p:nvSpPr>
        <p:spPr>
          <a:xfrm>
            <a:off x="6850888" y="2950273"/>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12</a:t>
            </a:r>
            <a:endParaRPr sz="1000">
              <a:latin typeface="Calibri" panose="020F0502020204030204"/>
              <a:cs typeface="Calibri" panose="020F0502020204030204"/>
            </a:endParaRPr>
          </a:p>
        </p:txBody>
      </p:sp>
      <p:sp>
        <p:nvSpPr>
          <p:cNvPr id="47" name="object 47"/>
          <p:cNvSpPr txBox="1"/>
          <p:nvPr/>
        </p:nvSpPr>
        <p:spPr>
          <a:xfrm>
            <a:off x="7163561" y="2922587"/>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13</a:t>
            </a:r>
            <a:endParaRPr sz="1000">
              <a:latin typeface="Calibri" panose="020F0502020204030204"/>
              <a:cs typeface="Calibri" panose="020F0502020204030204"/>
            </a:endParaRPr>
          </a:p>
        </p:txBody>
      </p:sp>
      <p:sp>
        <p:nvSpPr>
          <p:cNvPr id="48" name="object 48"/>
          <p:cNvSpPr txBox="1"/>
          <p:nvPr/>
        </p:nvSpPr>
        <p:spPr>
          <a:xfrm>
            <a:off x="7601457" y="275520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19</a:t>
            </a:r>
            <a:endParaRPr sz="1000">
              <a:latin typeface="Calibri" panose="020F0502020204030204"/>
              <a:cs typeface="Calibri" panose="020F0502020204030204"/>
            </a:endParaRPr>
          </a:p>
        </p:txBody>
      </p:sp>
      <p:sp>
        <p:nvSpPr>
          <p:cNvPr id="49" name="object 49"/>
          <p:cNvSpPr txBox="1"/>
          <p:nvPr/>
        </p:nvSpPr>
        <p:spPr>
          <a:xfrm>
            <a:off x="6412738" y="320097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a:t>
            </a:r>
            <a:endParaRPr sz="1000">
              <a:latin typeface="Calibri" panose="020F0502020204030204"/>
              <a:cs typeface="Calibri" panose="020F0502020204030204"/>
            </a:endParaRPr>
          </a:p>
        </p:txBody>
      </p:sp>
      <p:sp>
        <p:nvSpPr>
          <p:cNvPr id="50" name="object 50"/>
          <p:cNvSpPr txBox="1"/>
          <p:nvPr/>
        </p:nvSpPr>
        <p:spPr>
          <a:xfrm>
            <a:off x="6850633" y="320097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a:t>
            </a:r>
            <a:endParaRPr sz="1000">
              <a:latin typeface="Calibri" panose="020F0502020204030204"/>
              <a:cs typeface="Calibri" panose="020F0502020204030204"/>
            </a:endParaRPr>
          </a:p>
        </p:txBody>
      </p:sp>
      <p:sp>
        <p:nvSpPr>
          <p:cNvPr id="51" name="object 51"/>
          <p:cNvSpPr txBox="1"/>
          <p:nvPr/>
        </p:nvSpPr>
        <p:spPr>
          <a:xfrm>
            <a:off x="7163541" y="3228911"/>
            <a:ext cx="90170" cy="208915"/>
          </a:xfrm>
          <a:prstGeom prst="rect">
            <a:avLst/>
          </a:prstGeom>
        </p:spPr>
        <p:txBody>
          <a:bodyPr vert="horz" wrap="square" lIns="0" tIns="0" rIns="0" bIns="0" rtlCol="0">
            <a:spAutoFit/>
          </a:bodyPr>
          <a:lstStyle/>
          <a:p>
            <a:pPr marL="12700">
              <a:lnSpc>
                <a:spcPct val="100000"/>
              </a:lnSpc>
            </a:pPr>
            <a:r>
              <a:rPr sz="1000" spc="-509" dirty="0">
                <a:latin typeface="Calibri" panose="020F0502020204030204"/>
                <a:cs typeface="Calibri" panose="020F0502020204030204"/>
              </a:rPr>
              <a:t>2</a:t>
            </a:r>
            <a:r>
              <a:rPr sz="1500" baseline="-25000" dirty="0">
                <a:latin typeface="Calibri" panose="020F0502020204030204"/>
                <a:cs typeface="Calibri" panose="020F0502020204030204"/>
              </a:rPr>
              <a:t>0</a:t>
            </a:r>
            <a:endParaRPr sz="1500" baseline="-25000">
              <a:latin typeface="Calibri" panose="020F0502020204030204"/>
              <a:cs typeface="Calibri" panose="020F0502020204030204"/>
            </a:endParaRPr>
          </a:p>
        </p:txBody>
      </p:sp>
      <p:sp>
        <p:nvSpPr>
          <p:cNvPr id="52" name="object 52"/>
          <p:cNvSpPr txBox="1"/>
          <p:nvPr/>
        </p:nvSpPr>
        <p:spPr>
          <a:xfrm>
            <a:off x="7601436" y="3228911"/>
            <a:ext cx="90170" cy="208915"/>
          </a:xfrm>
          <a:prstGeom prst="rect">
            <a:avLst/>
          </a:prstGeom>
        </p:spPr>
        <p:txBody>
          <a:bodyPr vert="horz" wrap="square" lIns="0" tIns="0" rIns="0" bIns="0" rtlCol="0">
            <a:spAutoFit/>
          </a:bodyPr>
          <a:lstStyle/>
          <a:p>
            <a:pPr marL="12700">
              <a:lnSpc>
                <a:spcPct val="100000"/>
              </a:lnSpc>
            </a:pPr>
            <a:r>
              <a:rPr sz="1000" spc="-509" dirty="0">
                <a:latin typeface="Calibri" panose="020F0502020204030204"/>
                <a:cs typeface="Calibri" panose="020F0502020204030204"/>
              </a:rPr>
              <a:t>2</a:t>
            </a:r>
            <a:r>
              <a:rPr sz="1500" baseline="-25000" dirty="0">
                <a:latin typeface="Calibri" panose="020F0502020204030204"/>
                <a:cs typeface="Calibri" panose="020F0502020204030204"/>
              </a:rPr>
              <a:t>0</a:t>
            </a:r>
            <a:endParaRPr sz="1500" baseline="-25000">
              <a:latin typeface="Calibri" panose="020F0502020204030204"/>
              <a:cs typeface="Calibri" panose="020F0502020204030204"/>
            </a:endParaRPr>
          </a:p>
        </p:txBody>
      </p:sp>
      <p:sp>
        <p:nvSpPr>
          <p:cNvPr id="53" name="object 53"/>
          <p:cNvSpPr txBox="1"/>
          <p:nvPr/>
        </p:nvSpPr>
        <p:spPr>
          <a:xfrm>
            <a:off x="4598923" y="3117405"/>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6</a:t>
            </a:r>
            <a:endParaRPr sz="1000">
              <a:latin typeface="Calibri" panose="020F0502020204030204"/>
              <a:cs typeface="Calibri" panose="020F0502020204030204"/>
            </a:endParaRPr>
          </a:p>
        </p:txBody>
      </p:sp>
      <p:sp>
        <p:nvSpPr>
          <p:cNvPr id="54" name="object 54"/>
          <p:cNvSpPr txBox="1"/>
          <p:nvPr/>
        </p:nvSpPr>
        <p:spPr>
          <a:xfrm>
            <a:off x="5349494" y="3145345"/>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5</a:t>
            </a:r>
            <a:endParaRPr sz="1000">
              <a:latin typeface="Calibri" panose="020F0502020204030204"/>
              <a:cs typeface="Calibri" panose="020F0502020204030204"/>
            </a:endParaRPr>
          </a:p>
        </p:txBody>
      </p:sp>
      <p:sp>
        <p:nvSpPr>
          <p:cNvPr id="55" name="object 55"/>
          <p:cNvSpPr txBox="1"/>
          <p:nvPr/>
        </p:nvSpPr>
        <p:spPr>
          <a:xfrm>
            <a:off x="6412738" y="328479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0</a:t>
            </a:r>
            <a:endParaRPr sz="1000">
              <a:latin typeface="Calibri" panose="020F0502020204030204"/>
              <a:cs typeface="Calibri" panose="020F0502020204030204"/>
            </a:endParaRPr>
          </a:p>
        </p:txBody>
      </p:sp>
      <p:sp>
        <p:nvSpPr>
          <p:cNvPr id="56" name="object 56"/>
          <p:cNvSpPr txBox="1"/>
          <p:nvPr/>
        </p:nvSpPr>
        <p:spPr>
          <a:xfrm>
            <a:off x="6850633" y="328479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0</a:t>
            </a:r>
            <a:endParaRPr sz="1000">
              <a:latin typeface="Calibri" panose="020F0502020204030204"/>
              <a:cs typeface="Calibri" panose="020F0502020204030204"/>
            </a:endParaRPr>
          </a:p>
        </p:txBody>
      </p:sp>
      <p:sp>
        <p:nvSpPr>
          <p:cNvPr id="57" name="object 57"/>
          <p:cNvSpPr txBox="1"/>
          <p:nvPr/>
        </p:nvSpPr>
        <p:spPr>
          <a:xfrm>
            <a:off x="4277867" y="3277679"/>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0</a:t>
            </a:r>
            <a:endParaRPr sz="1000">
              <a:latin typeface="Calibri" panose="020F0502020204030204"/>
              <a:cs typeface="Calibri" panose="020F0502020204030204"/>
            </a:endParaRPr>
          </a:p>
        </p:txBody>
      </p:sp>
      <p:sp>
        <p:nvSpPr>
          <p:cNvPr id="58" name="object 58"/>
          <p:cNvSpPr txBox="1"/>
          <p:nvPr/>
        </p:nvSpPr>
        <p:spPr>
          <a:xfrm>
            <a:off x="4213605" y="299904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10</a:t>
            </a:r>
            <a:endParaRPr sz="1000">
              <a:latin typeface="Calibri" panose="020F0502020204030204"/>
              <a:cs typeface="Calibri" panose="020F0502020204030204"/>
            </a:endParaRPr>
          </a:p>
        </p:txBody>
      </p:sp>
      <p:sp>
        <p:nvSpPr>
          <p:cNvPr id="59" name="object 59"/>
          <p:cNvSpPr txBox="1"/>
          <p:nvPr/>
        </p:nvSpPr>
        <p:spPr>
          <a:xfrm>
            <a:off x="4213605" y="2720403"/>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20</a:t>
            </a:r>
            <a:endParaRPr sz="1000">
              <a:latin typeface="Calibri" panose="020F0502020204030204"/>
              <a:cs typeface="Calibri" panose="020F0502020204030204"/>
            </a:endParaRPr>
          </a:p>
        </p:txBody>
      </p:sp>
      <p:sp>
        <p:nvSpPr>
          <p:cNvPr id="60" name="object 60"/>
          <p:cNvSpPr txBox="1"/>
          <p:nvPr/>
        </p:nvSpPr>
        <p:spPr>
          <a:xfrm>
            <a:off x="4213605" y="2441765"/>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30</a:t>
            </a:r>
            <a:endParaRPr sz="1000">
              <a:latin typeface="Calibri" panose="020F0502020204030204"/>
              <a:cs typeface="Calibri" panose="020F0502020204030204"/>
            </a:endParaRPr>
          </a:p>
        </p:txBody>
      </p:sp>
      <p:sp>
        <p:nvSpPr>
          <p:cNvPr id="61" name="object 61"/>
          <p:cNvSpPr txBox="1"/>
          <p:nvPr/>
        </p:nvSpPr>
        <p:spPr>
          <a:xfrm>
            <a:off x="4213605" y="2163127"/>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40</a:t>
            </a:r>
            <a:endParaRPr sz="1000">
              <a:latin typeface="Calibri" panose="020F0502020204030204"/>
              <a:cs typeface="Calibri" panose="020F0502020204030204"/>
            </a:endParaRPr>
          </a:p>
        </p:txBody>
      </p:sp>
      <p:sp>
        <p:nvSpPr>
          <p:cNvPr id="62" name="object 62"/>
          <p:cNvSpPr txBox="1"/>
          <p:nvPr/>
        </p:nvSpPr>
        <p:spPr>
          <a:xfrm>
            <a:off x="4213605" y="1884489"/>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50</a:t>
            </a:r>
            <a:endParaRPr sz="1000">
              <a:latin typeface="Calibri" panose="020F0502020204030204"/>
              <a:cs typeface="Calibri" panose="020F0502020204030204"/>
            </a:endParaRPr>
          </a:p>
        </p:txBody>
      </p:sp>
      <p:sp>
        <p:nvSpPr>
          <p:cNvPr id="63" name="object 63"/>
          <p:cNvSpPr txBox="1"/>
          <p:nvPr/>
        </p:nvSpPr>
        <p:spPr>
          <a:xfrm>
            <a:off x="4213605" y="160585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60</a:t>
            </a:r>
            <a:endParaRPr sz="1000">
              <a:latin typeface="Calibri" panose="020F0502020204030204"/>
              <a:cs typeface="Calibri" panose="020F0502020204030204"/>
            </a:endParaRPr>
          </a:p>
        </p:txBody>
      </p:sp>
      <p:sp>
        <p:nvSpPr>
          <p:cNvPr id="64" name="object 64"/>
          <p:cNvSpPr txBox="1"/>
          <p:nvPr/>
        </p:nvSpPr>
        <p:spPr>
          <a:xfrm>
            <a:off x="4439729" y="3416699"/>
            <a:ext cx="3155315" cy="381635"/>
          </a:xfrm>
          <a:prstGeom prst="rect">
            <a:avLst/>
          </a:prstGeom>
        </p:spPr>
        <p:txBody>
          <a:bodyPr vert="vert270" wrap="square" lIns="0" tIns="0" rIns="0" bIns="0" rtlCol="0">
            <a:spAutoFit/>
          </a:bodyPr>
          <a:lstStyle/>
          <a:p>
            <a:pPr marL="12700" marR="5080" indent="13970" algn="just">
              <a:lnSpc>
                <a:spcPct val="164000"/>
              </a:lnSpc>
            </a:pPr>
            <a:r>
              <a:rPr sz="1000" dirty="0">
                <a:latin typeface="Calibri" panose="020F0502020204030204"/>
                <a:cs typeface="Calibri" panose="020F0502020204030204"/>
              </a:rPr>
              <a:t>Ju</a:t>
            </a:r>
            <a:r>
              <a:rPr sz="1000" spc="-5" dirty="0">
                <a:latin typeface="Calibri" panose="020F0502020204030204"/>
                <a:cs typeface="Calibri" panose="020F0502020204030204"/>
              </a:rPr>
              <a:t>n-10 O</a:t>
            </a:r>
            <a:r>
              <a:rPr sz="1000" dirty="0">
                <a:latin typeface="Calibri" panose="020F0502020204030204"/>
                <a:cs typeface="Calibri" panose="020F0502020204030204"/>
              </a:rPr>
              <a:t>ct-10 </a:t>
            </a:r>
            <a:r>
              <a:rPr sz="1000" spc="-5" dirty="0">
                <a:latin typeface="Calibri" panose="020F0502020204030204"/>
                <a:cs typeface="Calibri" panose="020F0502020204030204"/>
              </a:rPr>
              <a:t>Feb-</a:t>
            </a:r>
            <a:r>
              <a:rPr sz="1000" dirty="0">
                <a:latin typeface="Calibri" panose="020F0502020204030204"/>
                <a:cs typeface="Calibri" panose="020F0502020204030204"/>
              </a:rPr>
              <a:t>11 Ju</a:t>
            </a:r>
            <a:r>
              <a:rPr sz="1000" spc="-5" dirty="0">
                <a:latin typeface="Calibri" panose="020F0502020204030204"/>
                <a:cs typeface="Calibri" panose="020F0502020204030204"/>
              </a:rPr>
              <a:t>n-11 O</a:t>
            </a:r>
            <a:r>
              <a:rPr sz="1000" dirty="0">
                <a:latin typeface="Calibri" panose="020F0502020204030204"/>
                <a:cs typeface="Calibri" panose="020F0502020204030204"/>
              </a:rPr>
              <a:t>ct-11 </a:t>
            </a:r>
            <a:r>
              <a:rPr sz="1000" spc="-5" dirty="0">
                <a:latin typeface="Calibri" panose="020F0502020204030204"/>
                <a:cs typeface="Calibri" panose="020F0502020204030204"/>
              </a:rPr>
              <a:t>Feb-</a:t>
            </a:r>
            <a:r>
              <a:rPr sz="1000" dirty="0">
                <a:latin typeface="Calibri" panose="020F0502020204030204"/>
                <a:cs typeface="Calibri" panose="020F0502020204030204"/>
              </a:rPr>
              <a:t>12 Ju</a:t>
            </a:r>
            <a:r>
              <a:rPr sz="1000" spc="-5" dirty="0">
                <a:latin typeface="Calibri" panose="020F0502020204030204"/>
                <a:cs typeface="Calibri" panose="020F0502020204030204"/>
              </a:rPr>
              <a:t>n-12 O</a:t>
            </a:r>
            <a:r>
              <a:rPr sz="1000" dirty="0">
                <a:latin typeface="Calibri" panose="020F0502020204030204"/>
                <a:cs typeface="Calibri" panose="020F0502020204030204"/>
              </a:rPr>
              <a:t>ct-12 </a:t>
            </a:r>
            <a:r>
              <a:rPr sz="1000" spc="-5" dirty="0">
                <a:latin typeface="Calibri" panose="020F0502020204030204"/>
                <a:cs typeface="Calibri" panose="020F0502020204030204"/>
              </a:rPr>
              <a:t>Feb-</a:t>
            </a:r>
            <a:r>
              <a:rPr sz="1000" dirty="0">
                <a:latin typeface="Calibri" panose="020F0502020204030204"/>
                <a:cs typeface="Calibri" panose="020F0502020204030204"/>
              </a:rPr>
              <a:t>13 Ju</a:t>
            </a:r>
            <a:r>
              <a:rPr sz="1000" spc="-5" dirty="0">
                <a:latin typeface="Calibri" panose="020F0502020204030204"/>
                <a:cs typeface="Calibri" panose="020F0502020204030204"/>
              </a:rPr>
              <a:t>n-13 O</a:t>
            </a:r>
            <a:r>
              <a:rPr sz="1000" dirty="0">
                <a:latin typeface="Calibri" panose="020F0502020204030204"/>
                <a:cs typeface="Calibri" panose="020F0502020204030204"/>
              </a:rPr>
              <a:t>ct-13 </a:t>
            </a:r>
            <a:r>
              <a:rPr sz="1000" spc="-5" dirty="0">
                <a:latin typeface="Calibri" panose="020F0502020204030204"/>
                <a:cs typeface="Calibri" panose="020F0502020204030204"/>
              </a:rPr>
              <a:t>Feb-</a:t>
            </a:r>
            <a:r>
              <a:rPr sz="1000" dirty="0">
                <a:latin typeface="Calibri" panose="020F0502020204030204"/>
                <a:cs typeface="Calibri" panose="020F0502020204030204"/>
              </a:rPr>
              <a:t>14 Ju</a:t>
            </a:r>
            <a:r>
              <a:rPr sz="1000" spc="-5" dirty="0">
                <a:latin typeface="Calibri" panose="020F0502020204030204"/>
                <a:cs typeface="Calibri" panose="020F0502020204030204"/>
              </a:rPr>
              <a:t>n-14</a:t>
            </a:r>
            <a:endParaRPr sz="1000">
              <a:latin typeface="Calibri" panose="020F0502020204030204"/>
              <a:cs typeface="Calibri" panose="020F0502020204030204"/>
            </a:endParaRPr>
          </a:p>
        </p:txBody>
      </p:sp>
      <p:sp>
        <p:nvSpPr>
          <p:cNvPr id="65" name="object 65"/>
          <p:cNvSpPr txBox="1"/>
          <p:nvPr/>
        </p:nvSpPr>
        <p:spPr>
          <a:xfrm>
            <a:off x="5098288" y="1241948"/>
            <a:ext cx="2663190" cy="279400"/>
          </a:xfrm>
          <a:prstGeom prst="rect">
            <a:avLst/>
          </a:prstGeom>
        </p:spPr>
        <p:txBody>
          <a:bodyPr vert="horz" wrap="square" lIns="0" tIns="0" rIns="0" bIns="0" rtlCol="0">
            <a:spAutoFit/>
          </a:bodyPr>
          <a:lstStyle/>
          <a:p>
            <a:pPr marL="12700">
              <a:lnSpc>
                <a:spcPct val="100000"/>
              </a:lnSpc>
            </a:pPr>
            <a:r>
              <a:rPr sz="1800" b="1" spc="-15" dirty="0">
                <a:latin typeface="宋体" panose="02010600030101010101" pitchFamily="2" charset="-122"/>
                <a:cs typeface="宋体" panose="02010600030101010101" pitchFamily="2" charset="-122"/>
              </a:rPr>
              <a:t>近</a:t>
            </a:r>
            <a:r>
              <a:rPr sz="1800" b="1" spc="-15" dirty="0">
                <a:latin typeface="Calibri" panose="020F0502020204030204"/>
                <a:cs typeface="Calibri" panose="020F0502020204030204"/>
              </a:rPr>
              <a:t>5</a:t>
            </a:r>
            <a:r>
              <a:rPr sz="1800" b="1" spc="-15" dirty="0">
                <a:latin typeface="宋体" panose="02010600030101010101" pitchFamily="2" charset="-122"/>
                <a:cs typeface="宋体" panose="02010600030101010101" pitchFamily="2" charset="-122"/>
              </a:rPr>
              <a:t>年</a:t>
            </a:r>
            <a:r>
              <a:rPr sz="1800" b="1" spc="-155" dirty="0">
                <a:latin typeface="Calibri" panose="020F0502020204030204"/>
                <a:cs typeface="Calibri" panose="020F0502020204030204"/>
              </a:rPr>
              <a:t>T</a:t>
            </a:r>
            <a:r>
              <a:rPr sz="1800" b="1" spc="-10" dirty="0">
                <a:latin typeface="Calibri" panose="020F0502020204030204"/>
                <a:cs typeface="Calibri" panose="020F0502020204030204"/>
              </a:rPr>
              <a:t>op50</a:t>
            </a:r>
            <a:r>
              <a:rPr sz="1800" b="1" spc="-15" dirty="0">
                <a:latin typeface="Calibri" panose="020F0502020204030204"/>
                <a:cs typeface="Calibri" panose="020F0502020204030204"/>
              </a:rPr>
              <a:t>0</a:t>
            </a:r>
            <a:r>
              <a:rPr sz="1800" b="1" spc="-15" dirty="0">
                <a:latin typeface="宋体" panose="02010600030101010101" pitchFamily="2" charset="-122"/>
                <a:cs typeface="宋体" panose="02010600030101010101" pitchFamily="2" charset="-122"/>
              </a:rPr>
              <a:t>异构架构系统</a:t>
            </a:r>
            <a:endParaRPr sz="1800">
              <a:latin typeface="宋体" panose="02010600030101010101" pitchFamily="2" charset="-122"/>
              <a:cs typeface="宋体" panose="02010600030101010101" pitchFamily="2" charset="-122"/>
            </a:endParaRPr>
          </a:p>
        </p:txBody>
      </p:sp>
      <p:sp>
        <p:nvSpPr>
          <p:cNvPr id="66" name="object 66"/>
          <p:cNvSpPr/>
          <p:nvPr/>
        </p:nvSpPr>
        <p:spPr>
          <a:xfrm>
            <a:off x="7736205" y="2357247"/>
            <a:ext cx="243840" cy="0"/>
          </a:xfrm>
          <a:custGeom>
            <a:avLst/>
            <a:gdLst/>
            <a:ahLst/>
            <a:cxnLst/>
            <a:rect l="l" t="t" r="r" b="b"/>
            <a:pathLst>
              <a:path w="243840">
                <a:moveTo>
                  <a:pt x="0" y="0"/>
                </a:moveTo>
                <a:lnTo>
                  <a:pt x="243840" y="0"/>
                </a:lnTo>
              </a:path>
            </a:pathLst>
          </a:custGeom>
          <a:ln w="28194">
            <a:solidFill>
              <a:srgbClr val="497DBA"/>
            </a:solidFill>
          </a:ln>
        </p:spPr>
        <p:txBody>
          <a:bodyPr wrap="square" lIns="0" tIns="0" rIns="0" bIns="0" rtlCol="0"/>
          <a:lstStyle/>
          <a:p/>
        </p:txBody>
      </p:sp>
      <p:sp>
        <p:nvSpPr>
          <p:cNvPr id="67" name="object 67"/>
          <p:cNvSpPr/>
          <p:nvPr/>
        </p:nvSpPr>
        <p:spPr>
          <a:xfrm>
            <a:off x="7736205" y="2587370"/>
            <a:ext cx="243840" cy="0"/>
          </a:xfrm>
          <a:custGeom>
            <a:avLst/>
            <a:gdLst/>
            <a:ahLst/>
            <a:cxnLst/>
            <a:rect l="l" t="t" r="r" b="b"/>
            <a:pathLst>
              <a:path w="243840">
                <a:moveTo>
                  <a:pt x="0" y="0"/>
                </a:moveTo>
                <a:lnTo>
                  <a:pt x="243840" y="0"/>
                </a:lnTo>
              </a:path>
            </a:pathLst>
          </a:custGeom>
          <a:ln w="28194">
            <a:solidFill>
              <a:srgbClr val="BD4A47"/>
            </a:solidFill>
          </a:ln>
        </p:spPr>
        <p:txBody>
          <a:bodyPr wrap="square" lIns="0" tIns="0" rIns="0" bIns="0" rtlCol="0"/>
          <a:lstStyle/>
          <a:p/>
        </p:txBody>
      </p:sp>
      <p:sp>
        <p:nvSpPr>
          <p:cNvPr id="68" name="object 68"/>
          <p:cNvSpPr/>
          <p:nvPr/>
        </p:nvSpPr>
        <p:spPr>
          <a:xfrm>
            <a:off x="7736205" y="2816732"/>
            <a:ext cx="243840" cy="0"/>
          </a:xfrm>
          <a:custGeom>
            <a:avLst/>
            <a:gdLst/>
            <a:ahLst/>
            <a:cxnLst/>
            <a:rect l="l" t="t" r="r" b="b"/>
            <a:pathLst>
              <a:path w="243840">
                <a:moveTo>
                  <a:pt x="0" y="0"/>
                </a:moveTo>
                <a:lnTo>
                  <a:pt x="243840" y="0"/>
                </a:lnTo>
              </a:path>
            </a:pathLst>
          </a:custGeom>
          <a:ln w="28194">
            <a:solidFill>
              <a:srgbClr val="97B853"/>
            </a:solidFill>
          </a:ln>
        </p:spPr>
        <p:txBody>
          <a:bodyPr wrap="square" lIns="0" tIns="0" rIns="0" bIns="0" rtlCol="0"/>
          <a:lstStyle/>
          <a:p/>
        </p:txBody>
      </p:sp>
      <p:sp>
        <p:nvSpPr>
          <p:cNvPr id="69" name="object 69"/>
          <p:cNvSpPr/>
          <p:nvPr/>
        </p:nvSpPr>
        <p:spPr>
          <a:xfrm>
            <a:off x="7736205" y="3046857"/>
            <a:ext cx="243840" cy="0"/>
          </a:xfrm>
          <a:custGeom>
            <a:avLst/>
            <a:gdLst/>
            <a:ahLst/>
            <a:cxnLst/>
            <a:rect l="l" t="t" r="r" b="b"/>
            <a:pathLst>
              <a:path w="243840">
                <a:moveTo>
                  <a:pt x="0" y="0"/>
                </a:moveTo>
                <a:lnTo>
                  <a:pt x="243840" y="0"/>
                </a:lnTo>
              </a:path>
            </a:pathLst>
          </a:custGeom>
          <a:ln w="28194">
            <a:solidFill>
              <a:srgbClr val="7C5F9F"/>
            </a:solidFill>
          </a:ln>
        </p:spPr>
        <p:txBody>
          <a:bodyPr wrap="square" lIns="0" tIns="0" rIns="0" bIns="0" rtlCol="0"/>
          <a:lstStyle/>
          <a:p/>
        </p:txBody>
      </p:sp>
      <p:sp>
        <p:nvSpPr>
          <p:cNvPr id="70" name="object 70"/>
          <p:cNvSpPr txBox="1"/>
          <p:nvPr/>
        </p:nvSpPr>
        <p:spPr>
          <a:xfrm>
            <a:off x="7993633" y="2286317"/>
            <a:ext cx="607695" cy="842010"/>
          </a:xfrm>
          <a:prstGeom prst="rect">
            <a:avLst/>
          </a:prstGeom>
        </p:spPr>
        <p:txBody>
          <a:bodyPr vert="horz" wrap="square" lIns="0" tIns="0" rIns="0" bIns="0" rtlCol="0">
            <a:spAutoFit/>
          </a:bodyPr>
          <a:lstStyle/>
          <a:p>
            <a:pPr marL="12700" marR="5080">
              <a:lnSpc>
                <a:spcPct val="151000"/>
              </a:lnSpc>
            </a:pPr>
            <a:r>
              <a:rPr sz="1000" dirty="0">
                <a:latin typeface="Calibri" panose="020F0502020204030204"/>
                <a:cs typeface="Calibri" panose="020F0502020204030204"/>
              </a:rPr>
              <a:t>Nv</a:t>
            </a:r>
            <a:r>
              <a:rPr sz="1000" spc="-5" dirty="0">
                <a:latin typeface="Calibri" panose="020F0502020204030204"/>
                <a:cs typeface="Calibri" panose="020F0502020204030204"/>
              </a:rPr>
              <a:t>idi</a:t>
            </a:r>
            <a:r>
              <a:rPr sz="1000" dirty="0">
                <a:latin typeface="Calibri" panose="020F0502020204030204"/>
                <a:cs typeface="Calibri" panose="020F0502020204030204"/>
              </a:rPr>
              <a:t>a</a:t>
            </a:r>
            <a:r>
              <a:rPr sz="1000" spc="-5" dirty="0">
                <a:latin typeface="Calibri" panose="020F0502020204030204"/>
                <a:cs typeface="Calibri" panose="020F0502020204030204"/>
              </a:rPr>
              <a:t> </a:t>
            </a:r>
            <a:r>
              <a:rPr sz="1000" dirty="0">
                <a:latin typeface="Calibri" panose="020F0502020204030204"/>
                <a:cs typeface="Calibri" panose="020F0502020204030204"/>
              </a:rPr>
              <a:t>GPU In</a:t>
            </a:r>
            <a:r>
              <a:rPr sz="1000" spc="-5" dirty="0">
                <a:latin typeface="Calibri" panose="020F0502020204030204"/>
                <a:cs typeface="Calibri" panose="020F0502020204030204"/>
              </a:rPr>
              <a:t>t</a:t>
            </a:r>
            <a:r>
              <a:rPr sz="1000" dirty="0">
                <a:latin typeface="Calibri" panose="020F0502020204030204"/>
                <a:cs typeface="Calibri" panose="020F0502020204030204"/>
              </a:rPr>
              <a:t>el MIC </a:t>
            </a:r>
            <a:r>
              <a:rPr sz="1000" spc="-5" dirty="0">
                <a:latin typeface="Calibri" panose="020F0502020204030204"/>
                <a:cs typeface="Calibri" panose="020F0502020204030204"/>
              </a:rPr>
              <a:t>A</a:t>
            </a:r>
            <a:r>
              <a:rPr sz="1000" dirty="0">
                <a:latin typeface="Calibri" panose="020F0502020204030204"/>
                <a:cs typeface="Calibri" panose="020F0502020204030204"/>
              </a:rPr>
              <a:t>MD </a:t>
            </a:r>
            <a:r>
              <a:rPr sz="1000" spc="-5" dirty="0">
                <a:latin typeface="Calibri" panose="020F0502020204030204"/>
                <a:cs typeface="Calibri" panose="020F0502020204030204"/>
              </a:rPr>
              <a:t>G</a:t>
            </a:r>
            <a:r>
              <a:rPr sz="1000" dirty="0">
                <a:latin typeface="Calibri" panose="020F0502020204030204"/>
                <a:cs typeface="Calibri" panose="020F0502020204030204"/>
              </a:rPr>
              <a:t>PU</a:t>
            </a:r>
            <a:endParaRPr sz="1000">
              <a:latin typeface="Calibri" panose="020F0502020204030204"/>
              <a:cs typeface="Calibri" panose="020F0502020204030204"/>
            </a:endParaRPr>
          </a:p>
          <a:p>
            <a:pPr marL="12700">
              <a:lnSpc>
                <a:spcPct val="100000"/>
              </a:lnSpc>
              <a:spcBef>
                <a:spcPts val="610"/>
              </a:spcBef>
            </a:pPr>
            <a:r>
              <a:rPr sz="1000" dirty="0">
                <a:latin typeface="Calibri" panose="020F0502020204030204"/>
                <a:cs typeface="Calibri" panose="020F0502020204030204"/>
              </a:rPr>
              <a:t>IBM</a:t>
            </a:r>
            <a:r>
              <a:rPr sz="1000" spc="-5" dirty="0">
                <a:latin typeface="Calibri" panose="020F0502020204030204"/>
                <a:cs typeface="Calibri" panose="020F0502020204030204"/>
              </a:rPr>
              <a:t> Cell</a:t>
            </a:r>
            <a:endParaRPr sz="1000">
              <a:latin typeface="Calibri" panose="020F0502020204030204"/>
              <a:cs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171194"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447294" y="146304"/>
            <a:ext cx="2962656"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686050"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25" dirty="0">
                <a:latin typeface="Calibri" panose="020F0502020204030204"/>
                <a:cs typeface="Calibri" panose="020F0502020204030204"/>
              </a:rPr>
              <a:t>In</a:t>
            </a:r>
            <a:r>
              <a:rPr sz="4400" spc="-45" dirty="0">
                <a:latin typeface="宋体" panose="02010600030101010101" pitchFamily="2" charset="-122"/>
                <a:cs typeface="宋体" panose="02010600030101010101" pitchFamily="2" charset="-122"/>
              </a:rPr>
              <a:t>运</a:t>
            </a:r>
            <a:r>
              <a:rPr sz="4400" spc="-35" dirty="0">
                <a:latin typeface="宋体" panose="02010600030101010101" pitchFamily="2" charset="-122"/>
                <a:cs typeface="宋体" panose="02010600030101010101" pitchFamily="2" charset="-122"/>
              </a:rPr>
              <a:t>行</a:t>
            </a:r>
            <a:r>
              <a:rPr sz="4400" spc="-45" dirty="0">
                <a:latin typeface="宋体" panose="02010600030101010101" pitchFamily="2" charset="-122"/>
                <a:cs typeface="宋体" panose="02010600030101010101" pitchFamily="2" charset="-122"/>
              </a:rPr>
              <a:t>结果</a:t>
            </a:r>
            <a:endParaRPr sz="4400">
              <a:latin typeface="宋体" panose="02010600030101010101" pitchFamily="2" charset="-122"/>
              <a:cs typeface="宋体" panose="02010600030101010101" pitchFamily="2" charset="-122"/>
            </a:endParaRPr>
          </a:p>
        </p:txBody>
      </p:sp>
      <p:sp>
        <p:nvSpPr>
          <p:cNvPr id="6" name="object 6"/>
          <p:cNvSpPr/>
          <p:nvPr/>
        </p:nvSpPr>
        <p:spPr>
          <a:xfrm>
            <a:off x="1619630" y="1268755"/>
            <a:ext cx="4581525" cy="4838700"/>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594104"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870203" y="146304"/>
            <a:ext cx="2961894"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108198"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Ou</a:t>
            </a:r>
            <a:r>
              <a:rPr sz="4400" spc="-20" dirty="0">
                <a:latin typeface="Calibri" panose="020F0502020204030204"/>
                <a:cs typeface="Calibri" panose="020F0502020204030204"/>
              </a:rPr>
              <a:t>t</a:t>
            </a:r>
            <a:r>
              <a:rPr sz="4400" spc="-45" dirty="0">
                <a:latin typeface="宋体" panose="02010600030101010101" pitchFamily="2" charset="-122"/>
                <a:cs typeface="宋体" panose="02010600030101010101" pitchFamily="2" charset="-122"/>
              </a:rPr>
              <a:t>示例</a:t>
            </a:r>
            <a:r>
              <a:rPr sz="4400" spc="-30" dirty="0">
                <a:latin typeface="宋体" panose="02010600030101010101" pitchFamily="2" charset="-122"/>
                <a:cs typeface="宋体" panose="02010600030101010101" pitchFamily="2" charset="-122"/>
              </a:rPr>
              <a:t>代</a:t>
            </a:r>
            <a:r>
              <a:rPr sz="4400" spc="-45" dirty="0">
                <a:latin typeface="宋体" panose="02010600030101010101" pitchFamily="2" charset="-122"/>
                <a:cs typeface="宋体" panose="02010600030101010101" pitchFamily="2" charset="-122"/>
              </a:rPr>
              <a:t>码</a:t>
            </a:r>
            <a:endParaRPr sz="4400">
              <a:latin typeface="宋体" panose="02010600030101010101" pitchFamily="2" charset="-122"/>
              <a:cs typeface="宋体" panose="02010600030101010101" pitchFamily="2" charset="-122"/>
            </a:endParaRPr>
          </a:p>
        </p:txBody>
      </p:sp>
      <p:sp>
        <p:nvSpPr>
          <p:cNvPr id="6" name="object 6"/>
          <p:cNvSpPr/>
          <p:nvPr/>
        </p:nvSpPr>
        <p:spPr>
          <a:xfrm>
            <a:off x="1085850" y="1268755"/>
            <a:ext cx="6972300" cy="4867275"/>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594104"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870203" y="146304"/>
            <a:ext cx="2961894"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108198"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Ou</a:t>
            </a:r>
            <a:r>
              <a:rPr sz="4400" spc="-20" dirty="0">
                <a:latin typeface="Calibri" panose="020F0502020204030204"/>
                <a:cs typeface="Calibri" panose="020F0502020204030204"/>
              </a:rPr>
              <a:t>t</a:t>
            </a:r>
            <a:r>
              <a:rPr sz="4400" spc="-45" dirty="0">
                <a:latin typeface="宋体" panose="02010600030101010101" pitchFamily="2" charset="-122"/>
                <a:cs typeface="宋体" panose="02010600030101010101" pitchFamily="2" charset="-122"/>
              </a:rPr>
              <a:t>运行</a:t>
            </a:r>
            <a:r>
              <a:rPr sz="4400" spc="-30" dirty="0">
                <a:latin typeface="宋体" panose="02010600030101010101" pitchFamily="2" charset="-122"/>
                <a:cs typeface="宋体" panose="02010600030101010101" pitchFamily="2" charset="-122"/>
              </a:rPr>
              <a:t>结</a:t>
            </a:r>
            <a:r>
              <a:rPr sz="4400" spc="-45" dirty="0">
                <a:latin typeface="宋体" panose="02010600030101010101" pitchFamily="2" charset="-122"/>
                <a:cs typeface="宋体" panose="02010600030101010101" pitchFamily="2" charset="-122"/>
              </a:rPr>
              <a:t>果</a:t>
            </a:r>
            <a:endParaRPr sz="4400">
              <a:latin typeface="宋体" panose="02010600030101010101" pitchFamily="2" charset="-122"/>
              <a:cs typeface="宋体" panose="02010600030101010101" pitchFamily="2" charset="-122"/>
            </a:endParaRPr>
          </a:p>
        </p:txBody>
      </p:sp>
      <p:sp>
        <p:nvSpPr>
          <p:cNvPr id="6" name="object 6"/>
          <p:cNvSpPr/>
          <p:nvPr/>
        </p:nvSpPr>
        <p:spPr>
          <a:xfrm>
            <a:off x="2305050" y="1009650"/>
            <a:ext cx="4533900" cy="4838700"/>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96113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37232" y="199644"/>
            <a:ext cx="854202"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367533" y="199644"/>
            <a:ext cx="1037844" cy="1226819"/>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681477"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5" dirty="0">
                <a:latin typeface="宋体" panose="02010600030101010101" pitchFamily="2" charset="-122"/>
                <a:cs typeface="宋体" panose="02010600030101010101" pitchFamily="2" charset="-122"/>
              </a:rPr>
              <a:t>语法</a:t>
            </a:r>
            <a:r>
              <a:rPr sz="4400" spc="-30" dirty="0">
                <a:latin typeface="宋体" panose="02010600030101010101" pitchFamily="2" charset="-122"/>
                <a:cs typeface="宋体" panose="02010600030101010101" pitchFamily="2" charset="-122"/>
              </a:rPr>
              <a:t>详</a:t>
            </a:r>
            <a:r>
              <a:rPr sz="4400" spc="-45" dirty="0">
                <a:latin typeface="宋体" panose="02010600030101010101" pitchFamily="2" charset="-122"/>
                <a:cs typeface="宋体" panose="02010600030101010101" pitchFamily="2" charset="-122"/>
              </a:rPr>
              <a:t>解</a:t>
            </a:r>
            <a:r>
              <a:rPr sz="4400" spc="-1180" dirty="0">
                <a:latin typeface="宋体" panose="02010600030101010101" pitchFamily="2" charset="-122"/>
                <a:cs typeface="宋体" panose="02010600030101010101" pitchFamily="2" charset="-122"/>
              </a:rPr>
              <a:t> </a:t>
            </a:r>
            <a:r>
              <a:rPr sz="4400" spc="-20" dirty="0">
                <a:latin typeface="Calibri" panose="020F0502020204030204"/>
                <a:cs typeface="Calibri" panose="020F0502020204030204"/>
              </a:rPr>
              <a:t>if</a:t>
            </a:r>
            <a:endParaRPr sz="4400">
              <a:latin typeface="Calibri" panose="020F0502020204030204"/>
              <a:cs typeface="Calibri" panose="020F0502020204030204"/>
            </a:endParaRPr>
          </a:p>
        </p:txBody>
      </p:sp>
      <p:sp>
        <p:nvSpPr>
          <p:cNvPr id="9" name="object 9"/>
          <p:cNvSpPr txBox="1"/>
          <p:nvPr/>
        </p:nvSpPr>
        <p:spPr>
          <a:xfrm>
            <a:off x="535940" y="1497153"/>
            <a:ext cx="7816850" cy="4321810"/>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b="1" spc="-25" dirty="0">
                <a:latin typeface="Calibri" panose="020F0502020204030204"/>
                <a:cs typeface="Calibri" panose="020F0502020204030204"/>
              </a:rPr>
              <a:t>#p</a:t>
            </a:r>
            <a:r>
              <a:rPr sz="3200" b="1" spc="-95" dirty="0">
                <a:latin typeface="Calibri" panose="020F0502020204030204"/>
                <a:cs typeface="Calibri" panose="020F0502020204030204"/>
              </a:rPr>
              <a:t>r</a:t>
            </a:r>
            <a:r>
              <a:rPr sz="3200" b="1" spc="-20" dirty="0">
                <a:latin typeface="Calibri" panose="020F0502020204030204"/>
                <a:cs typeface="Calibri" panose="020F0502020204030204"/>
              </a:rPr>
              <a:t>agma</a:t>
            </a:r>
            <a:r>
              <a:rPr sz="3200" b="1" spc="-10" dirty="0">
                <a:latin typeface="Calibri" panose="020F0502020204030204"/>
                <a:cs typeface="Calibri" panose="020F0502020204030204"/>
              </a:rPr>
              <a:t> </a:t>
            </a:r>
            <a:r>
              <a:rPr sz="3200" b="1" spc="-15" dirty="0">
                <a:latin typeface="Calibri" panose="020F0502020204030204"/>
                <a:cs typeface="Calibri" panose="020F0502020204030204"/>
              </a:rPr>
              <a:t>offload </a:t>
            </a:r>
            <a:r>
              <a:rPr sz="3200" b="1" spc="-35" dirty="0">
                <a:latin typeface="Calibri" panose="020F0502020204030204"/>
                <a:cs typeface="Calibri" panose="020F0502020204030204"/>
              </a:rPr>
              <a:t>t</a:t>
            </a:r>
            <a:r>
              <a:rPr sz="3200" b="1" spc="-20" dirty="0">
                <a:latin typeface="Calibri" panose="020F0502020204030204"/>
                <a:cs typeface="Calibri" panose="020F0502020204030204"/>
              </a:rPr>
              <a:t>a</a:t>
            </a:r>
            <a:r>
              <a:rPr sz="3200" b="1" spc="-55" dirty="0">
                <a:latin typeface="Calibri" panose="020F0502020204030204"/>
                <a:cs typeface="Calibri" panose="020F0502020204030204"/>
              </a:rPr>
              <a:t>r</a:t>
            </a:r>
            <a:r>
              <a:rPr sz="3200" b="1" spc="-60" dirty="0">
                <a:latin typeface="Calibri" panose="020F0502020204030204"/>
                <a:cs typeface="Calibri" panose="020F0502020204030204"/>
              </a:rPr>
              <a:t>g</a:t>
            </a:r>
            <a:r>
              <a:rPr sz="3200" b="1" spc="-30" dirty="0">
                <a:latin typeface="Calibri" panose="020F0502020204030204"/>
                <a:cs typeface="Calibri" panose="020F0502020204030204"/>
              </a:rPr>
              <a:t>e</a:t>
            </a:r>
            <a:r>
              <a:rPr sz="3200" b="1" spc="-15" dirty="0">
                <a:latin typeface="Calibri" panose="020F0502020204030204"/>
                <a:cs typeface="Calibri" panose="020F0502020204030204"/>
              </a:rPr>
              <a:t>t(</a:t>
            </a:r>
            <a:r>
              <a:rPr sz="3200" b="1" spc="-25" dirty="0">
                <a:latin typeface="Calibri" panose="020F0502020204030204"/>
                <a:cs typeface="Calibri" panose="020F0502020204030204"/>
              </a:rPr>
              <a:t>mi</a:t>
            </a:r>
            <a:r>
              <a:rPr sz="3200" b="1" spc="-10" dirty="0">
                <a:latin typeface="Calibri" panose="020F0502020204030204"/>
                <a:cs typeface="Calibri" panose="020F0502020204030204"/>
              </a:rPr>
              <a:t>c)</a:t>
            </a:r>
            <a:r>
              <a:rPr sz="3200" b="1" dirty="0">
                <a:latin typeface="Calibri" panose="020F0502020204030204"/>
                <a:cs typeface="Calibri" panose="020F0502020204030204"/>
              </a:rPr>
              <a:t> </a:t>
            </a:r>
            <a:r>
              <a:rPr sz="3200" b="1" spc="-10" dirty="0">
                <a:latin typeface="Calibri" panose="020F0502020204030204"/>
                <a:cs typeface="Calibri" panose="020F0502020204030204"/>
              </a:rPr>
              <a:t>if</a:t>
            </a:r>
            <a:r>
              <a:rPr sz="3200" b="1" spc="-15" dirty="0">
                <a:latin typeface="Calibri" panose="020F0502020204030204"/>
                <a:cs typeface="Calibri" panose="020F0502020204030204"/>
              </a:rPr>
              <a:t>(flag)</a:t>
            </a:r>
            <a:endParaRPr sz="3200">
              <a:latin typeface="Calibri" panose="020F0502020204030204"/>
              <a:cs typeface="Calibri" panose="020F0502020204030204"/>
            </a:endParaRPr>
          </a:p>
          <a:p>
            <a:pPr marL="12700">
              <a:lnSpc>
                <a:spcPct val="100000"/>
              </a:lnSpc>
              <a:spcBef>
                <a:spcPts val="83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可选属性</a:t>
            </a:r>
            <a:endParaRPr sz="3200">
              <a:latin typeface="宋体" panose="02010600030101010101" pitchFamily="2" charset="-122"/>
              <a:cs typeface="宋体" panose="02010600030101010101" pitchFamily="2" charset="-122"/>
            </a:endParaRPr>
          </a:p>
          <a:p>
            <a:pPr marL="355600" marR="87630" indent="-342900">
              <a:lnSpc>
                <a:spcPct val="100000"/>
              </a:lnSpc>
              <a:spcBef>
                <a:spcPts val="76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如果</a:t>
            </a:r>
            <a:r>
              <a:rPr sz="3200" spc="-20" dirty="0">
                <a:latin typeface="Calibri" panose="020F0502020204030204"/>
                <a:cs typeface="Calibri" panose="020F0502020204030204"/>
              </a:rPr>
              <a:t>fla</a:t>
            </a:r>
            <a:r>
              <a:rPr sz="3200" spc="-15" dirty="0">
                <a:latin typeface="Calibri" panose="020F0502020204030204"/>
                <a:cs typeface="Calibri" panose="020F0502020204030204"/>
              </a:rPr>
              <a:t>g</a:t>
            </a:r>
            <a:r>
              <a:rPr sz="3200" spc="-35" dirty="0">
                <a:latin typeface="宋体" panose="02010600030101010101" pitchFamily="2" charset="-122"/>
                <a:cs typeface="宋体" panose="02010600030101010101" pitchFamily="2" charset="-122"/>
              </a:rPr>
              <a:t>为真，则使</a:t>
            </a:r>
            <a:r>
              <a:rPr sz="3200" spc="-30" dirty="0">
                <a:latin typeface="宋体" panose="02010600030101010101" pitchFamily="2" charset="-122"/>
                <a:cs typeface="宋体" panose="02010600030101010101" pitchFamily="2" charset="-122"/>
              </a:rPr>
              <a:t>用</a:t>
            </a:r>
            <a:r>
              <a:rPr sz="3200" spc="-30" dirty="0">
                <a:latin typeface="Calibri" panose="020F0502020204030204"/>
                <a:cs typeface="Calibri" panose="020F0502020204030204"/>
              </a:rPr>
              <a:t>M</a:t>
            </a:r>
            <a:r>
              <a:rPr sz="3200" spc="-10" dirty="0">
                <a:latin typeface="Calibri" panose="020F0502020204030204"/>
                <a:cs typeface="Calibri" panose="020F0502020204030204"/>
              </a:rPr>
              <a:t>IC</a:t>
            </a:r>
            <a:r>
              <a:rPr sz="3200" spc="-35" dirty="0">
                <a:latin typeface="宋体" panose="02010600030101010101" pitchFamily="2" charset="-122"/>
                <a:cs typeface="宋体" panose="02010600030101010101" pitchFamily="2" charset="-122"/>
              </a:rPr>
              <a:t>执行代码</a:t>
            </a:r>
            <a:r>
              <a:rPr sz="3200" spc="-30" dirty="0">
                <a:latin typeface="宋体" panose="02010600030101010101" pitchFamily="2" charset="-122"/>
                <a:cs typeface="宋体" panose="02010600030101010101" pitchFamily="2" charset="-122"/>
              </a:rPr>
              <a:t>段</a:t>
            </a:r>
            <a:r>
              <a:rPr sz="3200" spc="-35" dirty="0">
                <a:latin typeface="宋体" panose="02010600030101010101" pitchFamily="2" charset="-122"/>
                <a:cs typeface="宋体" panose="02010600030101010101" pitchFamily="2" charset="-122"/>
              </a:rPr>
              <a:t>，否</a:t>
            </a:r>
            <a:r>
              <a:rPr sz="3200" spc="-30" dirty="0">
                <a:latin typeface="宋体" panose="02010600030101010101" pitchFamily="2" charset="-122"/>
                <a:cs typeface="宋体" panose="02010600030101010101" pitchFamily="2" charset="-122"/>
              </a:rPr>
              <a:t> 则使用</a:t>
            </a:r>
            <a:r>
              <a:rPr sz="3200" spc="-25" dirty="0">
                <a:latin typeface="Calibri" panose="020F0502020204030204"/>
                <a:cs typeface="Calibri" panose="020F0502020204030204"/>
              </a:rPr>
              <a:t>CPU</a:t>
            </a:r>
            <a:r>
              <a:rPr sz="3200" spc="-35" dirty="0">
                <a:latin typeface="宋体" panose="02010600030101010101" pitchFamily="2" charset="-122"/>
                <a:cs typeface="宋体" panose="02010600030101010101" pitchFamily="2" charset="-122"/>
              </a:rPr>
              <a:t>执行</a:t>
            </a:r>
            <a:endParaRPr sz="3200">
              <a:latin typeface="宋体" panose="02010600030101010101" pitchFamily="2" charset="-122"/>
              <a:cs typeface="宋体" panose="02010600030101010101" pitchFamily="2" charset="-122"/>
            </a:endParaRPr>
          </a:p>
          <a:p>
            <a:pPr marL="355600" indent="-342900">
              <a:lnSpc>
                <a:spcPct val="100000"/>
              </a:lnSpc>
              <a:spcBef>
                <a:spcPts val="770"/>
              </a:spcBef>
              <a:buFont typeface="Arial" panose="020B0604020202020204"/>
              <a:buChar char="•"/>
              <a:tabLst>
                <a:tab pos="355600" algn="l"/>
              </a:tabLst>
            </a:pPr>
            <a:r>
              <a:rPr sz="3200" spc="-5" dirty="0">
                <a:latin typeface="宋体" panose="02010600030101010101" pitchFamily="2" charset="-122"/>
                <a:cs typeface="宋体" panose="02010600030101010101" pitchFamily="2" charset="-122"/>
              </a:rPr>
              <a:t>例</a:t>
            </a:r>
            <a:r>
              <a:rPr sz="3200" dirty="0">
                <a:latin typeface="宋体" panose="02010600030101010101" pitchFamily="2" charset="-122"/>
                <a:cs typeface="宋体" panose="02010600030101010101" pitchFamily="2" charset="-122"/>
              </a:rPr>
              <a:t>：</a:t>
            </a:r>
            <a:r>
              <a:rPr sz="3200" spc="-5" dirty="0">
                <a:latin typeface="Calibri" panose="020F0502020204030204"/>
                <a:cs typeface="Calibri" panose="020F0502020204030204"/>
              </a:rPr>
              <a:t>#p</a:t>
            </a:r>
            <a:r>
              <a:rPr sz="3200" spc="-75" dirty="0">
                <a:latin typeface="Calibri" panose="020F0502020204030204"/>
                <a:cs typeface="Calibri" panose="020F0502020204030204"/>
              </a:rPr>
              <a:t>r</a:t>
            </a:r>
            <a:r>
              <a:rPr sz="3200" spc="-20" dirty="0">
                <a:latin typeface="Calibri" panose="020F0502020204030204"/>
                <a:cs typeface="Calibri" panose="020F0502020204030204"/>
              </a:rPr>
              <a:t>agm</a:t>
            </a:r>
            <a:r>
              <a:rPr sz="3200" dirty="0">
                <a:latin typeface="Calibri" panose="020F0502020204030204"/>
                <a:cs typeface="Calibri" panose="020F0502020204030204"/>
              </a:rPr>
              <a:t>a</a:t>
            </a:r>
            <a:r>
              <a:rPr sz="3200" spc="25" dirty="0">
                <a:latin typeface="Calibri" panose="020F0502020204030204"/>
                <a:cs typeface="Calibri" panose="020F0502020204030204"/>
              </a:rPr>
              <a:t> </a:t>
            </a:r>
            <a:r>
              <a:rPr sz="3200" spc="-5" dirty="0">
                <a:latin typeface="Calibri" panose="020F0502020204030204"/>
                <a:cs typeface="Calibri" panose="020F0502020204030204"/>
              </a:rPr>
              <a:t>o</a:t>
            </a:r>
            <a:r>
              <a:rPr sz="3200" spc="-30" dirty="0">
                <a:latin typeface="Calibri" panose="020F0502020204030204"/>
                <a:cs typeface="Calibri" panose="020F0502020204030204"/>
              </a:rPr>
              <a:t>f</a:t>
            </a:r>
            <a:r>
              <a:rPr sz="3200" spc="-5" dirty="0">
                <a:latin typeface="Calibri" panose="020F0502020204030204"/>
                <a:cs typeface="Calibri" panose="020F0502020204030204"/>
              </a:rPr>
              <a:t>floa</a:t>
            </a:r>
            <a:r>
              <a:rPr sz="3200" dirty="0">
                <a:latin typeface="Calibri" panose="020F0502020204030204"/>
                <a:cs typeface="Calibri" panose="020F0502020204030204"/>
              </a:rPr>
              <a:t>d </a:t>
            </a:r>
            <a:r>
              <a:rPr sz="3200" spc="-50" dirty="0">
                <a:latin typeface="Calibri" panose="020F0502020204030204"/>
                <a:cs typeface="Calibri" panose="020F0502020204030204"/>
              </a:rPr>
              <a:t>t</a:t>
            </a:r>
            <a:r>
              <a:rPr sz="3200" spc="-20" dirty="0">
                <a:latin typeface="Calibri" panose="020F0502020204030204"/>
                <a:cs typeface="Calibri" panose="020F0502020204030204"/>
              </a:rPr>
              <a:t>a</a:t>
            </a:r>
            <a:r>
              <a:rPr sz="3200" spc="-60" dirty="0">
                <a:latin typeface="Calibri" panose="020F0502020204030204"/>
                <a:cs typeface="Calibri" panose="020F0502020204030204"/>
              </a:rPr>
              <a:t>r</a:t>
            </a:r>
            <a:r>
              <a:rPr sz="3200" spc="-40" dirty="0">
                <a:latin typeface="Calibri" panose="020F0502020204030204"/>
                <a:cs typeface="Calibri" panose="020F0502020204030204"/>
              </a:rPr>
              <a:t>g</a:t>
            </a:r>
            <a:r>
              <a:rPr sz="3200" spc="-45" dirty="0">
                <a:latin typeface="Calibri" panose="020F0502020204030204"/>
                <a:cs typeface="Calibri" panose="020F0502020204030204"/>
              </a:rPr>
              <a:t>e</a:t>
            </a:r>
            <a:r>
              <a:rPr sz="3200" dirty="0">
                <a:latin typeface="Calibri" panose="020F0502020204030204"/>
                <a:cs typeface="Calibri" panose="020F0502020204030204"/>
              </a:rPr>
              <a:t>t</a:t>
            </a:r>
            <a:r>
              <a:rPr sz="3200" spc="15" dirty="0">
                <a:latin typeface="Calibri" panose="020F0502020204030204"/>
                <a:cs typeface="Calibri" panose="020F0502020204030204"/>
              </a:rPr>
              <a:t>(</a:t>
            </a:r>
            <a:r>
              <a:rPr sz="3200" dirty="0">
                <a:latin typeface="Calibri" panose="020F0502020204030204"/>
                <a:cs typeface="Calibri" panose="020F0502020204030204"/>
              </a:rPr>
              <a:t>mi</a:t>
            </a:r>
            <a:r>
              <a:rPr sz="3200" spc="-10" dirty="0">
                <a:latin typeface="Calibri" panose="020F0502020204030204"/>
                <a:cs typeface="Calibri" panose="020F0502020204030204"/>
              </a:rPr>
              <a:t>c</a:t>
            </a:r>
            <a:r>
              <a:rPr sz="3200" dirty="0">
                <a:latin typeface="Calibri" panose="020F0502020204030204"/>
                <a:cs typeface="Calibri" panose="020F0502020204030204"/>
              </a:rPr>
              <a:t>)</a:t>
            </a:r>
            <a:r>
              <a:rPr sz="3200" spc="30" dirty="0">
                <a:latin typeface="Calibri" panose="020F0502020204030204"/>
                <a:cs typeface="Calibri" panose="020F0502020204030204"/>
              </a:rPr>
              <a:t> </a:t>
            </a:r>
            <a:r>
              <a:rPr sz="3200" dirty="0">
                <a:latin typeface="Calibri" panose="020F0502020204030204"/>
                <a:cs typeface="Calibri" panose="020F0502020204030204"/>
              </a:rPr>
              <a:t>if(N&gt;1</a:t>
            </a:r>
            <a:r>
              <a:rPr sz="3200" spc="-20" dirty="0">
                <a:latin typeface="Calibri" panose="020F0502020204030204"/>
                <a:cs typeface="Calibri" panose="020F0502020204030204"/>
              </a:rPr>
              <a:t>0</a:t>
            </a:r>
            <a:r>
              <a:rPr sz="3200" dirty="0">
                <a:latin typeface="Calibri" panose="020F0502020204030204"/>
                <a:cs typeface="Calibri" panose="020F0502020204030204"/>
              </a:rPr>
              <a:t>0)</a:t>
            </a:r>
            <a:endParaRPr sz="3200">
              <a:latin typeface="Calibri" panose="020F0502020204030204"/>
              <a:cs typeface="Calibri" panose="020F0502020204030204"/>
            </a:endParaRPr>
          </a:p>
          <a:p>
            <a:pPr marL="12700">
              <a:lnSpc>
                <a:spcPct val="100000"/>
              </a:lnSpc>
              <a:spcBef>
                <a:spcPts val="76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表示如果</a:t>
            </a:r>
            <a:r>
              <a:rPr sz="3200" spc="-30" dirty="0">
                <a:latin typeface="Calibri" panose="020F0502020204030204"/>
                <a:cs typeface="Calibri" panose="020F0502020204030204"/>
              </a:rPr>
              <a:t>N</a:t>
            </a:r>
            <a:r>
              <a:rPr sz="3200" spc="-35" dirty="0">
                <a:latin typeface="宋体" panose="02010600030101010101" pitchFamily="2" charset="-122"/>
                <a:cs typeface="宋体" panose="02010600030101010101" pitchFamily="2" charset="-122"/>
              </a:rPr>
              <a:t>大于</a:t>
            </a:r>
            <a:r>
              <a:rPr sz="3200" spc="-25" dirty="0">
                <a:latin typeface="Calibri" panose="020F0502020204030204"/>
                <a:cs typeface="Calibri" panose="020F0502020204030204"/>
              </a:rPr>
              <a:t>100</a:t>
            </a:r>
            <a:r>
              <a:rPr sz="3200" spc="-35" dirty="0">
                <a:latin typeface="宋体" panose="02010600030101010101" pitchFamily="2" charset="-122"/>
                <a:cs typeface="宋体" panose="02010600030101010101" pitchFamily="2" charset="-122"/>
              </a:rPr>
              <a:t>则在</a:t>
            </a:r>
            <a:r>
              <a:rPr sz="3200" spc="-30" dirty="0">
                <a:latin typeface="Calibri" panose="020F0502020204030204"/>
                <a:cs typeface="Calibri" panose="020F0502020204030204"/>
              </a:rPr>
              <a:t>M</a:t>
            </a:r>
            <a:r>
              <a:rPr sz="3200" spc="0" dirty="0">
                <a:latin typeface="Calibri" panose="020F0502020204030204"/>
                <a:cs typeface="Calibri" panose="020F0502020204030204"/>
              </a:rPr>
              <a:t>I</a:t>
            </a:r>
            <a:r>
              <a:rPr sz="3200" spc="-20"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上执行</a:t>
            </a:r>
            <a:endParaRPr sz="3200">
              <a:latin typeface="宋体" panose="02010600030101010101" pitchFamily="2" charset="-122"/>
              <a:cs typeface="宋体" panose="02010600030101010101" pitchFamily="2" charset="-122"/>
            </a:endParaRPr>
          </a:p>
          <a:p>
            <a:pPr marL="355600" marR="5080" indent="-342900">
              <a:lnSpc>
                <a:spcPct val="100000"/>
              </a:lnSpc>
              <a:spcBef>
                <a:spcPts val="76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可用于不同规模数据，或</a:t>
            </a:r>
            <a:r>
              <a:rPr sz="3200" spc="-25" dirty="0">
                <a:latin typeface="Calibri" panose="020F0502020204030204"/>
                <a:cs typeface="Calibri" panose="020F0502020204030204"/>
              </a:rPr>
              <a:t>CPU</a:t>
            </a:r>
            <a:r>
              <a:rPr sz="3200" spc="-35" dirty="0">
                <a:latin typeface="宋体" panose="02010600030101010101" pitchFamily="2" charset="-122"/>
                <a:cs typeface="宋体" panose="02010600030101010101" pitchFamily="2" charset="-122"/>
              </a:rPr>
              <a:t>、</a:t>
            </a:r>
            <a:r>
              <a:rPr sz="3200" spc="-30" dirty="0">
                <a:latin typeface="Calibri" panose="020F0502020204030204"/>
                <a:cs typeface="Calibri" panose="020F0502020204030204"/>
              </a:rPr>
              <a:t>M</a:t>
            </a:r>
            <a:r>
              <a:rPr sz="3200" spc="0" dirty="0">
                <a:latin typeface="Calibri" panose="020F0502020204030204"/>
                <a:cs typeface="Calibri" panose="020F0502020204030204"/>
              </a:rPr>
              <a:t>I</a:t>
            </a:r>
            <a:r>
              <a:rPr sz="3200" spc="-15" dirty="0">
                <a:latin typeface="Calibri" panose="020F0502020204030204"/>
                <a:cs typeface="Calibri" panose="020F0502020204030204"/>
              </a:rPr>
              <a:t>C</a:t>
            </a:r>
            <a:r>
              <a:rPr sz="3200" spc="-30" dirty="0">
                <a:latin typeface="宋体" panose="02010600030101010101" pitchFamily="2" charset="-122"/>
                <a:cs typeface="宋体" panose="02010600030101010101" pitchFamily="2" charset="-122"/>
              </a:rPr>
              <a:t>协同计 算的情况</a:t>
            </a:r>
            <a:endParaRPr sz="3200">
              <a:latin typeface="宋体" panose="02010600030101010101" pitchFamily="2" charset="-122"/>
              <a:cs typeface="宋体" panose="02010600030101010101" pitchFamily="2" charset="-122"/>
            </a:endParaRPr>
          </a:p>
        </p:txBody>
      </p:sp>
      <p:sp>
        <p:nvSpPr>
          <p:cNvPr id="10" name="object 10"/>
          <p:cNvSpPr/>
          <p:nvPr/>
        </p:nvSpPr>
        <p:spPr>
          <a:xfrm>
            <a:off x="6300215" y="188658"/>
            <a:ext cx="2520315" cy="503237"/>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60</a:t>
            </a:r>
            <a:endParaRPr sz="1100">
              <a:latin typeface="Calibri" panose="020F0502020204030204"/>
              <a:cs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88213"/>
            <a:ext cx="471144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987546" y="188213"/>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49660" rIns="0" bIns="0" rtlCol="0">
            <a:spAutoFit/>
          </a:bodyPr>
          <a:lstStyle/>
          <a:p>
            <a:pPr marL="172720">
              <a:lnSpc>
                <a:spcPct val="100000"/>
              </a:lnSpc>
            </a:pPr>
            <a:r>
              <a:rPr sz="4400" spc="-25" dirty="0">
                <a:latin typeface="Calibri" panose="020F0502020204030204"/>
                <a:cs typeface="Calibri" panose="020F0502020204030204"/>
              </a:rPr>
              <a:t>offload+OpenMP</a:t>
            </a:r>
            <a:endParaRPr sz="4400">
              <a:latin typeface="Calibri" panose="020F0502020204030204"/>
              <a:cs typeface="Calibri" panose="020F0502020204030204"/>
            </a:endParaRPr>
          </a:p>
        </p:txBody>
      </p:sp>
      <p:sp>
        <p:nvSpPr>
          <p:cNvPr id="7" name="object 7"/>
          <p:cNvSpPr txBox="1"/>
          <p:nvPr/>
        </p:nvSpPr>
        <p:spPr>
          <a:xfrm>
            <a:off x="535940" y="1437116"/>
            <a:ext cx="7788909" cy="4373245"/>
          </a:xfrm>
          <a:prstGeom prst="rect">
            <a:avLst/>
          </a:prstGeom>
        </p:spPr>
        <p:txBody>
          <a:bodyPr vert="horz" wrap="square" lIns="0" tIns="0" rIns="0" bIns="0" rtlCol="0">
            <a:spAutoFit/>
          </a:bodyPr>
          <a:lstStyle/>
          <a:p>
            <a:pPr marL="355600" marR="5080" indent="-342900">
              <a:lnSpc>
                <a:spcPts val="3240"/>
              </a:lnSpc>
              <a:buFont typeface="Arial" panose="020B0604020202020204"/>
              <a:buChar char="•"/>
              <a:tabLst>
                <a:tab pos="355600" algn="l"/>
              </a:tabLst>
            </a:pPr>
            <a:r>
              <a:rPr sz="3000" dirty="0">
                <a:latin typeface="宋体" panose="02010600030101010101" pitchFamily="2" charset="-122"/>
                <a:cs typeface="宋体" panose="02010600030101010101" pitchFamily="2" charset="-122"/>
              </a:rPr>
              <a:t>在</a:t>
            </a:r>
            <a:r>
              <a:rPr sz="3000" spc="-5" dirty="0">
                <a:latin typeface="Calibri" panose="020F0502020204030204"/>
                <a:cs typeface="Calibri" panose="020F0502020204030204"/>
              </a:rPr>
              <a:t>o</a:t>
            </a:r>
            <a:r>
              <a:rPr sz="3000" spc="-25" dirty="0">
                <a:latin typeface="Calibri" panose="020F0502020204030204"/>
                <a:cs typeface="Calibri" panose="020F0502020204030204"/>
              </a:rPr>
              <a:t>f</a:t>
            </a:r>
            <a:r>
              <a:rPr sz="3000" spc="-5" dirty="0">
                <a:latin typeface="Calibri" panose="020F0502020204030204"/>
                <a:cs typeface="Calibri" panose="020F0502020204030204"/>
              </a:rPr>
              <a:t>flo</a:t>
            </a:r>
            <a:r>
              <a:rPr sz="3000" spc="5" dirty="0">
                <a:latin typeface="Calibri" panose="020F0502020204030204"/>
                <a:cs typeface="Calibri" panose="020F0502020204030204"/>
              </a:rPr>
              <a:t>ad</a:t>
            </a:r>
            <a:r>
              <a:rPr sz="3000" dirty="0">
                <a:latin typeface="宋体" panose="02010600030101010101" pitchFamily="2" charset="-122"/>
                <a:cs typeface="宋体" panose="02010600030101010101" pitchFamily="2" charset="-122"/>
              </a:rPr>
              <a:t>语句作用范围内使用</a:t>
            </a:r>
            <a:r>
              <a:rPr sz="3000" spc="-5" dirty="0">
                <a:latin typeface="Calibri" panose="020F0502020204030204"/>
                <a:cs typeface="Calibri" panose="020F0502020204030204"/>
              </a:rPr>
              <a:t>OpenMP</a:t>
            </a:r>
            <a:r>
              <a:rPr sz="3000" dirty="0">
                <a:latin typeface="宋体" panose="02010600030101010101" pitchFamily="2" charset="-122"/>
                <a:cs typeface="宋体" panose="02010600030101010101" pitchFamily="2" charset="-122"/>
              </a:rPr>
              <a:t>，即可 在</a:t>
            </a:r>
            <a:r>
              <a:rPr sz="3000" dirty="0">
                <a:latin typeface="Calibri" panose="020F0502020204030204"/>
                <a:cs typeface="Calibri" panose="020F0502020204030204"/>
              </a:rPr>
              <a:t>MIC</a:t>
            </a:r>
            <a:r>
              <a:rPr sz="3000" dirty="0">
                <a:latin typeface="宋体" panose="02010600030101010101" pitchFamily="2" charset="-122"/>
                <a:cs typeface="宋体" panose="02010600030101010101" pitchFamily="2" charset="-122"/>
              </a:rPr>
              <a:t>上并行计算</a:t>
            </a:r>
            <a:endParaRPr sz="3000">
              <a:latin typeface="宋体" panose="02010600030101010101" pitchFamily="2" charset="-122"/>
              <a:cs typeface="宋体" panose="02010600030101010101" pitchFamily="2" charset="-122"/>
            </a:endParaRPr>
          </a:p>
          <a:p>
            <a:pPr marL="12700">
              <a:lnSpc>
                <a:spcPct val="100000"/>
              </a:lnSpc>
              <a:spcBef>
                <a:spcPts val="310"/>
              </a:spcBef>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例：</a:t>
            </a:r>
            <a:endParaRPr sz="3000">
              <a:latin typeface="宋体" panose="02010600030101010101" pitchFamily="2" charset="-122"/>
              <a:cs typeface="宋体" panose="02010600030101010101" pitchFamily="2" charset="-122"/>
            </a:endParaRPr>
          </a:p>
          <a:p>
            <a:pPr marL="12700">
              <a:lnSpc>
                <a:spcPct val="100000"/>
              </a:lnSpc>
              <a:spcBef>
                <a:spcPts val="300"/>
              </a:spcBef>
            </a:pPr>
            <a:r>
              <a:rPr sz="3000" spc="-5" dirty="0">
                <a:latin typeface="Calibri" panose="020F0502020204030204"/>
                <a:cs typeface="Calibri" panose="020F0502020204030204"/>
              </a:rPr>
              <a:t>#p</a:t>
            </a:r>
            <a:r>
              <a:rPr sz="3000" spc="-60" dirty="0">
                <a:latin typeface="Calibri" panose="020F0502020204030204"/>
                <a:cs typeface="Calibri" panose="020F0502020204030204"/>
              </a:rPr>
              <a:t>r</a:t>
            </a:r>
            <a:r>
              <a:rPr sz="3000" spc="-20" dirty="0">
                <a:latin typeface="Calibri" panose="020F0502020204030204"/>
                <a:cs typeface="Calibri" panose="020F0502020204030204"/>
              </a:rPr>
              <a:t>agma</a:t>
            </a:r>
            <a:r>
              <a:rPr sz="3000" dirty="0">
                <a:latin typeface="Calibri" panose="020F0502020204030204"/>
                <a:cs typeface="Calibri" panose="020F0502020204030204"/>
              </a:rPr>
              <a:t> </a:t>
            </a:r>
            <a:r>
              <a:rPr sz="3000" spc="-5" dirty="0">
                <a:latin typeface="Calibri" panose="020F0502020204030204"/>
                <a:cs typeface="Calibri" panose="020F0502020204030204"/>
              </a:rPr>
              <a:t>o</a:t>
            </a:r>
            <a:r>
              <a:rPr sz="3000" spc="-20" dirty="0">
                <a:latin typeface="Calibri" panose="020F0502020204030204"/>
                <a:cs typeface="Calibri" panose="020F0502020204030204"/>
              </a:rPr>
              <a:t>f</a:t>
            </a:r>
            <a:r>
              <a:rPr sz="3000" spc="-5" dirty="0">
                <a:latin typeface="Calibri" panose="020F0502020204030204"/>
                <a:cs typeface="Calibri" panose="020F0502020204030204"/>
              </a:rPr>
              <a:t>flo</a:t>
            </a:r>
            <a:r>
              <a:rPr sz="3000" spc="5" dirty="0">
                <a:latin typeface="Calibri" panose="020F0502020204030204"/>
                <a:cs typeface="Calibri" panose="020F0502020204030204"/>
              </a:rPr>
              <a:t>a</a:t>
            </a:r>
            <a:r>
              <a:rPr sz="3000" dirty="0">
                <a:latin typeface="Calibri" panose="020F0502020204030204"/>
                <a:cs typeface="Calibri" panose="020F0502020204030204"/>
              </a:rPr>
              <a:t>d</a:t>
            </a:r>
            <a:r>
              <a:rPr sz="3000" spc="-15" dirty="0">
                <a:latin typeface="Calibri" panose="020F0502020204030204"/>
                <a:cs typeface="Calibri" panose="020F0502020204030204"/>
              </a:rPr>
              <a:t> </a:t>
            </a:r>
            <a:r>
              <a:rPr sz="3000" spc="-50" dirty="0">
                <a:latin typeface="Calibri" panose="020F0502020204030204"/>
                <a:cs typeface="Calibri" panose="020F0502020204030204"/>
              </a:rPr>
              <a:t>t</a:t>
            </a:r>
            <a:r>
              <a:rPr sz="3000" spc="-15" dirty="0">
                <a:latin typeface="Calibri" panose="020F0502020204030204"/>
                <a:cs typeface="Calibri" panose="020F0502020204030204"/>
              </a:rPr>
              <a:t>a</a:t>
            </a:r>
            <a:r>
              <a:rPr sz="3000" spc="-60" dirty="0">
                <a:latin typeface="Calibri" panose="020F0502020204030204"/>
                <a:cs typeface="Calibri" panose="020F0502020204030204"/>
              </a:rPr>
              <a:t>r</a:t>
            </a:r>
            <a:r>
              <a:rPr sz="3000" spc="-45" dirty="0">
                <a:latin typeface="Calibri" panose="020F0502020204030204"/>
                <a:cs typeface="Calibri" panose="020F0502020204030204"/>
              </a:rPr>
              <a:t>g</a:t>
            </a:r>
            <a:r>
              <a:rPr sz="3000" spc="-35" dirty="0">
                <a:latin typeface="Calibri" panose="020F0502020204030204"/>
                <a:cs typeface="Calibri" panose="020F0502020204030204"/>
              </a:rPr>
              <a:t>e</a:t>
            </a:r>
            <a:r>
              <a:rPr sz="3000" spc="-10" dirty="0">
                <a:latin typeface="Calibri" panose="020F0502020204030204"/>
                <a:cs typeface="Calibri" panose="020F0502020204030204"/>
              </a:rPr>
              <a:t>t</a:t>
            </a:r>
            <a:r>
              <a:rPr sz="3000" dirty="0">
                <a:latin typeface="Calibri" panose="020F0502020204030204"/>
                <a:cs typeface="Calibri" panose="020F0502020204030204"/>
              </a:rPr>
              <a:t> </a:t>
            </a:r>
            <a:r>
              <a:rPr sz="3000" spc="-5" dirty="0">
                <a:latin typeface="Calibri" panose="020F0502020204030204"/>
                <a:cs typeface="Calibri" panose="020F0502020204030204"/>
              </a:rPr>
              <a:t>(mi</a:t>
            </a:r>
            <a:r>
              <a:rPr sz="3000" spc="-10" dirty="0">
                <a:latin typeface="Calibri" panose="020F0502020204030204"/>
                <a:cs typeface="Calibri" panose="020F0502020204030204"/>
              </a:rPr>
              <a:t>c</a:t>
            </a:r>
            <a:r>
              <a:rPr sz="3000" dirty="0">
                <a:latin typeface="Calibri" panose="020F0502020204030204"/>
                <a:cs typeface="Calibri" panose="020F0502020204030204"/>
              </a:rPr>
              <a:t>)</a:t>
            </a:r>
            <a:r>
              <a:rPr sz="3000" spc="-5" dirty="0">
                <a:latin typeface="Calibri" panose="020F0502020204030204"/>
                <a:cs typeface="Calibri" panose="020F0502020204030204"/>
              </a:rPr>
              <a:t> o</a:t>
            </a:r>
            <a:r>
              <a:rPr sz="3000" dirty="0">
                <a:latin typeface="Calibri" panose="020F0502020204030204"/>
                <a:cs typeface="Calibri" panose="020F0502020204030204"/>
              </a:rPr>
              <a:t>u</a:t>
            </a:r>
            <a:r>
              <a:rPr sz="3000" spc="-15" dirty="0">
                <a:latin typeface="Calibri" panose="020F0502020204030204"/>
                <a:cs typeface="Calibri" panose="020F0502020204030204"/>
              </a:rPr>
              <a:t>t(arr:len</a:t>
            </a:r>
            <a:r>
              <a:rPr sz="3000" spc="-65" dirty="0">
                <a:latin typeface="Calibri" panose="020F0502020204030204"/>
                <a:cs typeface="Calibri" panose="020F0502020204030204"/>
              </a:rPr>
              <a:t>g</a:t>
            </a:r>
            <a:r>
              <a:rPr sz="3000" dirty="0">
                <a:latin typeface="Calibri" panose="020F0502020204030204"/>
                <a:cs typeface="Calibri" panose="020F0502020204030204"/>
              </a:rPr>
              <a:t>th(LEN))</a:t>
            </a:r>
            <a:endParaRPr sz="3000">
              <a:latin typeface="Calibri" panose="020F0502020204030204"/>
              <a:cs typeface="Calibri" panose="020F0502020204030204"/>
            </a:endParaRPr>
          </a:p>
          <a:p>
            <a:pPr marL="12700">
              <a:lnSpc>
                <a:spcPct val="100000"/>
              </a:lnSpc>
              <a:spcBef>
                <a:spcPts val="360"/>
              </a:spcBef>
            </a:pPr>
            <a:r>
              <a:rPr sz="3000" spc="-5" dirty="0">
                <a:latin typeface="Calibri" panose="020F0502020204030204"/>
                <a:cs typeface="Calibri" panose="020F0502020204030204"/>
              </a:rPr>
              <a:t>#p</a:t>
            </a:r>
            <a:r>
              <a:rPr sz="3000" spc="-60" dirty="0">
                <a:latin typeface="Calibri" panose="020F0502020204030204"/>
                <a:cs typeface="Calibri" panose="020F0502020204030204"/>
              </a:rPr>
              <a:t>r</a:t>
            </a:r>
            <a:r>
              <a:rPr sz="3000" spc="-20" dirty="0">
                <a:latin typeface="Calibri" panose="020F0502020204030204"/>
                <a:cs typeface="Calibri" panose="020F0502020204030204"/>
              </a:rPr>
              <a:t>agma</a:t>
            </a:r>
            <a:r>
              <a:rPr sz="3000" dirty="0">
                <a:latin typeface="Calibri" panose="020F0502020204030204"/>
                <a:cs typeface="Calibri" panose="020F0502020204030204"/>
              </a:rPr>
              <a:t> </a:t>
            </a:r>
            <a:r>
              <a:rPr sz="3000" spc="-5" dirty="0">
                <a:latin typeface="Calibri" panose="020F0502020204030204"/>
                <a:cs typeface="Calibri" panose="020F0502020204030204"/>
              </a:rPr>
              <a:t>om</a:t>
            </a:r>
            <a:r>
              <a:rPr sz="3000" dirty="0">
                <a:latin typeface="Calibri" panose="020F0502020204030204"/>
                <a:cs typeface="Calibri" panose="020F0502020204030204"/>
              </a:rPr>
              <a:t>p</a:t>
            </a:r>
            <a:r>
              <a:rPr sz="3000" spc="10" dirty="0">
                <a:latin typeface="Calibri" panose="020F0502020204030204"/>
                <a:cs typeface="Calibri" panose="020F0502020204030204"/>
              </a:rPr>
              <a:t> </a:t>
            </a:r>
            <a:r>
              <a:rPr sz="3000" spc="-5" dirty="0">
                <a:latin typeface="Calibri" panose="020F0502020204030204"/>
                <a:cs typeface="Calibri" panose="020F0502020204030204"/>
              </a:rPr>
              <a:t>pa</a:t>
            </a:r>
            <a:r>
              <a:rPr sz="3000" spc="-55" dirty="0">
                <a:latin typeface="Calibri" panose="020F0502020204030204"/>
                <a:cs typeface="Calibri" panose="020F0502020204030204"/>
              </a:rPr>
              <a:t>r</a:t>
            </a:r>
            <a:r>
              <a:rPr sz="3000" dirty="0">
                <a:latin typeface="Calibri" panose="020F0502020204030204"/>
                <a:cs typeface="Calibri" panose="020F0502020204030204"/>
              </a:rPr>
              <a:t>allel</a:t>
            </a:r>
            <a:r>
              <a:rPr sz="3000" spc="-10" dirty="0">
                <a:latin typeface="Calibri" panose="020F0502020204030204"/>
                <a:cs typeface="Calibri" panose="020F0502020204030204"/>
              </a:rPr>
              <a:t> </a:t>
            </a:r>
            <a:r>
              <a:rPr sz="3000" spc="-65" dirty="0">
                <a:latin typeface="Calibri" panose="020F0502020204030204"/>
                <a:cs typeface="Calibri" panose="020F0502020204030204"/>
              </a:rPr>
              <a:t>f</a:t>
            </a:r>
            <a:r>
              <a:rPr sz="3000" spc="-20" dirty="0">
                <a:latin typeface="Calibri" panose="020F0502020204030204"/>
                <a:cs typeface="Calibri" panose="020F0502020204030204"/>
              </a:rPr>
              <a:t>or</a:t>
            </a:r>
            <a:endParaRPr sz="3000">
              <a:latin typeface="Calibri" panose="020F0502020204030204"/>
              <a:cs typeface="Calibri" panose="020F0502020204030204"/>
            </a:endParaRPr>
          </a:p>
          <a:p>
            <a:pPr marL="355600">
              <a:lnSpc>
                <a:spcPct val="100000"/>
              </a:lnSpc>
              <a:spcBef>
                <a:spcPts val="360"/>
              </a:spcBef>
            </a:pPr>
            <a:r>
              <a:rPr sz="3000" spc="-65" dirty="0">
                <a:latin typeface="Calibri" panose="020F0502020204030204"/>
                <a:cs typeface="Calibri" panose="020F0502020204030204"/>
              </a:rPr>
              <a:t>f</a:t>
            </a:r>
            <a:r>
              <a:rPr sz="3000" spc="-5" dirty="0">
                <a:latin typeface="Calibri" panose="020F0502020204030204"/>
                <a:cs typeface="Calibri" panose="020F0502020204030204"/>
              </a:rPr>
              <a:t>or(i=0;i&lt;LE</a:t>
            </a:r>
            <a:r>
              <a:rPr sz="3000" spc="5" dirty="0">
                <a:latin typeface="Calibri" panose="020F0502020204030204"/>
                <a:cs typeface="Calibri" panose="020F0502020204030204"/>
              </a:rPr>
              <a:t>N</a:t>
            </a:r>
            <a:r>
              <a:rPr sz="3000" dirty="0">
                <a:latin typeface="Calibri" panose="020F0502020204030204"/>
                <a:cs typeface="Calibri" panose="020F0502020204030204"/>
              </a:rPr>
              <a:t>;</a:t>
            </a:r>
            <a:r>
              <a:rPr sz="3000" spc="15" dirty="0">
                <a:latin typeface="Calibri" panose="020F0502020204030204"/>
                <a:cs typeface="Calibri" panose="020F0502020204030204"/>
              </a:rPr>
              <a:t>+</a:t>
            </a:r>
            <a:r>
              <a:rPr sz="3000" spc="-5" dirty="0">
                <a:latin typeface="Calibri" panose="020F0502020204030204"/>
                <a:cs typeface="Calibri" panose="020F0502020204030204"/>
              </a:rPr>
              <a:t>+i)</a:t>
            </a:r>
            <a:endParaRPr sz="3000">
              <a:latin typeface="Calibri" panose="020F0502020204030204"/>
              <a:cs typeface="Calibri" panose="020F0502020204030204"/>
            </a:endParaRPr>
          </a:p>
          <a:p>
            <a:pPr marL="355600">
              <a:lnSpc>
                <a:spcPct val="100000"/>
              </a:lnSpc>
              <a:spcBef>
                <a:spcPts val="360"/>
              </a:spcBef>
            </a:pPr>
            <a:r>
              <a:rPr sz="3000" dirty="0">
                <a:latin typeface="Calibri" panose="020F0502020204030204"/>
                <a:cs typeface="Calibri" panose="020F0502020204030204"/>
              </a:rPr>
              <a:t>{</a:t>
            </a:r>
            <a:endParaRPr sz="3000">
              <a:latin typeface="Calibri" panose="020F0502020204030204"/>
              <a:cs typeface="Calibri" panose="020F0502020204030204"/>
            </a:endParaRPr>
          </a:p>
          <a:p>
            <a:pPr marL="698500">
              <a:lnSpc>
                <a:spcPct val="100000"/>
              </a:lnSpc>
              <a:spcBef>
                <a:spcPts val="360"/>
              </a:spcBef>
            </a:pPr>
            <a:r>
              <a:rPr sz="3000" spc="-15" dirty="0">
                <a:latin typeface="Calibri" panose="020F0502020204030204"/>
                <a:cs typeface="Calibri" panose="020F0502020204030204"/>
              </a:rPr>
              <a:t>arr[i]</a:t>
            </a:r>
            <a:r>
              <a:rPr sz="3000" spc="-5" dirty="0">
                <a:latin typeface="Calibri" panose="020F0502020204030204"/>
                <a:cs typeface="Calibri" panose="020F0502020204030204"/>
              </a:rPr>
              <a:t>=i*3</a:t>
            </a:r>
            <a:r>
              <a:rPr sz="3000" spc="10" dirty="0">
                <a:latin typeface="Calibri" panose="020F0502020204030204"/>
                <a:cs typeface="Calibri" panose="020F0502020204030204"/>
              </a:rPr>
              <a:t>.</a:t>
            </a:r>
            <a:r>
              <a:rPr sz="3000" dirty="0">
                <a:latin typeface="Calibri" panose="020F0502020204030204"/>
                <a:cs typeface="Calibri" panose="020F0502020204030204"/>
              </a:rPr>
              <a:t>0f/x</a:t>
            </a:r>
            <a:r>
              <a:rPr sz="3000" spc="-10" dirty="0">
                <a:latin typeface="Calibri" panose="020F0502020204030204"/>
                <a:cs typeface="Calibri" panose="020F0502020204030204"/>
              </a:rPr>
              <a:t>;</a:t>
            </a:r>
            <a:endParaRPr sz="3000">
              <a:latin typeface="Calibri" panose="020F0502020204030204"/>
              <a:cs typeface="Calibri" panose="020F0502020204030204"/>
            </a:endParaRPr>
          </a:p>
          <a:p>
            <a:pPr marL="355600">
              <a:lnSpc>
                <a:spcPct val="100000"/>
              </a:lnSpc>
              <a:spcBef>
                <a:spcPts val="360"/>
              </a:spcBef>
            </a:pPr>
            <a:r>
              <a:rPr sz="3000" dirty="0">
                <a:latin typeface="Calibri" panose="020F0502020204030204"/>
                <a:cs typeface="Calibri" panose="020F0502020204030204"/>
              </a:rPr>
              <a:t>}</a:t>
            </a:r>
            <a:endParaRPr sz="3000">
              <a:latin typeface="Calibri" panose="020F0502020204030204"/>
              <a:cs typeface="Calibri" panose="020F0502020204030204"/>
            </a:endParaRPr>
          </a:p>
        </p:txBody>
      </p:sp>
      <p:sp>
        <p:nvSpPr>
          <p:cNvPr id="8" name="object 8"/>
          <p:cNvSpPr/>
          <p:nvPr/>
        </p:nvSpPr>
        <p:spPr>
          <a:xfrm>
            <a:off x="6516243" y="116649"/>
            <a:ext cx="2520314" cy="50323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644"/>
            <a:ext cx="1655826" cy="1226819"/>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931925" y="146304"/>
            <a:ext cx="4083558"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4291584"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性能</a:t>
            </a:r>
            <a:r>
              <a:rPr sz="4400" spc="-30" dirty="0">
                <a:latin typeface="宋体" panose="02010600030101010101" pitchFamily="2" charset="-122"/>
                <a:cs typeface="宋体" panose="02010600030101010101" pitchFamily="2" charset="-122"/>
              </a:rPr>
              <a:t>优</a:t>
            </a:r>
            <a:r>
              <a:rPr sz="4400" spc="-35" dirty="0">
                <a:latin typeface="宋体" panose="02010600030101010101" pitchFamily="2" charset="-122"/>
                <a:cs typeface="宋体" panose="02010600030101010101" pitchFamily="2" charset="-122"/>
              </a:rPr>
              <a:t>化</a:t>
            </a:r>
            <a:r>
              <a:rPr sz="4400" spc="-45" dirty="0">
                <a:latin typeface="宋体" panose="02010600030101010101" pitchFamily="2" charset="-122"/>
                <a:cs typeface="宋体" panose="02010600030101010101" pitchFamily="2" charset="-122"/>
              </a:rPr>
              <a:t>策略</a:t>
            </a:r>
            <a:endParaRPr sz="4400">
              <a:latin typeface="宋体" panose="02010600030101010101" pitchFamily="2" charset="-122"/>
              <a:cs typeface="宋体" panose="02010600030101010101" pitchFamily="2" charset="-122"/>
            </a:endParaRPr>
          </a:p>
        </p:txBody>
      </p:sp>
      <p:sp>
        <p:nvSpPr>
          <p:cNvPr id="6" name="object 6"/>
          <p:cNvSpPr/>
          <p:nvPr/>
        </p:nvSpPr>
        <p:spPr>
          <a:xfrm>
            <a:off x="755573" y="1358938"/>
            <a:ext cx="6192647" cy="4617847"/>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6300215" y="188658"/>
            <a:ext cx="2520315" cy="503237"/>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2962655"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170682" y="199644"/>
            <a:ext cx="850392"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优化</a:t>
            </a:r>
            <a:r>
              <a:rPr sz="4400" spc="-30" dirty="0">
                <a:latin typeface="宋体" panose="02010600030101010101" pitchFamily="2" charset="-122"/>
                <a:cs typeface="宋体" panose="02010600030101010101" pitchFamily="2" charset="-122"/>
              </a:rPr>
              <a:t>方</a:t>
            </a:r>
            <a:r>
              <a:rPr sz="4400" spc="-45" dirty="0">
                <a:latin typeface="宋体" panose="02010600030101010101" pitchFamily="2" charset="-122"/>
                <a:cs typeface="宋体" panose="02010600030101010101" pitchFamily="2" charset="-122"/>
              </a:rPr>
              <a:t>法</a:t>
            </a:r>
            <a:endParaRPr sz="4400">
              <a:latin typeface="宋体" panose="02010600030101010101" pitchFamily="2" charset="-122"/>
              <a:cs typeface="宋体" panose="02010600030101010101" pitchFamily="2" charset="-122"/>
            </a:endParaRPr>
          </a:p>
        </p:txBody>
      </p:sp>
      <p:sp>
        <p:nvSpPr>
          <p:cNvPr id="8" name="object 8"/>
          <p:cNvSpPr txBox="1"/>
          <p:nvPr/>
        </p:nvSpPr>
        <p:spPr>
          <a:xfrm>
            <a:off x="364490" y="1381490"/>
            <a:ext cx="3035935" cy="3946525"/>
          </a:xfrm>
          <a:prstGeom prst="rect">
            <a:avLst/>
          </a:prstGeom>
        </p:spPr>
        <p:txBody>
          <a:bodyPr vert="horz" wrap="square" lIns="0" tIns="0" rIns="0" bIns="0" rtlCol="0">
            <a:spAutoFit/>
          </a:bodyPr>
          <a:lstStyle/>
          <a:p>
            <a:pPr marL="12700">
              <a:lnSpc>
                <a:spcPct val="100000"/>
              </a:lnSpc>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并行度优化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内存管理优化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数据传输优化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向量化优化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存储器访问优化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负载均衡优化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spc="315" dirty="0">
                <a:latin typeface="Wingdings" panose="05000000000000000000"/>
                <a:cs typeface="Wingdings" panose="05000000000000000000"/>
              </a:rPr>
              <a:t></a:t>
            </a:r>
            <a:r>
              <a:rPr sz="3000" dirty="0">
                <a:latin typeface="宋体" panose="02010600030101010101" pitchFamily="2" charset="-122"/>
                <a:cs typeface="宋体" panose="02010600030101010101" pitchFamily="2" charset="-122"/>
              </a:rPr>
              <a:t>线程亲和性优化</a:t>
            </a:r>
            <a:endParaRPr sz="3000">
              <a:latin typeface="宋体" panose="02010600030101010101" pitchFamily="2" charset="-122"/>
              <a:cs typeface="宋体" panose="02010600030101010101" pitchFamily="2" charset="-122"/>
            </a:endParaRPr>
          </a:p>
          <a:p>
            <a:pPr marL="12700">
              <a:lnSpc>
                <a:spcPct val="100000"/>
              </a:lnSpc>
              <a:spcBef>
                <a:spcPts val="360"/>
              </a:spcBef>
            </a:pPr>
            <a:r>
              <a:rPr sz="3000" dirty="0">
                <a:latin typeface="Wingdings" panose="05000000000000000000"/>
                <a:cs typeface="Wingdings" panose="05000000000000000000"/>
              </a:rPr>
              <a:t></a:t>
            </a:r>
            <a:r>
              <a:rPr sz="3000" spc="-434" dirty="0">
                <a:latin typeface="Times New Roman" panose="02020603050405020304"/>
                <a:cs typeface="Times New Roman" panose="02020603050405020304"/>
              </a:rPr>
              <a:t> </a:t>
            </a:r>
            <a:r>
              <a:rPr sz="3000" spc="-5" dirty="0">
                <a:latin typeface="宋体" panose="02010600030101010101" pitchFamily="2" charset="-122"/>
                <a:cs typeface="宋体" panose="02010600030101010101" pitchFamily="2" charset="-122"/>
              </a:rPr>
              <a:t>线程扩展性优化</a:t>
            </a:r>
            <a:endParaRPr sz="3000">
              <a:latin typeface="宋体" panose="02010600030101010101" pitchFamily="2" charset="-122"/>
              <a:cs typeface="宋体" panose="02010600030101010101" pitchFamily="2" charset="-122"/>
            </a:endParaRPr>
          </a:p>
        </p:txBody>
      </p:sp>
      <p:sp>
        <p:nvSpPr>
          <p:cNvPr id="9" name="object 9"/>
          <p:cNvSpPr/>
          <p:nvPr/>
        </p:nvSpPr>
        <p:spPr>
          <a:xfrm>
            <a:off x="6444234" y="188658"/>
            <a:ext cx="2520315" cy="503237"/>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04977" y="145542"/>
            <a:ext cx="3521964"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003042" y="198881"/>
            <a:ext cx="850392" cy="1226820"/>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ts val="5120"/>
              </a:lnSpc>
            </a:pPr>
            <a:r>
              <a:rPr sz="4400" spc="-45" dirty="0">
                <a:latin typeface="宋体" panose="02010600030101010101" pitchFamily="2" charset="-122"/>
                <a:cs typeface="宋体" panose="02010600030101010101" pitchFamily="2" charset="-122"/>
              </a:rPr>
              <a:t>并行</a:t>
            </a:r>
            <a:r>
              <a:rPr sz="4400" spc="-30" dirty="0">
                <a:latin typeface="宋体" panose="02010600030101010101" pitchFamily="2" charset="-122"/>
                <a:cs typeface="宋体" panose="02010600030101010101" pitchFamily="2" charset="-122"/>
              </a:rPr>
              <a:t>度</a:t>
            </a:r>
            <a:r>
              <a:rPr sz="4400" spc="-45" dirty="0">
                <a:latin typeface="宋体" panose="02010600030101010101" pitchFamily="2" charset="-122"/>
                <a:cs typeface="宋体" panose="02010600030101010101" pitchFamily="2" charset="-122"/>
              </a:rPr>
              <a:t>优化</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07491" y="1358610"/>
            <a:ext cx="7785100" cy="4027170"/>
          </a:xfrm>
          <a:prstGeom prst="rect">
            <a:avLst/>
          </a:prstGeom>
        </p:spPr>
        <p:txBody>
          <a:bodyPr vert="horz" wrap="square" lIns="0" tIns="0" rIns="0" bIns="0" rtlCol="0">
            <a:spAutoFit/>
          </a:bodyPr>
          <a:lstStyle/>
          <a:p>
            <a:pPr marL="12700">
              <a:lnSpc>
                <a:spcPct val="10000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并行度需达到百级以上</a:t>
            </a:r>
            <a:endParaRPr sz="3200">
              <a:latin typeface="宋体" panose="02010600030101010101" pitchFamily="2" charset="-122"/>
              <a:cs typeface="宋体" panose="02010600030101010101" pitchFamily="2" charset="-122"/>
            </a:endParaRPr>
          </a:p>
          <a:p>
            <a:pPr marL="469265">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每个</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卡有</a:t>
            </a:r>
            <a:r>
              <a:rPr sz="2800" dirty="0">
                <a:latin typeface="Calibri" panose="020F0502020204030204"/>
                <a:cs typeface="Calibri" panose="020F0502020204030204"/>
              </a:rPr>
              <a:t>57-61</a:t>
            </a:r>
            <a:r>
              <a:rPr sz="2800" spc="-25" dirty="0">
                <a:latin typeface="Calibri" panose="020F0502020204030204"/>
                <a:cs typeface="Calibri" panose="020F0502020204030204"/>
              </a:rPr>
              <a:t>c</a:t>
            </a:r>
            <a:r>
              <a:rPr sz="2800" spc="-5" dirty="0">
                <a:latin typeface="Calibri" panose="020F0502020204030204"/>
                <a:cs typeface="Calibri" panose="020F0502020204030204"/>
              </a:rPr>
              <a:t>o</a:t>
            </a:r>
            <a:r>
              <a:rPr sz="2800" spc="-40" dirty="0">
                <a:latin typeface="Calibri" panose="020F0502020204030204"/>
                <a:cs typeface="Calibri" panose="020F0502020204030204"/>
              </a:rPr>
              <a:t>r</a:t>
            </a:r>
            <a:r>
              <a:rPr sz="2800" spc="-15" dirty="0">
                <a:latin typeface="Calibri" panose="020F0502020204030204"/>
                <a:cs typeface="Calibri" panose="020F0502020204030204"/>
              </a:rPr>
              <a:t>e</a:t>
            </a:r>
            <a:endParaRPr sz="2800">
              <a:latin typeface="Calibri" panose="020F0502020204030204"/>
              <a:cs typeface="Calibri" panose="020F0502020204030204"/>
            </a:endParaRPr>
          </a:p>
          <a:p>
            <a:pPr marL="469265">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每个</a:t>
            </a:r>
            <a:r>
              <a:rPr sz="2800" spc="-5" dirty="0">
                <a:latin typeface="Calibri" panose="020F0502020204030204"/>
                <a:cs typeface="Calibri" panose="020F0502020204030204"/>
              </a:rPr>
              <a:t>Co</a:t>
            </a:r>
            <a:r>
              <a:rPr sz="2800" spc="-40" dirty="0">
                <a:latin typeface="Calibri" panose="020F0502020204030204"/>
                <a:cs typeface="Calibri" panose="020F0502020204030204"/>
              </a:rPr>
              <a:t>r</a:t>
            </a:r>
            <a:r>
              <a:rPr sz="2800" spc="-20" dirty="0">
                <a:latin typeface="Calibri" panose="020F0502020204030204"/>
                <a:cs typeface="Calibri" panose="020F0502020204030204"/>
              </a:rPr>
              <a:t>e</a:t>
            </a:r>
            <a:r>
              <a:rPr sz="2800" spc="-10" dirty="0">
                <a:latin typeface="宋体" panose="02010600030101010101" pitchFamily="2" charset="-122"/>
                <a:cs typeface="宋体" panose="02010600030101010101" pitchFamily="2" charset="-122"/>
              </a:rPr>
              <a:t>支</a:t>
            </a:r>
            <a:r>
              <a:rPr sz="2800" dirty="0">
                <a:latin typeface="宋体" panose="02010600030101010101" pitchFamily="2" charset="-122"/>
                <a:cs typeface="宋体" panose="02010600030101010101" pitchFamily="2" charset="-122"/>
              </a:rPr>
              <a:t>持</a:t>
            </a:r>
            <a:r>
              <a:rPr sz="2800" dirty="0">
                <a:latin typeface="Calibri" panose="020F0502020204030204"/>
                <a:cs typeface="Calibri" panose="020F0502020204030204"/>
              </a:rPr>
              <a:t>1-4</a:t>
            </a:r>
            <a:r>
              <a:rPr sz="2800" dirty="0">
                <a:latin typeface="宋体" panose="02010600030101010101" pitchFamily="2" charset="-122"/>
                <a:cs typeface="宋体" panose="02010600030101010101" pitchFamily="2" charset="-122"/>
              </a:rPr>
              <a:t>个线程，至少</a:t>
            </a:r>
            <a:r>
              <a:rPr sz="2800" spc="-10" dirty="0">
                <a:latin typeface="宋体" panose="02010600030101010101" pitchFamily="2" charset="-122"/>
                <a:cs typeface="宋体" panose="02010600030101010101" pitchFamily="2" charset="-122"/>
              </a:rPr>
              <a:t>起</a:t>
            </a:r>
            <a:r>
              <a:rPr sz="2800" dirty="0">
                <a:latin typeface="Calibri" panose="020F0502020204030204"/>
                <a:cs typeface="Calibri" panose="020F0502020204030204"/>
              </a:rPr>
              <a:t>2</a:t>
            </a:r>
            <a:r>
              <a:rPr sz="2800" dirty="0">
                <a:latin typeface="宋体" panose="02010600030101010101" pitchFamily="2" charset="-122"/>
                <a:cs typeface="宋体" panose="02010600030101010101" pitchFamily="2" charset="-122"/>
              </a:rPr>
              <a:t>个线程才能</a:t>
            </a:r>
            <a:endParaRPr sz="2800">
              <a:latin typeface="宋体" panose="02010600030101010101" pitchFamily="2" charset="-122"/>
              <a:cs typeface="宋体" panose="02010600030101010101" pitchFamily="2" charset="-122"/>
            </a:endParaRPr>
          </a:p>
          <a:p>
            <a:pPr marL="755015">
              <a:lnSpc>
                <a:spcPct val="100000"/>
              </a:lnSpc>
            </a:pPr>
            <a:r>
              <a:rPr sz="2800" spc="-5" dirty="0">
                <a:latin typeface="宋体" panose="02010600030101010101" pitchFamily="2" charset="-122"/>
                <a:cs typeface="宋体" panose="02010600030101010101" pitchFamily="2" charset="-122"/>
              </a:rPr>
              <a:t>发挥</a:t>
            </a:r>
            <a:r>
              <a:rPr sz="2800" dirty="0">
                <a:latin typeface="Calibri" panose="020F0502020204030204"/>
                <a:cs typeface="Calibri" panose="020F0502020204030204"/>
              </a:rPr>
              <a:t>MI</a:t>
            </a:r>
            <a:r>
              <a:rPr sz="2800" spc="-5" dirty="0">
                <a:latin typeface="Calibri" panose="020F0502020204030204"/>
                <a:cs typeface="Calibri" panose="020F0502020204030204"/>
              </a:rPr>
              <a:t>C</a:t>
            </a:r>
            <a:r>
              <a:rPr sz="2800" spc="-5" dirty="0">
                <a:latin typeface="宋体" panose="02010600030101010101" pitchFamily="2" charset="-122"/>
                <a:cs typeface="宋体" panose="02010600030101010101" pitchFamily="2" charset="-122"/>
              </a:rPr>
              <a:t>性能</a:t>
            </a:r>
            <a:endParaRPr sz="2800">
              <a:latin typeface="宋体" panose="02010600030101010101" pitchFamily="2" charset="-122"/>
              <a:cs typeface="宋体" panose="02010600030101010101" pitchFamily="2" charset="-122"/>
            </a:endParaRPr>
          </a:p>
          <a:p>
            <a:pPr marL="12700">
              <a:lnSpc>
                <a:spcPct val="100000"/>
              </a:lnSpc>
              <a:spcBef>
                <a:spcPts val="7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解决思路</a:t>
            </a:r>
            <a:endParaRPr sz="3200">
              <a:latin typeface="宋体" panose="02010600030101010101" pitchFamily="2" charset="-122"/>
              <a:cs typeface="宋体" panose="02010600030101010101" pitchFamily="2" charset="-122"/>
            </a:endParaRPr>
          </a:p>
          <a:p>
            <a:pPr marL="469265">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循环合并</a:t>
            </a:r>
            <a:endParaRPr sz="2800">
              <a:latin typeface="宋体" panose="02010600030101010101" pitchFamily="2" charset="-122"/>
              <a:cs typeface="宋体" panose="02010600030101010101" pitchFamily="2" charset="-122"/>
            </a:endParaRPr>
          </a:p>
          <a:p>
            <a:pPr marL="469265">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嵌套并行</a:t>
            </a:r>
            <a:endParaRPr sz="2800">
              <a:latin typeface="宋体" panose="02010600030101010101" pitchFamily="2" charset="-122"/>
              <a:cs typeface="宋体" panose="02010600030101010101" pitchFamily="2" charset="-122"/>
            </a:endParaRPr>
          </a:p>
          <a:p>
            <a:pPr marL="469265">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并行粒度</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352196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798064" y="146304"/>
            <a:ext cx="3525012"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5599176"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并行</a:t>
            </a:r>
            <a:r>
              <a:rPr sz="4400" spc="-30" dirty="0">
                <a:latin typeface="宋体" panose="02010600030101010101" pitchFamily="2" charset="-122"/>
                <a:cs typeface="宋体" panose="02010600030101010101" pitchFamily="2" charset="-122"/>
              </a:rPr>
              <a:t>度</a:t>
            </a:r>
            <a:r>
              <a:rPr sz="4400" spc="-45" dirty="0">
                <a:latin typeface="宋体" panose="02010600030101010101" pitchFamily="2" charset="-122"/>
                <a:cs typeface="宋体" panose="02010600030101010101" pitchFamily="2" charset="-122"/>
              </a:rPr>
              <a:t>优</a:t>
            </a:r>
            <a:r>
              <a:rPr sz="4400" spc="-15" dirty="0">
                <a:latin typeface="宋体" panose="02010600030101010101" pitchFamily="2" charset="-122"/>
                <a:cs typeface="宋体" panose="02010600030101010101" pitchFamily="2" charset="-122"/>
              </a:rPr>
              <a:t>化</a:t>
            </a:r>
            <a:r>
              <a:rPr sz="4400" spc="-35" dirty="0">
                <a:latin typeface="宋体" panose="02010600030101010101" pitchFamily="2" charset="-122"/>
                <a:cs typeface="宋体" panose="02010600030101010101" pitchFamily="2" charset="-122"/>
              </a:rPr>
              <a:t>：</a:t>
            </a:r>
            <a:r>
              <a:rPr sz="4400" spc="-45" dirty="0">
                <a:latin typeface="宋体" panose="02010600030101010101" pitchFamily="2" charset="-122"/>
                <a:cs typeface="宋体" panose="02010600030101010101" pitchFamily="2" charset="-122"/>
              </a:rPr>
              <a:t>循</a:t>
            </a:r>
            <a:r>
              <a:rPr sz="4400" spc="-30" dirty="0">
                <a:latin typeface="宋体" panose="02010600030101010101" pitchFamily="2" charset="-122"/>
                <a:cs typeface="宋体" panose="02010600030101010101" pitchFamily="2" charset="-122"/>
              </a:rPr>
              <a:t>环</a:t>
            </a:r>
            <a:r>
              <a:rPr sz="4400" spc="-35" dirty="0">
                <a:latin typeface="宋体" panose="02010600030101010101" pitchFamily="2" charset="-122"/>
                <a:cs typeface="宋体" panose="02010600030101010101" pitchFamily="2" charset="-122"/>
              </a:rPr>
              <a:t>合</a:t>
            </a:r>
            <a:r>
              <a:rPr sz="4400" spc="-45" dirty="0">
                <a:latin typeface="宋体" panose="02010600030101010101" pitchFamily="2" charset="-122"/>
                <a:cs typeface="宋体" panose="02010600030101010101" pitchFamily="2" charset="-122"/>
              </a:rPr>
              <a:t>并</a:t>
            </a:r>
            <a:endParaRPr sz="4400">
              <a:latin typeface="宋体" panose="02010600030101010101" pitchFamily="2" charset="-122"/>
              <a:cs typeface="宋体" panose="02010600030101010101" pitchFamily="2" charset="-122"/>
            </a:endParaRPr>
          </a:p>
        </p:txBody>
      </p:sp>
      <p:sp>
        <p:nvSpPr>
          <p:cNvPr id="6" name="object 6"/>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65</a:t>
            </a:r>
            <a:endParaRPr sz="1100">
              <a:latin typeface="Calibri" panose="020F0502020204030204"/>
              <a:cs typeface="Calibri" panose="020F0502020204030204"/>
            </a:endParaRPr>
          </a:p>
        </p:txBody>
      </p:sp>
      <p:sp>
        <p:nvSpPr>
          <p:cNvPr id="8" name="object 8"/>
          <p:cNvSpPr/>
          <p:nvPr/>
        </p:nvSpPr>
        <p:spPr>
          <a:xfrm>
            <a:off x="251523" y="1844801"/>
            <a:ext cx="2736850" cy="2736850"/>
          </a:xfrm>
          <a:custGeom>
            <a:avLst/>
            <a:gdLst/>
            <a:ahLst/>
            <a:cxnLst/>
            <a:rect l="l" t="t" r="r" b="b"/>
            <a:pathLst>
              <a:path w="2736850" h="2736850">
                <a:moveTo>
                  <a:pt x="0" y="2736342"/>
                </a:moveTo>
                <a:lnTo>
                  <a:pt x="2736342" y="2736342"/>
                </a:lnTo>
                <a:lnTo>
                  <a:pt x="2736342" y="0"/>
                </a:lnTo>
                <a:lnTo>
                  <a:pt x="0" y="0"/>
                </a:lnTo>
                <a:lnTo>
                  <a:pt x="0" y="2736342"/>
                </a:lnTo>
                <a:close/>
              </a:path>
            </a:pathLst>
          </a:custGeom>
          <a:ln w="25400">
            <a:solidFill>
              <a:srgbClr val="000000"/>
            </a:solidFill>
          </a:ln>
        </p:spPr>
        <p:txBody>
          <a:bodyPr wrap="square" lIns="0" tIns="0" rIns="0" bIns="0" rtlCol="0"/>
          <a:lstStyle/>
          <a:p/>
        </p:txBody>
      </p:sp>
      <p:sp>
        <p:nvSpPr>
          <p:cNvPr id="9" name="object 9"/>
          <p:cNvSpPr/>
          <p:nvPr/>
        </p:nvSpPr>
        <p:spPr>
          <a:xfrm>
            <a:off x="4104513" y="2024760"/>
            <a:ext cx="4860290" cy="2376805"/>
          </a:xfrm>
          <a:custGeom>
            <a:avLst/>
            <a:gdLst/>
            <a:ahLst/>
            <a:cxnLst/>
            <a:rect l="l" t="t" r="r" b="b"/>
            <a:pathLst>
              <a:path w="4860290" h="2376804">
                <a:moveTo>
                  <a:pt x="0" y="2376297"/>
                </a:moveTo>
                <a:lnTo>
                  <a:pt x="4860036" y="2376297"/>
                </a:lnTo>
                <a:lnTo>
                  <a:pt x="4860036" y="0"/>
                </a:lnTo>
                <a:lnTo>
                  <a:pt x="0" y="0"/>
                </a:lnTo>
                <a:lnTo>
                  <a:pt x="0" y="2376297"/>
                </a:lnTo>
                <a:close/>
              </a:path>
            </a:pathLst>
          </a:custGeom>
          <a:ln w="25400">
            <a:solidFill>
              <a:srgbClr val="000000"/>
            </a:solidFill>
          </a:ln>
        </p:spPr>
        <p:txBody>
          <a:bodyPr wrap="square" lIns="0" tIns="0" rIns="0" bIns="0" rtlCol="0"/>
          <a:lstStyle/>
          <a:p/>
        </p:txBody>
      </p:sp>
      <p:sp>
        <p:nvSpPr>
          <p:cNvPr id="10" name="object 10"/>
          <p:cNvSpPr/>
          <p:nvPr/>
        </p:nvSpPr>
        <p:spPr>
          <a:xfrm>
            <a:off x="2946654" y="3025139"/>
            <a:ext cx="1368552" cy="421386"/>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2987801" y="3127418"/>
            <a:ext cx="1116965" cy="171450"/>
          </a:xfrm>
          <a:custGeom>
            <a:avLst/>
            <a:gdLst/>
            <a:ahLst/>
            <a:cxnLst/>
            <a:rect l="l" t="t" r="r" b="b"/>
            <a:pathLst>
              <a:path w="1116964" h="171450">
                <a:moveTo>
                  <a:pt x="1041037" y="85555"/>
                </a:moveTo>
                <a:lnTo>
                  <a:pt x="955039" y="135720"/>
                </a:lnTo>
                <a:lnTo>
                  <a:pt x="948374" y="142554"/>
                </a:lnTo>
                <a:lnTo>
                  <a:pt x="946586" y="153234"/>
                </a:lnTo>
                <a:lnTo>
                  <a:pt x="951782" y="166299"/>
                </a:lnTo>
                <a:lnTo>
                  <a:pt x="962504" y="171151"/>
                </a:lnTo>
                <a:lnTo>
                  <a:pt x="974217" y="168740"/>
                </a:lnTo>
                <a:lnTo>
                  <a:pt x="1084078" y="104605"/>
                </a:lnTo>
                <a:lnTo>
                  <a:pt x="1078992" y="104605"/>
                </a:lnTo>
                <a:lnTo>
                  <a:pt x="1078992" y="102065"/>
                </a:lnTo>
                <a:lnTo>
                  <a:pt x="1069339" y="102065"/>
                </a:lnTo>
                <a:lnTo>
                  <a:pt x="1041037" y="85555"/>
                </a:lnTo>
                <a:close/>
              </a:path>
              <a:path w="1116964" h="171450">
                <a:moveTo>
                  <a:pt x="1008379" y="66505"/>
                </a:moveTo>
                <a:lnTo>
                  <a:pt x="0" y="66505"/>
                </a:lnTo>
                <a:lnTo>
                  <a:pt x="0" y="104605"/>
                </a:lnTo>
                <a:lnTo>
                  <a:pt x="1008379" y="104605"/>
                </a:lnTo>
                <a:lnTo>
                  <a:pt x="1041037" y="85555"/>
                </a:lnTo>
                <a:lnTo>
                  <a:pt x="1008379" y="66505"/>
                </a:lnTo>
                <a:close/>
              </a:path>
              <a:path w="1116964" h="171450">
                <a:moveTo>
                  <a:pt x="1084078" y="66505"/>
                </a:moveTo>
                <a:lnTo>
                  <a:pt x="1078992" y="66505"/>
                </a:lnTo>
                <a:lnTo>
                  <a:pt x="1078992" y="104605"/>
                </a:lnTo>
                <a:lnTo>
                  <a:pt x="1084078" y="104605"/>
                </a:lnTo>
                <a:lnTo>
                  <a:pt x="1116711" y="85555"/>
                </a:lnTo>
                <a:lnTo>
                  <a:pt x="1084078" y="66505"/>
                </a:lnTo>
                <a:close/>
              </a:path>
              <a:path w="1116964" h="171450">
                <a:moveTo>
                  <a:pt x="1069339" y="69045"/>
                </a:moveTo>
                <a:lnTo>
                  <a:pt x="1041037" y="85555"/>
                </a:lnTo>
                <a:lnTo>
                  <a:pt x="1069339" y="102065"/>
                </a:lnTo>
                <a:lnTo>
                  <a:pt x="1069339" y="69045"/>
                </a:lnTo>
                <a:close/>
              </a:path>
              <a:path w="1116964" h="171450">
                <a:moveTo>
                  <a:pt x="1078992" y="69045"/>
                </a:moveTo>
                <a:lnTo>
                  <a:pt x="1069339" y="69045"/>
                </a:lnTo>
                <a:lnTo>
                  <a:pt x="1069339" y="102065"/>
                </a:lnTo>
                <a:lnTo>
                  <a:pt x="1078992" y="102065"/>
                </a:lnTo>
                <a:lnTo>
                  <a:pt x="1078992" y="69045"/>
                </a:lnTo>
                <a:close/>
              </a:path>
              <a:path w="1116964" h="171450">
                <a:moveTo>
                  <a:pt x="965577" y="0"/>
                </a:moveTo>
                <a:lnTo>
                  <a:pt x="955138" y="3565"/>
                </a:lnTo>
                <a:lnTo>
                  <a:pt x="946011" y="14753"/>
                </a:lnTo>
                <a:lnTo>
                  <a:pt x="947101" y="26420"/>
                </a:lnTo>
                <a:lnTo>
                  <a:pt x="955039" y="35390"/>
                </a:lnTo>
                <a:lnTo>
                  <a:pt x="1041037" y="85555"/>
                </a:lnTo>
                <a:lnTo>
                  <a:pt x="1069339" y="69045"/>
                </a:lnTo>
                <a:lnTo>
                  <a:pt x="1078992" y="69045"/>
                </a:lnTo>
                <a:lnTo>
                  <a:pt x="1078992" y="66505"/>
                </a:lnTo>
                <a:lnTo>
                  <a:pt x="1084078" y="66505"/>
                </a:lnTo>
                <a:lnTo>
                  <a:pt x="974217" y="2370"/>
                </a:lnTo>
                <a:lnTo>
                  <a:pt x="965577" y="0"/>
                </a:lnTo>
                <a:close/>
              </a:path>
            </a:pathLst>
          </a:custGeom>
          <a:solidFill>
            <a:srgbClr val="8063A1"/>
          </a:solidFill>
        </p:spPr>
        <p:txBody>
          <a:bodyPr wrap="square" lIns="0" tIns="0" rIns="0" bIns="0" rtlCol="0"/>
          <a:lstStyle/>
          <a:p/>
        </p:txBody>
      </p:sp>
      <p:sp>
        <p:nvSpPr>
          <p:cNvPr id="12" name="object 12"/>
          <p:cNvSpPr/>
          <p:nvPr/>
        </p:nvSpPr>
        <p:spPr>
          <a:xfrm>
            <a:off x="35496" y="4191380"/>
            <a:ext cx="4096385" cy="2376805"/>
          </a:xfrm>
          <a:custGeom>
            <a:avLst/>
            <a:gdLst/>
            <a:ahLst/>
            <a:cxnLst/>
            <a:rect l="l" t="t" r="r" b="b"/>
            <a:pathLst>
              <a:path w="4096385" h="2376804">
                <a:moveTo>
                  <a:pt x="1957079" y="1719135"/>
                </a:moveTo>
                <a:lnTo>
                  <a:pt x="1463103" y="1719135"/>
                </a:lnTo>
                <a:lnTo>
                  <a:pt x="1609153" y="2376233"/>
                </a:lnTo>
                <a:lnTo>
                  <a:pt x="1957079" y="1719135"/>
                </a:lnTo>
                <a:close/>
              </a:path>
              <a:path w="4096385" h="2376804">
                <a:moveTo>
                  <a:pt x="2645542" y="1642999"/>
                </a:moveTo>
                <a:lnTo>
                  <a:pt x="1997392" y="1642999"/>
                </a:lnTo>
                <a:lnTo>
                  <a:pt x="2512250" y="2171280"/>
                </a:lnTo>
                <a:lnTo>
                  <a:pt x="2645542" y="1642999"/>
                </a:lnTo>
                <a:close/>
              </a:path>
              <a:path w="4096385" h="2376804">
                <a:moveTo>
                  <a:pt x="3266022" y="1590421"/>
                </a:moveTo>
                <a:lnTo>
                  <a:pt x="2658808" y="1590421"/>
                </a:lnTo>
                <a:lnTo>
                  <a:pt x="3441128" y="1990636"/>
                </a:lnTo>
                <a:lnTo>
                  <a:pt x="3266022" y="1590421"/>
                </a:lnTo>
                <a:close/>
              </a:path>
              <a:path w="4096385" h="2376804">
                <a:moveTo>
                  <a:pt x="3240990" y="1533207"/>
                </a:moveTo>
                <a:lnTo>
                  <a:pt x="1074712" y="1533207"/>
                </a:lnTo>
                <a:lnTo>
                  <a:pt x="903084" y="1938058"/>
                </a:lnTo>
                <a:lnTo>
                  <a:pt x="1463103" y="1719135"/>
                </a:lnTo>
                <a:lnTo>
                  <a:pt x="1957079" y="1719135"/>
                </a:lnTo>
                <a:lnTo>
                  <a:pt x="1997392" y="1642999"/>
                </a:lnTo>
                <a:lnTo>
                  <a:pt x="2645542" y="1642999"/>
                </a:lnTo>
                <a:lnTo>
                  <a:pt x="2658808" y="1590421"/>
                </a:lnTo>
                <a:lnTo>
                  <a:pt x="3266022" y="1590421"/>
                </a:lnTo>
                <a:lnTo>
                  <a:pt x="3240990" y="1533207"/>
                </a:lnTo>
                <a:close/>
              </a:path>
              <a:path w="4096385" h="2376804">
                <a:moveTo>
                  <a:pt x="70167" y="252476"/>
                </a:moveTo>
                <a:lnTo>
                  <a:pt x="877481" y="837946"/>
                </a:lnTo>
                <a:lnTo>
                  <a:pt x="0" y="947674"/>
                </a:lnTo>
                <a:lnTo>
                  <a:pt x="705853" y="1295400"/>
                </a:lnTo>
                <a:lnTo>
                  <a:pt x="25601" y="1604721"/>
                </a:lnTo>
                <a:lnTo>
                  <a:pt x="1074712" y="1533207"/>
                </a:lnTo>
                <a:lnTo>
                  <a:pt x="3240990" y="1533207"/>
                </a:lnTo>
                <a:lnTo>
                  <a:pt x="3193097" y="1423746"/>
                </a:lnTo>
                <a:lnTo>
                  <a:pt x="4002672" y="1423746"/>
                </a:lnTo>
                <a:lnTo>
                  <a:pt x="3339020" y="1152398"/>
                </a:lnTo>
                <a:lnTo>
                  <a:pt x="4000944" y="895096"/>
                </a:lnTo>
                <a:lnTo>
                  <a:pt x="3167443" y="804672"/>
                </a:lnTo>
                <a:lnTo>
                  <a:pt x="3278288" y="695198"/>
                </a:lnTo>
                <a:lnTo>
                  <a:pt x="1386649" y="695198"/>
                </a:lnTo>
                <a:lnTo>
                  <a:pt x="70167" y="252476"/>
                </a:lnTo>
                <a:close/>
              </a:path>
              <a:path w="4096385" h="2376804">
                <a:moveTo>
                  <a:pt x="4002672" y="1423746"/>
                </a:moveTo>
                <a:lnTo>
                  <a:pt x="3193097" y="1423746"/>
                </a:lnTo>
                <a:lnTo>
                  <a:pt x="4096321" y="1462036"/>
                </a:lnTo>
                <a:lnTo>
                  <a:pt x="4002672" y="1423746"/>
                </a:lnTo>
                <a:close/>
              </a:path>
              <a:path w="4096385" h="2376804">
                <a:moveTo>
                  <a:pt x="1583880" y="252476"/>
                </a:moveTo>
                <a:lnTo>
                  <a:pt x="1386649" y="695198"/>
                </a:lnTo>
                <a:lnTo>
                  <a:pt x="3278288" y="695198"/>
                </a:lnTo>
                <a:lnTo>
                  <a:pt x="3336154" y="638048"/>
                </a:lnTo>
                <a:lnTo>
                  <a:pt x="2048192" y="638048"/>
                </a:lnTo>
                <a:lnTo>
                  <a:pt x="1583880" y="252476"/>
                </a:lnTo>
                <a:close/>
              </a:path>
              <a:path w="4096385" h="2376804">
                <a:moveTo>
                  <a:pt x="2754058" y="0"/>
                </a:moveTo>
                <a:lnTo>
                  <a:pt x="2048192" y="638048"/>
                </a:lnTo>
                <a:lnTo>
                  <a:pt x="3336154" y="638048"/>
                </a:lnTo>
                <a:lnTo>
                  <a:pt x="3389133" y="585724"/>
                </a:lnTo>
                <a:lnTo>
                  <a:pt x="2684462" y="585724"/>
                </a:lnTo>
                <a:lnTo>
                  <a:pt x="2754058" y="0"/>
                </a:lnTo>
                <a:close/>
              </a:path>
              <a:path w="4096385" h="2376804">
                <a:moveTo>
                  <a:pt x="3485705" y="490347"/>
                </a:moveTo>
                <a:lnTo>
                  <a:pt x="2684462" y="585724"/>
                </a:lnTo>
                <a:lnTo>
                  <a:pt x="3389133" y="585724"/>
                </a:lnTo>
                <a:lnTo>
                  <a:pt x="3485705" y="490347"/>
                </a:lnTo>
                <a:close/>
              </a:path>
            </a:pathLst>
          </a:custGeom>
          <a:solidFill>
            <a:srgbClr val="4F81BC"/>
          </a:solidFill>
        </p:spPr>
        <p:txBody>
          <a:bodyPr wrap="square" lIns="0" tIns="0" rIns="0" bIns="0" rtlCol="0"/>
          <a:lstStyle/>
          <a:p/>
        </p:txBody>
      </p:sp>
      <p:sp>
        <p:nvSpPr>
          <p:cNvPr id="13" name="object 13"/>
          <p:cNvSpPr/>
          <p:nvPr/>
        </p:nvSpPr>
        <p:spPr>
          <a:xfrm>
            <a:off x="35496" y="4191380"/>
            <a:ext cx="4096385" cy="2376805"/>
          </a:xfrm>
          <a:custGeom>
            <a:avLst/>
            <a:gdLst/>
            <a:ahLst/>
            <a:cxnLst/>
            <a:rect l="l" t="t" r="r" b="b"/>
            <a:pathLst>
              <a:path w="4096385" h="2376804">
                <a:moveTo>
                  <a:pt x="2048192" y="638048"/>
                </a:moveTo>
                <a:lnTo>
                  <a:pt x="2754058" y="0"/>
                </a:lnTo>
                <a:lnTo>
                  <a:pt x="2684462" y="585724"/>
                </a:lnTo>
                <a:lnTo>
                  <a:pt x="3485705" y="490347"/>
                </a:lnTo>
                <a:lnTo>
                  <a:pt x="3167443" y="804672"/>
                </a:lnTo>
                <a:lnTo>
                  <a:pt x="4000944" y="895096"/>
                </a:lnTo>
                <a:lnTo>
                  <a:pt x="3339020" y="1152398"/>
                </a:lnTo>
                <a:lnTo>
                  <a:pt x="4096321" y="1462036"/>
                </a:lnTo>
                <a:lnTo>
                  <a:pt x="3193097" y="1423746"/>
                </a:lnTo>
                <a:lnTo>
                  <a:pt x="3441128" y="1990636"/>
                </a:lnTo>
                <a:lnTo>
                  <a:pt x="2658808" y="1590421"/>
                </a:lnTo>
                <a:lnTo>
                  <a:pt x="2512250" y="2171280"/>
                </a:lnTo>
                <a:lnTo>
                  <a:pt x="1997392" y="1642999"/>
                </a:lnTo>
                <a:lnTo>
                  <a:pt x="1609153" y="2376233"/>
                </a:lnTo>
                <a:lnTo>
                  <a:pt x="1463103" y="1719135"/>
                </a:lnTo>
                <a:lnTo>
                  <a:pt x="903084" y="1938058"/>
                </a:lnTo>
                <a:lnTo>
                  <a:pt x="1074712" y="1533207"/>
                </a:lnTo>
                <a:lnTo>
                  <a:pt x="25601" y="1604721"/>
                </a:lnTo>
                <a:lnTo>
                  <a:pt x="705853" y="1295400"/>
                </a:lnTo>
                <a:lnTo>
                  <a:pt x="0" y="947674"/>
                </a:lnTo>
                <a:lnTo>
                  <a:pt x="877481" y="837946"/>
                </a:lnTo>
                <a:lnTo>
                  <a:pt x="70167" y="252476"/>
                </a:lnTo>
                <a:lnTo>
                  <a:pt x="1386649" y="695198"/>
                </a:lnTo>
                <a:lnTo>
                  <a:pt x="1583880" y="252476"/>
                </a:lnTo>
                <a:lnTo>
                  <a:pt x="2048192" y="638048"/>
                </a:lnTo>
                <a:close/>
              </a:path>
            </a:pathLst>
          </a:custGeom>
          <a:ln w="25400">
            <a:solidFill>
              <a:srgbClr val="385D89"/>
            </a:solidFill>
          </a:ln>
        </p:spPr>
        <p:txBody>
          <a:bodyPr wrap="square" lIns="0" tIns="0" rIns="0" bIns="0" rtlCol="0"/>
          <a:lstStyle/>
          <a:p/>
        </p:txBody>
      </p:sp>
      <p:sp>
        <p:nvSpPr>
          <p:cNvPr id="14" name="object 14"/>
          <p:cNvSpPr txBox="1">
            <a:spLocks noGrp="1"/>
          </p:cNvSpPr>
          <p:nvPr>
            <p:ph sz="half" idx="2"/>
          </p:nvPr>
        </p:nvSpPr>
        <p:spPr>
          <a:prstGeom prst="rect">
            <a:avLst/>
          </a:prstGeom>
        </p:spPr>
        <p:txBody>
          <a:bodyPr vert="horz" wrap="square" lIns="0" tIns="0" rIns="0" bIns="0" rtlCol="0">
            <a:spAutoFit/>
          </a:bodyPr>
          <a:lstStyle/>
          <a:p>
            <a:pPr marL="12700">
              <a:lnSpc>
                <a:spcPct val="100000"/>
              </a:lnSpc>
            </a:pPr>
            <a:r>
              <a:rPr spc="-50" dirty="0"/>
              <a:t>f</a:t>
            </a:r>
            <a:r>
              <a:rPr spc="-20" dirty="0"/>
              <a:t>o</a:t>
            </a:r>
            <a:r>
              <a:rPr spc="-10" dirty="0"/>
              <a:t>r</a:t>
            </a:r>
            <a:r>
              <a:rPr dirty="0"/>
              <a:t> </a:t>
            </a:r>
            <a:r>
              <a:rPr spc="-10" dirty="0"/>
              <a:t>(</a:t>
            </a:r>
            <a:r>
              <a:rPr dirty="0"/>
              <a:t>i</a:t>
            </a:r>
            <a:r>
              <a:rPr spc="-20" dirty="0"/>
              <a:t>=0</a:t>
            </a:r>
            <a:r>
              <a:rPr spc="-10" dirty="0"/>
              <a:t>; </a:t>
            </a:r>
            <a:r>
              <a:rPr dirty="0"/>
              <a:t>i</a:t>
            </a:r>
            <a:r>
              <a:rPr spc="-25" dirty="0"/>
              <a:t>&lt;M</a:t>
            </a:r>
            <a:r>
              <a:rPr spc="-10" dirty="0"/>
              <a:t>; </a:t>
            </a:r>
            <a:r>
              <a:rPr dirty="0"/>
              <a:t>i</a:t>
            </a:r>
            <a:r>
              <a:rPr spc="10" dirty="0"/>
              <a:t>+</a:t>
            </a:r>
            <a:r>
              <a:rPr spc="-5" dirty="0"/>
              <a:t>+)</a:t>
            </a:r>
            <a:endParaRPr spc="-5" dirty="0"/>
          </a:p>
          <a:p>
            <a:pPr marL="12700">
              <a:lnSpc>
                <a:spcPct val="100000"/>
              </a:lnSpc>
            </a:pPr>
            <a:r>
              <a:rPr dirty="0"/>
              <a:t>{</a:t>
            </a:r>
            <a:endParaRPr dirty="0"/>
          </a:p>
          <a:p>
            <a:pPr marL="285115">
              <a:lnSpc>
                <a:spcPct val="100000"/>
              </a:lnSpc>
            </a:pPr>
            <a:r>
              <a:rPr spc="-50" dirty="0"/>
              <a:t>f</a:t>
            </a:r>
            <a:r>
              <a:rPr spc="-20" dirty="0"/>
              <a:t>o</a:t>
            </a:r>
            <a:r>
              <a:rPr spc="-10" dirty="0"/>
              <a:t>r</a:t>
            </a:r>
            <a:r>
              <a:rPr dirty="0"/>
              <a:t> </a:t>
            </a:r>
            <a:r>
              <a:rPr spc="60" dirty="0"/>
              <a:t>(</a:t>
            </a:r>
            <a:r>
              <a:rPr spc="-15" dirty="0"/>
              <a:t>j=0</a:t>
            </a:r>
            <a:r>
              <a:rPr spc="-10" dirty="0"/>
              <a:t>;</a:t>
            </a:r>
            <a:r>
              <a:rPr dirty="0"/>
              <a:t> </a:t>
            </a:r>
            <a:r>
              <a:rPr spc="-15" dirty="0"/>
              <a:t>j&lt;</a:t>
            </a:r>
            <a:r>
              <a:rPr spc="-30" dirty="0"/>
              <a:t>N</a:t>
            </a:r>
            <a:r>
              <a:rPr spc="-10" dirty="0"/>
              <a:t>;</a:t>
            </a:r>
            <a:r>
              <a:rPr dirty="0"/>
              <a:t> </a:t>
            </a:r>
            <a:r>
              <a:rPr spc="-5" dirty="0"/>
              <a:t>j</a:t>
            </a:r>
            <a:r>
              <a:rPr spc="10" dirty="0"/>
              <a:t>+</a:t>
            </a:r>
            <a:r>
              <a:rPr spc="-5" dirty="0"/>
              <a:t>+)</a:t>
            </a:r>
            <a:endParaRPr spc="-5" dirty="0"/>
          </a:p>
          <a:p>
            <a:pPr marL="285115">
              <a:lnSpc>
                <a:spcPct val="100000"/>
              </a:lnSpc>
            </a:pPr>
            <a:r>
              <a:rPr dirty="0"/>
              <a:t>{</a:t>
            </a:r>
            <a:endParaRPr dirty="0"/>
          </a:p>
          <a:p>
            <a:pPr marL="558800">
              <a:lnSpc>
                <a:spcPct val="100000"/>
              </a:lnSpc>
            </a:pPr>
            <a:r>
              <a:rPr dirty="0">
                <a:latin typeface="Calibri" panose="020F0502020204030204"/>
                <a:cs typeface="Calibri" panose="020F0502020204030204"/>
              </a:rPr>
              <a:t>…</a:t>
            </a:r>
            <a:endParaRPr dirty="0">
              <a:latin typeface="Calibri" panose="020F0502020204030204"/>
              <a:cs typeface="Calibri" panose="020F0502020204030204"/>
            </a:endParaRPr>
          </a:p>
          <a:p>
            <a:pPr marL="285115">
              <a:lnSpc>
                <a:spcPct val="100000"/>
              </a:lnSpc>
            </a:pPr>
            <a:r>
              <a:rPr dirty="0"/>
              <a:t>}</a:t>
            </a:r>
            <a:endParaRPr dirty="0"/>
          </a:p>
          <a:p>
            <a:pPr marL="12700">
              <a:lnSpc>
                <a:spcPct val="100000"/>
              </a:lnSpc>
            </a:pPr>
            <a:r>
              <a:rPr dirty="0"/>
              <a:t>}</a:t>
            </a:r>
            <a:endParaRPr dirty="0"/>
          </a:p>
          <a:p>
            <a:pPr>
              <a:lnSpc>
                <a:spcPct val="100000"/>
              </a:lnSpc>
              <a:spcBef>
                <a:spcPts val="45"/>
              </a:spcBef>
            </a:pPr>
            <a:endParaRPr sz="3350">
              <a:latin typeface="Times New Roman" panose="02020603050405020304"/>
              <a:cs typeface="Times New Roman" panose="02020603050405020304"/>
            </a:endParaRPr>
          </a:p>
          <a:p>
            <a:pPr marL="867410" marR="5080" indent="-185420">
              <a:lnSpc>
                <a:spcPct val="100000"/>
              </a:lnSpc>
            </a:pPr>
            <a:r>
              <a:rPr spc="-25" dirty="0">
                <a:solidFill>
                  <a:srgbClr val="FF0000"/>
                </a:solidFill>
              </a:rPr>
              <a:t>M</a:t>
            </a:r>
            <a:r>
              <a:rPr spc="-25" dirty="0">
                <a:solidFill>
                  <a:srgbClr val="FF0000"/>
                </a:solidFill>
                <a:latin typeface="宋体" panose="02010600030101010101" pitchFamily="2" charset="-122"/>
                <a:cs typeface="宋体" panose="02010600030101010101" pitchFamily="2" charset="-122"/>
              </a:rPr>
              <a:t>较小，无法满 足</a:t>
            </a:r>
            <a:r>
              <a:rPr spc="-25" dirty="0">
                <a:solidFill>
                  <a:srgbClr val="FF0000"/>
                </a:solidFill>
              </a:rPr>
              <a:t>MI</a:t>
            </a:r>
            <a:r>
              <a:rPr spc="-5" dirty="0">
                <a:solidFill>
                  <a:srgbClr val="FF0000"/>
                </a:solidFill>
              </a:rPr>
              <a:t>C</a:t>
            </a:r>
            <a:r>
              <a:rPr dirty="0">
                <a:solidFill>
                  <a:srgbClr val="FF0000"/>
                </a:solidFill>
                <a:latin typeface="宋体" panose="02010600030101010101" pitchFamily="2" charset="-122"/>
                <a:cs typeface="宋体" panose="02010600030101010101" pitchFamily="2" charset="-122"/>
              </a:rPr>
              <a:t>并行度</a:t>
            </a:r>
            <a:endParaRPr dirty="0">
              <a:solidFill>
                <a:srgbClr val="FF0000"/>
              </a:solidFill>
              <a:latin typeface="宋体" panose="02010600030101010101" pitchFamily="2" charset="-122"/>
              <a:cs typeface="宋体" panose="02010600030101010101" pitchFamily="2" charset="-122"/>
            </a:endParaRPr>
          </a:p>
        </p:txBody>
      </p:sp>
      <p:sp>
        <p:nvSpPr>
          <p:cNvPr id="15" name="object 15"/>
          <p:cNvSpPr txBox="1"/>
          <p:nvPr/>
        </p:nvSpPr>
        <p:spPr>
          <a:xfrm>
            <a:off x="4183634" y="2124265"/>
            <a:ext cx="4385945" cy="2271395"/>
          </a:xfrm>
          <a:prstGeom prst="rect">
            <a:avLst/>
          </a:prstGeom>
        </p:spPr>
        <p:txBody>
          <a:bodyPr vert="horz" wrap="square" lIns="0" tIns="0" rIns="0" bIns="0" rtlCol="0">
            <a:spAutoFit/>
          </a:bodyPr>
          <a:lstStyle/>
          <a:p>
            <a:pPr marL="12700" marR="5080">
              <a:lnSpc>
                <a:spcPct val="100000"/>
              </a:lnSpc>
            </a:pPr>
            <a:r>
              <a:rPr sz="2800" b="1" spc="-5" dirty="0">
                <a:solidFill>
                  <a:srgbClr val="FF0000"/>
                </a:solidFill>
                <a:latin typeface="Calibri" panose="020F0502020204030204"/>
                <a:cs typeface="Calibri" panose="020F0502020204030204"/>
              </a:rPr>
              <a:t>#p</a:t>
            </a:r>
            <a:r>
              <a:rPr sz="2800" b="1" spc="-60"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agma</a:t>
            </a:r>
            <a:r>
              <a:rPr sz="2800" b="1" spc="-10"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omp</a:t>
            </a:r>
            <a:r>
              <a:rPr sz="2800" b="1" spc="-5"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pa</a:t>
            </a:r>
            <a:r>
              <a:rPr sz="2800" b="1" spc="-65"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allel</a:t>
            </a:r>
            <a:r>
              <a:rPr sz="2800" b="1" spc="-5" dirty="0">
                <a:solidFill>
                  <a:srgbClr val="FF0000"/>
                </a:solidFill>
                <a:latin typeface="Calibri" panose="020F0502020204030204"/>
                <a:cs typeface="Calibri" panose="020F0502020204030204"/>
              </a:rPr>
              <a:t> </a:t>
            </a:r>
            <a:r>
              <a:rPr sz="2800" b="1" spc="-45" dirty="0">
                <a:solidFill>
                  <a:srgbClr val="FF0000"/>
                </a:solidFill>
                <a:latin typeface="Calibri" panose="020F0502020204030204"/>
                <a:cs typeface="Calibri" panose="020F0502020204030204"/>
              </a:rPr>
              <a:t>f</a:t>
            </a:r>
            <a:r>
              <a:rPr sz="2800" b="1" dirty="0">
                <a:solidFill>
                  <a:srgbClr val="FF0000"/>
                </a:solidFill>
                <a:latin typeface="Calibri" panose="020F0502020204030204"/>
                <a:cs typeface="Calibri" panose="020F0502020204030204"/>
              </a:rPr>
              <a:t>or num_th</a:t>
            </a:r>
            <a:r>
              <a:rPr sz="2800" b="1" spc="-25" dirty="0">
                <a:solidFill>
                  <a:srgbClr val="FF0000"/>
                </a:solidFill>
                <a:latin typeface="Calibri" panose="020F0502020204030204"/>
                <a:cs typeface="Calibri" panose="020F0502020204030204"/>
              </a:rPr>
              <a:t>r</a:t>
            </a:r>
            <a:r>
              <a:rPr sz="2800" b="1" spc="-5" dirty="0">
                <a:solidFill>
                  <a:srgbClr val="FF0000"/>
                </a:solidFill>
                <a:latin typeface="Calibri" panose="020F0502020204030204"/>
                <a:cs typeface="Calibri" panose="020F0502020204030204"/>
              </a:rPr>
              <a:t>ead</a:t>
            </a:r>
            <a:r>
              <a:rPr sz="2800" b="1" spc="5" dirty="0">
                <a:solidFill>
                  <a:srgbClr val="FF0000"/>
                </a:solidFill>
                <a:latin typeface="Calibri" panose="020F0502020204030204"/>
                <a:cs typeface="Calibri" panose="020F0502020204030204"/>
              </a:rPr>
              <a:t>s</a:t>
            </a:r>
            <a:r>
              <a:rPr sz="2800" b="1" dirty="0">
                <a:solidFill>
                  <a:srgbClr val="FF0000"/>
                </a:solidFill>
                <a:latin typeface="Calibri" panose="020F0502020204030204"/>
                <a:cs typeface="Calibri" panose="020F0502020204030204"/>
              </a:rPr>
              <a:t>(T</a:t>
            </a:r>
            <a:r>
              <a:rPr sz="2800" b="1" spc="-10" dirty="0">
                <a:solidFill>
                  <a:srgbClr val="FF0000"/>
                </a:solidFill>
                <a:latin typeface="Calibri" panose="020F0502020204030204"/>
                <a:cs typeface="Calibri" panose="020F0502020204030204"/>
              </a:rPr>
              <a:t>H</a:t>
            </a:r>
            <a:r>
              <a:rPr sz="2800" b="1" dirty="0">
                <a:solidFill>
                  <a:srgbClr val="FF0000"/>
                </a:solidFill>
                <a:latin typeface="Calibri" panose="020F0502020204030204"/>
                <a:cs typeface="Calibri" panose="020F0502020204030204"/>
              </a:rPr>
              <a:t>R</a:t>
            </a:r>
            <a:r>
              <a:rPr sz="2800" b="1" spc="-45" dirty="0">
                <a:solidFill>
                  <a:srgbClr val="FF0000"/>
                </a:solidFill>
                <a:latin typeface="Calibri" panose="020F0502020204030204"/>
                <a:cs typeface="Calibri" panose="020F0502020204030204"/>
              </a:rPr>
              <a:t>E</a:t>
            </a:r>
            <a:r>
              <a:rPr sz="2800" b="1" dirty="0">
                <a:solidFill>
                  <a:srgbClr val="FF0000"/>
                </a:solidFill>
                <a:latin typeface="Calibri" panose="020F0502020204030204"/>
                <a:cs typeface="Calibri" panose="020F0502020204030204"/>
              </a:rPr>
              <a:t>AD_NUM) </a:t>
            </a: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spc="-5" dirty="0">
                <a:latin typeface="Calibri" panose="020F0502020204030204"/>
                <a:cs typeface="Calibri" panose="020F0502020204030204"/>
              </a:rPr>
              <a:t> </a:t>
            </a:r>
            <a:r>
              <a:rPr sz="2400" spc="-20" dirty="0">
                <a:latin typeface="Calibri" panose="020F0502020204030204"/>
                <a:cs typeface="Calibri" panose="020F0502020204030204"/>
              </a:rPr>
              <a:t>(k=0</a:t>
            </a:r>
            <a:r>
              <a:rPr sz="2400" spc="-10" dirty="0">
                <a:latin typeface="Calibri" panose="020F0502020204030204"/>
                <a:cs typeface="Calibri" panose="020F0502020204030204"/>
              </a:rPr>
              <a:t>;</a:t>
            </a:r>
            <a:r>
              <a:rPr sz="2400" spc="-15" dirty="0">
                <a:latin typeface="Calibri" panose="020F0502020204030204"/>
                <a:cs typeface="Calibri" panose="020F0502020204030204"/>
              </a:rPr>
              <a:t> k&lt;M*N;</a:t>
            </a:r>
            <a:r>
              <a:rPr sz="2400" spc="-20" dirty="0">
                <a:latin typeface="Calibri" panose="020F0502020204030204"/>
                <a:cs typeface="Calibri" panose="020F0502020204030204"/>
              </a:rPr>
              <a:t> </a:t>
            </a:r>
            <a:r>
              <a:rPr sz="2400" spc="-15" dirty="0">
                <a:latin typeface="Calibri" panose="020F0502020204030204"/>
                <a:cs typeface="Calibri" panose="020F0502020204030204"/>
              </a:rPr>
              <a:t>k</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422275" marR="2894330">
              <a:lnSpc>
                <a:spcPct val="100000"/>
              </a:lnSpc>
            </a:pPr>
            <a:r>
              <a:rPr sz="2400" dirty="0">
                <a:latin typeface="Calibri" panose="020F0502020204030204"/>
                <a:cs typeface="Calibri" panose="020F0502020204030204"/>
              </a:rPr>
              <a:t>i</a:t>
            </a:r>
            <a:r>
              <a:rPr sz="2400" spc="-10" dirty="0">
                <a:latin typeface="Calibri" panose="020F0502020204030204"/>
                <a:cs typeface="Calibri" panose="020F0502020204030204"/>
              </a:rPr>
              <a:t> </a:t>
            </a:r>
            <a:r>
              <a:rPr sz="2400" dirty="0">
                <a:latin typeface="Calibri" panose="020F0502020204030204"/>
                <a:cs typeface="Calibri" panose="020F0502020204030204"/>
              </a:rPr>
              <a:t>=</a:t>
            </a:r>
            <a:r>
              <a:rPr sz="2400" spc="-5" dirty="0">
                <a:latin typeface="Calibri" panose="020F0502020204030204"/>
                <a:cs typeface="Calibri" panose="020F0502020204030204"/>
              </a:rPr>
              <a:t> </a:t>
            </a:r>
            <a:r>
              <a:rPr sz="2400" spc="-15" dirty="0">
                <a:latin typeface="Calibri" panose="020F0502020204030204"/>
                <a:cs typeface="Calibri" panose="020F0502020204030204"/>
              </a:rPr>
              <a:t>k/M;</a:t>
            </a:r>
            <a:r>
              <a:rPr sz="2400" spc="-10" dirty="0">
                <a:latin typeface="Calibri" panose="020F0502020204030204"/>
                <a:cs typeface="Calibri" panose="020F0502020204030204"/>
              </a:rPr>
              <a:t> </a:t>
            </a:r>
            <a:r>
              <a:rPr sz="2400" dirty="0">
                <a:latin typeface="Calibri" panose="020F0502020204030204"/>
                <a:cs typeface="Calibri" panose="020F0502020204030204"/>
              </a:rPr>
              <a:t>j</a:t>
            </a:r>
            <a:r>
              <a:rPr sz="2400" spc="-10" dirty="0">
                <a:latin typeface="Calibri" panose="020F0502020204030204"/>
                <a:cs typeface="Calibri" panose="020F0502020204030204"/>
              </a:rPr>
              <a:t> </a:t>
            </a:r>
            <a:r>
              <a:rPr sz="2400" dirty="0">
                <a:latin typeface="Calibri" panose="020F0502020204030204"/>
                <a:cs typeface="Calibri" panose="020F0502020204030204"/>
              </a:rPr>
              <a:t>=</a:t>
            </a:r>
            <a:r>
              <a:rPr sz="2400" spc="-5" dirty="0">
                <a:latin typeface="Calibri" panose="020F0502020204030204"/>
                <a:cs typeface="Calibri" panose="020F0502020204030204"/>
              </a:rPr>
              <a:t> </a:t>
            </a:r>
            <a:r>
              <a:rPr sz="2400" spc="-15" dirty="0">
                <a:latin typeface="Calibri" panose="020F0502020204030204"/>
                <a:cs typeface="Calibri" panose="020F0502020204030204"/>
              </a:rPr>
              <a:t>k%M;</a:t>
            </a:r>
            <a:endParaRPr sz="2400">
              <a:latin typeface="Calibri" panose="020F0502020204030204"/>
              <a:cs typeface="Calibri" panose="020F0502020204030204"/>
            </a:endParaRPr>
          </a:p>
          <a:p>
            <a:pPr marL="127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6" name="object 16"/>
          <p:cNvSpPr/>
          <p:nvPr/>
        </p:nvSpPr>
        <p:spPr>
          <a:xfrm>
            <a:off x="7092315" y="188658"/>
            <a:ext cx="1872233" cy="503237"/>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04977" y="145542"/>
            <a:ext cx="35227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003804" y="145542"/>
            <a:ext cx="3525012"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5804915" y="198881"/>
            <a:ext cx="850391" cy="1226820"/>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378460">
              <a:lnSpc>
                <a:spcPts val="5120"/>
              </a:lnSpc>
            </a:pPr>
            <a:r>
              <a:rPr sz="4400" spc="-45" dirty="0">
                <a:latin typeface="宋体" panose="02010600030101010101" pitchFamily="2" charset="-122"/>
                <a:cs typeface="宋体" panose="02010600030101010101" pitchFamily="2" charset="-122"/>
              </a:rPr>
              <a:t>并行</a:t>
            </a:r>
            <a:r>
              <a:rPr sz="4400" spc="-30" dirty="0">
                <a:latin typeface="宋体" panose="02010600030101010101" pitchFamily="2" charset="-122"/>
                <a:cs typeface="宋体" panose="02010600030101010101" pitchFamily="2" charset="-122"/>
              </a:rPr>
              <a:t>度</a:t>
            </a:r>
            <a:r>
              <a:rPr sz="4400" spc="-45" dirty="0">
                <a:latin typeface="宋体" panose="02010600030101010101" pitchFamily="2" charset="-122"/>
                <a:cs typeface="宋体" panose="02010600030101010101" pitchFamily="2" charset="-122"/>
              </a:rPr>
              <a:t>优</a:t>
            </a:r>
            <a:r>
              <a:rPr sz="4400" spc="-15" dirty="0">
                <a:latin typeface="宋体" panose="02010600030101010101" pitchFamily="2" charset="-122"/>
                <a:cs typeface="宋体" panose="02010600030101010101" pitchFamily="2" charset="-122"/>
              </a:rPr>
              <a:t>化</a:t>
            </a:r>
            <a:r>
              <a:rPr sz="4400" spc="-35" dirty="0">
                <a:latin typeface="宋体" panose="02010600030101010101" pitchFamily="2" charset="-122"/>
                <a:cs typeface="宋体" panose="02010600030101010101" pitchFamily="2" charset="-122"/>
              </a:rPr>
              <a:t>：</a:t>
            </a:r>
            <a:r>
              <a:rPr sz="4400" spc="-45" dirty="0">
                <a:latin typeface="宋体" panose="02010600030101010101" pitchFamily="2" charset="-122"/>
                <a:cs typeface="宋体" panose="02010600030101010101" pitchFamily="2" charset="-122"/>
              </a:rPr>
              <a:t>嵌</a:t>
            </a:r>
            <a:r>
              <a:rPr sz="4400" spc="-30" dirty="0">
                <a:latin typeface="宋体" panose="02010600030101010101" pitchFamily="2" charset="-122"/>
                <a:cs typeface="宋体" panose="02010600030101010101" pitchFamily="2" charset="-122"/>
              </a:rPr>
              <a:t>套</a:t>
            </a:r>
            <a:r>
              <a:rPr sz="4400" spc="-35" dirty="0">
                <a:latin typeface="宋体" panose="02010600030101010101" pitchFamily="2" charset="-122"/>
                <a:cs typeface="宋体" panose="02010600030101010101" pitchFamily="2" charset="-122"/>
              </a:rPr>
              <a:t>并</a:t>
            </a:r>
            <a:r>
              <a:rPr sz="4400" spc="-45" dirty="0">
                <a:latin typeface="宋体" panose="02010600030101010101" pitchFamily="2" charset="-122"/>
                <a:cs typeface="宋体" panose="02010600030101010101" pitchFamily="2" charset="-122"/>
              </a:rPr>
              <a:t>行</a:t>
            </a:r>
            <a:endParaRPr sz="4400">
              <a:latin typeface="宋体" panose="02010600030101010101" pitchFamily="2" charset="-122"/>
              <a:cs typeface="宋体" panose="02010600030101010101" pitchFamily="2" charset="-122"/>
            </a:endParaRPr>
          </a:p>
        </p:txBody>
      </p:sp>
      <p:sp>
        <p:nvSpPr>
          <p:cNvPr id="8" name="object 8"/>
          <p:cNvSpPr/>
          <p:nvPr/>
        </p:nvSpPr>
        <p:spPr>
          <a:xfrm>
            <a:off x="428396" y="3857156"/>
            <a:ext cx="3786504" cy="1860550"/>
          </a:xfrm>
          <a:custGeom>
            <a:avLst/>
            <a:gdLst/>
            <a:ahLst/>
            <a:cxnLst/>
            <a:rect l="l" t="t" r="r" b="b"/>
            <a:pathLst>
              <a:path w="3786504" h="1860550">
                <a:moveTo>
                  <a:pt x="0" y="1860534"/>
                </a:moveTo>
                <a:lnTo>
                  <a:pt x="3785939" y="1860534"/>
                </a:lnTo>
                <a:lnTo>
                  <a:pt x="3785939" y="0"/>
                </a:lnTo>
                <a:lnTo>
                  <a:pt x="0" y="0"/>
                </a:lnTo>
                <a:lnTo>
                  <a:pt x="0" y="1860534"/>
                </a:lnTo>
                <a:close/>
              </a:path>
            </a:pathLst>
          </a:custGeom>
          <a:solidFill>
            <a:srgbClr val="FFFFFF"/>
          </a:solidFill>
        </p:spPr>
        <p:txBody>
          <a:bodyPr wrap="square" lIns="0" tIns="0" rIns="0" bIns="0" rtlCol="0"/>
          <a:lstStyle/>
          <a:p/>
        </p:txBody>
      </p:sp>
      <p:sp>
        <p:nvSpPr>
          <p:cNvPr id="9" name="object 9"/>
          <p:cNvSpPr txBox="1"/>
          <p:nvPr/>
        </p:nvSpPr>
        <p:spPr>
          <a:xfrm>
            <a:off x="428396" y="3857156"/>
            <a:ext cx="3786504" cy="1860550"/>
          </a:xfrm>
          <a:prstGeom prst="rect">
            <a:avLst/>
          </a:prstGeom>
          <a:solidFill>
            <a:srgbClr val="FFFFFF"/>
          </a:solidFill>
          <a:ln w="12782">
            <a:solidFill>
              <a:srgbClr val="000000"/>
            </a:solidFill>
          </a:ln>
        </p:spPr>
        <p:txBody>
          <a:bodyPr vert="horz" wrap="square" lIns="0" tIns="0" rIns="0" bIns="0" rtlCol="0">
            <a:spAutoFit/>
          </a:bodyPr>
          <a:lstStyle/>
          <a:p>
            <a:pPr marL="64770" marR="183515">
              <a:lnSpc>
                <a:spcPct val="100000"/>
              </a:lnSpc>
            </a:pPr>
            <a:r>
              <a:rPr sz="1950" spc="5" dirty="0">
                <a:solidFill>
                  <a:srgbClr val="006FC0"/>
                </a:solidFill>
                <a:latin typeface="宋体" panose="02010600030101010101" pitchFamily="2" charset="-122"/>
                <a:cs typeface="宋体" panose="02010600030101010101" pitchFamily="2" charset="-122"/>
              </a:rPr>
              <a:t>#pragm</a:t>
            </a:r>
            <a:r>
              <a:rPr sz="1950" dirty="0">
                <a:solidFill>
                  <a:srgbClr val="006FC0"/>
                </a:solidFill>
                <a:latin typeface="宋体" panose="02010600030101010101" pitchFamily="2" charset="-122"/>
                <a:cs typeface="宋体" panose="02010600030101010101" pitchFamily="2" charset="-122"/>
              </a:rPr>
              <a:t>a</a:t>
            </a:r>
            <a:r>
              <a:rPr sz="1950" spc="20" dirty="0">
                <a:solidFill>
                  <a:srgbClr val="006FC0"/>
                </a:solidFill>
                <a:latin typeface="宋体" panose="02010600030101010101" pitchFamily="2" charset="-122"/>
                <a:cs typeface="宋体" panose="02010600030101010101" pitchFamily="2" charset="-122"/>
              </a:rPr>
              <a:t> </a:t>
            </a:r>
            <a:r>
              <a:rPr sz="1950" spc="5" dirty="0">
                <a:solidFill>
                  <a:srgbClr val="006FC0"/>
                </a:solidFill>
                <a:latin typeface="宋体" panose="02010600030101010101" pitchFamily="2" charset="-122"/>
                <a:cs typeface="宋体" panose="02010600030101010101" pitchFamily="2" charset="-122"/>
              </a:rPr>
              <a:t>om</a:t>
            </a:r>
            <a:r>
              <a:rPr sz="1950" dirty="0">
                <a:solidFill>
                  <a:srgbClr val="006FC0"/>
                </a:solidFill>
                <a:latin typeface="宋体" panose="02010600030101010101" pitchFamily="2" charset="-122"/>
                <a:cs typeface="宋体" panose="02010600030101010101" pitchFamily="2" charset="-122"/>
              </a:rPr>
              <a:t>p</a:t>
            </a:r>
            <a:r>
              <a:rPr sz="1950" spc="20" dirty="0">
                <a:solidFill>
                  <a:srgbClr val="006FC0"/>
                </a:solidFill>
                <a:latin typeface="宋体" panose="02010600030101010101" pitchFamily="2" charset="-122"/>
                <a:cs typeface="宋体" panose="02010600030101010101" pitchFamily="2" charset="-122"/>
              </a:rPr>
              <a:t> </a:t>
            </a:r>
            <a:r>
              <a:rPr sz="1950" spc="5" dirty="0">
                <a:solidFill>
                  <a:srgbClr val="006FC0"/>
                </a:solidFill>
                <a:latin typeface="宋体" panose="02010600030101010101" pitchFamily="2" charset="-122"/>
                <a:cs typeface="宋体" panose="02010600030101010101" pitchFamily="2" charset="-122"/>
              </a:rPr>
              <a:t>paralle</a:t>
            </a:r>
            <a:r>
              <a:rPr sz="1950" dirty="0">
                <a:solidFill>
                  <a:srgbClr val="006FC0"/>
                </a:solidFill>
                <a:latin typeface="宋体" panose="02010600030101010101" pitchFamily="2" charset="-122"/>
                <a:cs typeface="宋体" panose="02010600030101010101" pitchFamily="2" charset="-122"/>
              </a:rPr>
              <a:t>l</a:t>
            </a:r>
            <a:r>
              <a:rPr sz="1950" spc="20" dirty="0">
                <a:solidFill>
                  <a:srgbClr val="006FC0"/>
                </a:solidFill>
                <a:latin typeface="宋体" panose="02010600030101010101" pitchFamily="2" charset="-122"/>
                <a:cs typeface="宋体" panose="02010600030101010101" pitchFamily="2" charset="-122"/>
              </a:rPr>
              <a:t> </a:t>
            </a:r>
            <a:r>
              <a:rPr sz="1950" spc="5" dirty="0">
                <a:solidFill>
                  <a:srgbClr val="006FC0"/>
                </a:solidFill>
                <a:latin typeface="宋体" panose="02010600030101010101" pitchFamily="2" charset="-122"/>
                <a:cs typeface="宋体" panose="02010600030101010101" pitchFamily="2" charset="-122"/>
              </a:rPr>
              <a:t>fo</a:t>
            </a:r>
            <a:r>
              <a:rPr sz="1950" dirty="0">
                <a:solidFill>
                  <a:srgbClr val="006FC0"/>
                </a:solidFill>
                <a:latin typeface="宋体" panose="02010600030101010101" pitchFamily="2" charset="-122"/>
                <a:cs typeface="宋体" panose="02010600030101010101" pitchFamily="2" charset="-122"/>
              </a:rPr>
              <a:t>r</a:t>
            </a:r>
            <a:r>
              <a:rPr sz="1950" spc="20" dirty="0">
                <a:solidFill>
                  <a:srgbClr val="006FC0"/>
                </a:solidFill>
                <a:latin typeface="宋体" panose="02010600030101010101" pitchFamily="2" charset="-122"/>
                <a:cs typeface="宋体" panose="02010600030101010101" pitchFamily="2" charset="-122"/>
              </a:rPr>
              <a:t> </a:t>
            </a:r>
            <a:r>
              <a:rPr sz="1950" spc="5" dirty="0">
                <a:solidFill>
                  <a:srgbClr val="006FC0"/>
                </a:solidFill>
                <a:latin typeface="宋体" panose="02010600030101010101" pitchFamily="2" charset="-122"/>
                <a:cs typeface="宋体" panose="02010600030101010101" pitchFamily="2" charset="-122"/>
              </a:rPr>
              <a:t>..</a:t>
            </a:r>
            <a:r>
              <a:rPr sz="1950" dirty="0">
                <a:solidFill>
                  <a:srgbClr val="006FC0"/>
                </a:solidFill>
                <a:latin typeface="宋体" panose="02010600030101010101" pitchFamily="2" charset="-122"/>
                <a:cs typeface="宋体" panose="02010600030101010101" pitchFamily="2" charset="-122"/>
              </a:rPr>
              <a:t>. </a:t>
            </a:r>
            <a:r>
              <a:rPr sz="1950" spc="5" dirty="0">
                <a:latin typeface="宋体" panose="02010600030101010101" pitchFamily="2" charset="-122"/>
                <a:cs typeface="宋体" panose="02010600030101010101" pitchFamily="2" charset="-122"/>
              </a:rPr>
              <a:t>for(i=0;i&lt;120;i++</a:t>
            </a:r>
            <a:r>
              <a:rPr sz="1950" dirty="0">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a:p>
            <a:pPr marL="441325">
              <a:lnSpc>
                <a:spcPct val="100000"/>
              </a:lnSpc>
              <a:spcBef>
                <a:spcPts val="5"/>
              </a:spcBef>
            </a:pPr>
            <a:r>
              <a:rPr sz="1950" spc="5" dirty="0">
                <a:latin typeface="宋体" panose="02010600030101010101" pitchFamily="2" charset="-122"/>
                <a:cs typeface="宋体" panose="02010600030101010101" pitchFamily="2" charset="-122"/>
              </a:rPr>
              <a:t>for(i=0;i&lt;Width;i++</a:t>
            </a:r>
            <a:r>
              <a:rPr sz="1950" dirty="0">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a:p>
            <a:pPr marL="441325">
              <a:lnSpc>
                <a:spcPct val="100000"/>
              </a:lnSpc>
              <a:spcBef>
                <a:spcPts val="5"/>
              </a:spcBef>
            </a:pPr>
            <a:r>
              <a:rPr sz="1950" dirty="0">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a:p>
            <a:pPr marL="943610">
              <a:lnSpc>
                <a:spcPct val="100000"/>
              </a:lnSpc>
              <a:spcBef>
                <a:spcPts val="5"/>
              </a:spcBef>
            </a:pPr>
            <a:r>
              <a:rPr sz="1950" spc="5" dirty="0">
                <a:latin typeface="宋体" panose="02010600030101010101" pitchFamily="2" charset="-122"/>
                <a:cs typeface="宋体" panose="02010600030101010101" pitchFamily="2" charset="-122"/>
              </a:rPr>
              <a:t>..</a:t>
            </a:r>
            <a:r>
              <a:rPr sz="1950" dirty="0">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a:p>
            <a:pPr marL="441325">
              <a:lnSpc>
                <a:spcPct val="100000"/>
              </a:lnSpc>
              <a:spcBef>
                <a:spcPts val="5"/>
              </a:spcBef>
            </a:pPr>
            <a:r>
              <a:rPr sz="1950" dirty="0">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p:txBody>
      </p:sp>
      <p:sp>
        <p:nvSpPr>
          <p:cNvPr id="10" name="object 10"/>
          <p:cNvSpPr/>
          <p:nvPr/>
        </p:nvSpPr>
        <p:spPr>
          <a:xfrm>
            <a:off x="4674282" y="1649383"/>
            <a:ext cx="3953510" cy="2137410"/>
          </a:xfrm>
          <a:custGeom>
            <a:avLst/>
            <a:gdLst/>
            <a:ahLst/>
            <a:cxnLst/>
            <a:rect l="l" t="t" r="r" b="b"/>
            <a:pathLst>
              <a:path w="3953509" h="2137410">
                <a:moveTo>
                  <a:pt x="0" y="2136956"/>
                </a:moveTo>
                <a:lnTo>
                  <a:pt x="3953444" y="2136956"/>
                </a:lnTo>
                <a:lnTo>
                  <a:pt x="3953444" y="0"/>
                </a:lnTo>
                <a:lnTo>
                  <a:pt x="0" y="0"/>
                </a:lnTo>
                <a:lnTo>
                  <a:pt x="0" y="2136956"/>
                </a:lnTo>
                <a:close/>
              </a:path>
            </a:pathLst>
          </a:custGeom>
          <a:solidFill>
            <a:srgbClr val="FFFFFF"/>
          </a:solidFill>
        </p:spPr>
        <p:txBody>
          <a:bodyPr wrap="square" lIns="0" tIns="0" rIns="0" bIns="0" rtlCol="0"/>
          <a:lstStyle/>
          <a:p/>
        </p:txBody>
      </p:sp>
      <p:sp>
        <p:nvSpPr>
          <p:cNvPr id="11" name="object 11"/>
          <p:cNvSpPr txBox="1"/>
          <p:nvPr/>
        </p:nvSpPr>
        <p:spPr>
          <a:xfrm>
            <a:off x="4674282" y="1649383"/>
            <a:ext cx="3953510" cy="2137410"/>
          </a:xfrm>
          <a:prstGeom prst="rect">
            <a:avLst/>
          </a:prstGeom>
          <a:solidFill>
            <a:srgbClr val="FFFFFF"/>
          </a:solidFill>
          <a:ln w="11102">
            <a:solidFill>
              <a:srgbClr val="000000"/>
            </a:solidFill>
          </a:ln>
        </p:spPr>
        <p:txBody>
          <a:bodyPr vert="horz" wrap="square" lIns="0" tIns="0" rIns="0" bIns="0" rtlCol="0">
            <a:spAutoFit/>
          </a:bodyPr>
          <a:lstStyle/>
          <a:p>
            <a:pPr marL="59690">
              <a:lnSpc>
                <a:spcPct val="100000"/>
              </a:lnSpc>
            </a:pPr>
            <a:r>
              <a:rPr sz="1650" spc="75" dirty="0">
                <a:solidFill>
                  <a:srgbClr val="006FC0"/>
                </a:solidFill>
                <a:latin typeface="宋体" panose="02010600030101010101" pitchFamily="2" charset="-122"/>
                <a:cs typeface="宋体" panose="02010600030101010101" pitchFamily="2" charset="-122"/>
              </a:rPr>
              <a:t>omp_set_nested(true)</a:t>
            </a:r>
            <a:r>
              <a:rPr sz="1650" spc="70" dirty="0">
                <a:solidFill>
                  <a:srgbClr val="006FC0"/>
                </a:solidFill>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a:p>
            <a:pPr marL="59690" marR="634365">
              <a:lnSpc>
                <a:spcPct val="101000"/>
              </a:lnSpc>
            </a:pPr>
            <a:r>
              <a:rPr sz="1650" spc="75" dirty="0">
                <a:solidFill>
                  <a:srgbClr val="006FC0"/>
                </a:solidFill>
                <a:latin typeface="宋体" panose="02010600030101010101" pitchFamily="2" charset="-122"/>
                <a:cs typeface="宋体" panose="02010600030101010101" pitchFamily="2" charset="-122"/>
              </a:rPr>
              <a:t>#pragm</a:t>
            </a:r>
            <a:r>
              <a:rPr sz="1650" spc="70" dirty="0">
                <a:solidFill>
                  <a:srgbClr val="006FC0"/>
                </a:solidFill>
                <a:latin typeface="宋体" panose="02010600030101010101" pitchFamily="2" charset="-122"/>
                <a:cs typeface="宋体" panose="02010600030101010101" pitchFamily="2" charset="-122"/>
              </a:rPr>
              <a:t>a</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om</a:t>
            </a:r>
            <a:r>
              <a:rPr sz="1650" spc="70" dirty="0">
                <a:solidFill>
                  <a:srgbClr val="006FC0"/>
                </a:solidFill>
                <a:latin typeface="宋体" panose="02010600030101010101" pitchFamily="2" charset="-122"/>
                <a:cs typeface="宋体" panose="02010600030101010101" pitchFamily="2" charset="-122"/>
              </a:rPr>
              <a:t>p</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paralle</a:t>
            </a:r>
            <a:r>
              <a:rPr sz="1650" spc="70" dirty="0">
                <a:solidFill>
                  <a:srgbClr val="006FC0"/>
                </a:solidFill>
                <a:latin typeface="宋体" panose="02010600030101010101" pitchFamily="2" charset="-122"/>
                <a:cs typeface="宋体" panose="02010600030101010101" pitchFamily="2" charset="-122"/>
              </a:rPr>
              <a:t>l</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fo</a:t>
            </a:r>
            <a:r>
              <a:rPr sz="1650" spc="70" dirty="0">
                <a:solidFill>
                  <a:srgbClr val="006FC0"/>
                </a:solidFill>
                <a:latin typeface="宋体" panose="02010600030101010101" pitchFamily="2" charset="-122"/>
                <a:cs typeface="宋体" panose="02010600030101010101" pitchFamily="2" charset="-122"/>
              </a:rPr>
              <a:t>r</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a:t>
            </a:r>
            <a:r>
              <a:rPr sz="1650" spc="70" dirty="0">
                <a:solidFill>
                  <a:srgbClr val="006FC0"/>
                </a:solidFill>
                <a:latin typeface="宋体" panose="02010600030101010101" pitchFamily="2" charset="-122"/>
                <a:cs typeface="宋体" panose="02010600030101010101" pitchFamily="2" charset="-122"/>
              </a:rPr>
              <a:t>. </a:t>
            </a:r>
            <a:r>
              <a:rPr sz="1650" spc="75" dirty="0">
                <a:latin typeface="宋体" panose="02010600030101010101" pitchFamily="2" charset="-122"/>
                <a:cs typeface="宋体" panose="02010600030101010101" pitchFamily="2" charset="-122"/>
              </a:rPr>
              <a:t>for(i=0;i&lt;120;i++</a:t>
            </a:r>
            <a:r>
              <a:rPr sz="1650" spc="70" dirty="0">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a:p>
            <a:pPr marL="407035" marR="287020">
              <a:lnSpc>
                <a:spcPct val="101000"/>
              </a:lnSpc>
            </a:pPr>
            <a:r>
              <a:rPr sz="1650" spc="75" dirty="0">
                <a:solidFill>
                  <a:srgbClr val="006FC0"/>
                </a:solidFill>
                <a:latin typeface="宋体" panose="02010600030101010101" pitchFamily="2" charset="-122"/>
                <a:cs typeface="宋体" panose="02010600030101010101" pitchFamily="2" charset="-122"/>
              </a:rPr>
              <a:t>#pragm</a:t>
            </a:r>
            <a:r>
              <a:rPr sz="1650" spc="70" dirty="0">
                <a:solidFill>
                  <a:srgbClr val="006FC0"/>
                </a:solidFill>
                <a:latin typeface="宋体" panose="02010600030101010101" pitchFamily="2" charset="-122"/>
                <a:cs typeface="宋体" panose="02010600030101010101" pitchFamily="2" charset="-122"/>
              </a:rPr>
              <a:t>a</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om</a:t>
            </a:r>
            <a:r>
              <a:rPr sz="1650" spc="70" dirty="0">
                <a:solidFill>
                  <a:srgbClr val="006FC0"/>
                </a:solidFill>
                <a:latin typeface="宋体" panose="02010600030101010101" pitchFamily="2" charset="-122"/>
                <a:cs typeface="宋体" panose="02010600030101010101" pitchFamily="2" charset="-122"/>
              </a:rPr>
              <a:t>p</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paralle</a:t>
            </a:r>
            <a:r>
              <a:rPr sz="1650" spc="70" dirty="0">
                <a:solidFill>
                  <a:srgbClr val="006FC0"/>
                </a:solidFill>
                <a:latin typeface="宋体" panose="02010600030101010101" pitchFamily="2" charset="-122"/>
                <a:cs typeface="宋体" panose="02010600030101010101" pitchFamily="2" charset="-122"/>
              </a:rPr>
              <a:t>l</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fo</a:t>
            </a:r>
            <a:r>
              <a:rPr sz="1650" spc="70" dirty="0">
                <a:solidFill>
                  <a:srgbClr val="006FC0"/>
                </a:solidFill>
                <a:latin typeface="宋体" panose="02010600030101010101" pitchFamily="2" charset="-122"/>
                <a:cs typeface="宋体" panose="02010600030101010101" pitchFamily="2" charset="-122"/>
              </a:rPr>
              <a:t>r</a:t>
            </a:r>
            <a:r>
              <a:rPr sz="1650" spc="90" dirty="0">
                <a:solidFill>
                  <a:srgbClr val="006FC0"/>
                </a:solidFill>
                <a:latin typeface="宋体" panose="02010600030101010101" pitchFamily="2" charset="-122"/>
                <a:cs typeface="宋体" panose="02010600030101010101" pitchFamily="2" charset="-122"/>
              </a:rPr>
              <a:t> </a:t>
            </a:r>
            <a:r>
              <a:rPr sz="1650" spc="75" dirty="0">
                <a:solidFill>
                  <a:srgbClr val="006FC0"/>
                </a:solidFill>
                <a:latin typeface="宋体" panose="02010600030101010101" pitchFamily="2" charset="-122"/>
                <a:cs typeface="宋体" panose="02010600030101010101" pitchFamily="2" charset="-122"/>
              </a:rPr>
              <a:t>..</a:t>
            </a:r>
            <a:r>
              <a:rPr sz="1650" spc="70" dirty="0">
                <a:solidFill>
                  <a:srgbClr val="006FC0"/>
                </a:solidFill>
                <a:latin typeface="宋体" panose="02010600030101010101" pitchFamily="2" charset="-122"/>
                <a:cs typeface="宋体" panose="02010600030101010101" pitchFamily="2" charset="-122"/>
              </a:rPr>
              <a:t>. </a:t>
            </a:r>
            <a:r>
              <a:rPr sz="1650" spc="75" dirty="0">
                <a:latin typeface="宋体" panose="02010600030101010101" pitchFamily="2" charset="-122"/>
                <a:cs typeface="宋体" panose="02010600030101010101" pitchFamily="2" charset="-122"/>
              </a:rPr>
              <a:t>for(i=0;i&lt;Width;i++</a:t>
            </a:r>
            <a:r>
              <a:rPr sz="1650" spc="70" dirty="0">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a:p>
            <a:pPr marL="407035">
              <a:lnSpc>
                <a:spcPct val="100000"/>
              </a:lnSpc>
              <a:spcBef>
                <a:spcPts val="15"/>
              </a:spcBef>
            </a:pPr>
            <a:r>
              <a:rPr sz="1650" spc="70" dirty="0">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a:p>
            <a:pPr marL="869950">
              <a:lnSpc>
                <a:spcPct val="100000"/>
              </a:lnSpc>
              <a:spcBef>
                <a:spcPts val="15"/>
              </a:spcBef>
            </a:pPr>
            <a:r>
              <a:rPr sz="1650" spc="75" dirty="0">
                <a:latin typeface="宋体" panose="02010600030101010101" pitchFamily="2" charset="-122"/>
                <a:cs typeface="宋体" panose="02010600030101010101" pitchFamily="2" charset="-122"/>
              </a:rPr>
              <a:t>..</a:t>
            </a:r>
            <a:r>
              <a:rPr sz="1650" spc="70" dirty="0">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a:p>
            <a:pPr marL="407035">
              <a:lnSpc>
                <a:spcPct val="100000"/>
              </a:lnSpc>
              <a:spcBef>
                <a:spcPts val="15"/>
              </a:spcBef>
            </a:pPr>
            <a:r>
              <a:rPr sz="1650" spc="70" dirty="0">
                <a:latin typeface="宋体" panose="02010600030101010101" pitchFamily="2" charset="-122"/>
                <a:cs typeface="宋体" panose="02010600030101010101" pitchFamily="2" charset="-122"/>
              </a:rPr>
              <a:t>}</a:t>
            </a:r>
            <a:endParaRPr sz="1650">
              <a:latin typeface="宋体" panose="02010600030101010101" pitchFamily="2" charset="-122"/>
              <a:cs typeface="宋体" panose="02010600030101010101" pitchFamily="2" charset="-122"/>
            </a:endParaRPr>
          </a:p>
        </p:txBody>
      </p:sp>
      <p:sp>
        <p:nvSpPr>
          <p:cNvPr id="12" name="object 12"/>
          <p:cNvSpPr/>
          <p:nvPr/>
        </p:nvSpPr>
        <p:spPr>
          <a:xfrm>
            <a:off x="2699766" y="2223261"/>
            <a:ext cx="1960880" cy="1570355"/>
          </a:xfrm>
          <a:custGeom>
            <a:avLst/>
            <a:gdLst/>
            <a:ahLst/>
            <a:cxnLst/>
            <a:rect l="l" t="t" r="r" b="b"/>
            <a:pathLst>
              <a:path w="1960879" h="1570354">
                <a:moveTo>
                  <a:pt x="1567942" y="0"/>
                </a:moveTo>
                <a:lnTo>
                  <a:pt x="1567942" y="196214"/>
                </a:lnTo>
                <a:lnTo>
                  <a:pt x="686816" y="196214"/>
                </a:lnTo>
                <a:lnTo>
                  <a:pt x="630482" y="198491"/>
                </a:lnTo>
                <a:lnTo>
                  <a:pt x="575403" y="205203"/>
                </a:lnTo>
                <a:lnTo>
                  <a:pt x="521756" y="216173"/>
                </a:lnTo>
                <a:lnTo>
                  <a:pt x="469717" y="231226"/>
                </a:lnTo>
                <a:lnTo>
                  <a:pt x="419463" y="250184"/>
                </a:lnTo>
                <a:lnTo>
                  <a:pt x="371170" y="272870"/>
                </a:lnTo>
                <a:lnTo>
                  <a:pt x="325016" y="299108"/>
                </a:lnTo>
                <a:lnTo>
                  <a:pt x="281177" y="328721"/>
                </a:lnTo>
                <a:lnTo>
                  <a:pt x="239830" y="361533"/>
                </a:lnTo>
                <a:lnTo>
                  <a:pt x="201152" y="397367"/>
                </a:lnTo>
                <a:lnTo>
                  <a:pt x="165318" y="436045"/>
                </a:lnTo>
                <a:lnTo>
                  <a:pt x="132506" y="477392"/>
                </a:lnTo>
                <a:lnTo>
                  <a:pt x="102893" y="521231"/>
                </a:lnTo>
                <a:lnTo>
                  <a:pt x="76655" y="567385"/>
                </a:lnTo>
                <a:lnTo>
                  <a:pt x="53969" y="615678"/>
                </a:lnTo>
                <a:lnTo>
                  <a:pt x="35011" y="665932"/>
                </a:lnTo>
                <a:lnTo>
                  <a:pt x="19958" y="717971"/>
                </a:lnTo>
                <a:lnTo>
                  <a:pt x="8988" y="771618"/>
                </a:lnTo>
                <a:lnTo>
                  <a:pt x="2276" y="826697"/>
                </a:lnTo>
                <a:lnTo>
                  <a:pt x="0" y="883030"/>
                </a:lnTo>
                <a:lnTo>
                  <a:pt x="0" y="1569846"/>
                </a:lnTo>
                <a:lnTo>
                  <a:pt x="392429" y="1569846"/>
                </a:lnTo>
                <a:lnTo>
                  <a:pt x="392429" y="883030"/>
                </a:lnTo>
                <a:lnTo>
                  <a:pt x="393406" y="858890"/>
                </a:lnTo>
                <a:lnTo>
                  <a:pt x="400987" y="812294"/>
                </a:lnTo>
                <a:lnTo>
                  <a:pt x="415567" y="768453"/>
                </a:lnTo>
                <a:lnTo>
                  <a:pt x="436541" y="727972"/>
                </a:lnTo>
                <a:lnTo>
                  <a:pt x="463302" y="691457"/>
                </a:lnTo>
                <a:lnTo>
                  <a:pt x="495242" y="659517"/>
                </a:lnTo>
                <a:lnTo>
                  <a:pt x="531757" y="632756"/>
                </a:lnTo>
                <a:lnTo>
                  <a:pt x="572238" y="611782"/>
                </a:lnTo>
                <a:lnTo>
                  <a:pt x="616079" y="597202"/>
                </a:lnTo>
                <a:lnTo>
                  <a:pt x="662675" y="589621"/>
                </a:lnTo>
                <a:lnTo>
                  <a:pt x="686816" y="588645"/>
                </a:lnTo>
                <a:lnTo>
                  <a:pt x="1764220" y="588645"/>
                </a:lnTo>
                <a:lnTo>
                  <a:pt x="1960498" y="392429"/>
                </a:lnTo>
                <a:lnTo>
                  <a:pt x="1567942" y="0"/>
                </a:lnTo>
                <a:close/>
              </a:path>
              <a:path w="1960879" h="1570354">
                <a:moveTo>
                  <a:pt x="1764220" y="588645"/>
                </a:moveTo>
                <a:lnTo>
                  <a:pt x="1567942" y="588645"/>
                </a:lnTo>
                <a:lnTo>
                  <a:pt x="1567942" y="784860"/>
                </a:lnTo>
                <a:lnTo>
                  <a:pt x="1764220" y="588645"/>
                </a:lnTo>
                <a:close/>
              </a:path>
            </a:pathLst>
          </a:custGeom>
          <a:solidFill>
            <a:srgbClr val="FFFFFF"/>
          </a:solidFill>
        </p:spPr>
        <p:txBody>
          <a:bodyPr wrap="square" lIns="0" tIns="0" rIns="0" bIns="0" rtlCol="0"/>
          <a:lstStyle/>
          <a:p/>
        </p:txBody>
      </p:sp>
      <p:sp>
        <p:nvSpPr>
          <p:cNvPr id="13" name="object 13"/>
          <p:cNvSpPr/>
          <p:nvPr/>
        </p:nvSpPr>
        <p:spPr>
          <a:xfrm>
            <a:off x="2699766" y="2223261"/>
            <a:ext cx="1960880" cy="1570355"/>
          </a:xfrm>
          <a:custGeom>
            <a:avLst/>
            <a:gdLst/>
            <a:ahLst/>
            <a:cxnLst/>
            <a:rect l="l" t="t" r="r" b="b"/>
            <a:pathLst>
              <a:path w="1960879" h="1570354">
                <a:moveTo>
                  <a:pt x="0" y="1569846"/>
                </a:moveTo>
                <a:lnTo>
                  <a:pt x="0" y="883030"/>
                </a:lnTo>
                <a:lnTo>
                  <a:pt x="2276" y="826697"/>
                </a:lnTo>
                <a:lnTo>
                  <a:pt x="8988" y="771618"/>
                </a:lnTo>
                <a:lnTo>
                  <a:pt x="19958" y="717971"/>
                </a:lnTo>
                <a:lnTo>
                  <a:pt x="35011" y="665932"/>
                </a:lnTo>
                <a:lnTo>
                  <a:pt x="53969" y="615678"/>
                </a:lnTo>
                <a:lnTo>
                  <a:pt x="76655" y="567385"/>
                </a:lnTo>
                <a:lnTo>
                  <a:pt x="102893" y="521231"/>
                </a:lnTo>
                <a:lnTo>
                  <a:pt x="132506" y="477392"/>
                </a:lnTo>
                <a:lnTo>
                  <a:pt x="165318" y="436045"/>
                </a:lnTo>
                <a:lnTo>
                  <a:pt x="201152" y="397367"/>
                </a:lnTo>
                <a:lnTo>
                  <a:pt x="239830" y="361533"/>
                </a:lnTo>
                <a:lnTo>
                  <a:pt x="281177" y="328721"/>
                </a:lnTo>
                <a:lnTo>
                  <a:pt x="325016" y="299108"/>
                </a:lnTo>
                <a:lnTo>
                  <a:pt x="371170" y="272870"/>
                </a:lnTo>
                <a:lnTo>
                  <a:pt x="419463" y="250184"/>
                </a:lnTo>
                <a:lnTo>
                  <a:pt x="469717" y="231226"/>
                </a:lnTo>
                <a:lnTo>
                  <a:pt x="521756" y="216173"/>
                </a:lnTo>
                <a:lnTo>
                  <a:pt x="575403" y="205203"/>
                </a:lnTo>
                <a:lnTo>
                  <a:pt x="630482" y="198491"/>
                </a:lnTo>
                <a:lnTo>
                  <a:pt x="686816" y="196214"/>
                </a:lnTo>
                <a:lnTo>
                  <a:pt x="1567942" y="196214"/>
                </a:lnTo>
                <a:lnTo>
                  <a:pt x="1567942" y="0"/>
                </a:lnTo>
                <a:lnTo>
                  <a:pt x="1960498" y="392429"/>
                </a:lnTo>
                <a:lnTo>
                  <a:pt x="1567942" y="784860"/>
                </a:lnTo>
                <a:lnTo>
                  <a:pt x="1567942" y="588645"/>
                </a:lnTo>
                <a:lnTo>
                  <a:pt x="686816" y="588645"/>
                </a:lnTo>
                <a:lnTo>
                  <a:pt x="639071" y="592498"/>
                </a:lnTo>
                <a:lnTo>
                  <a:pt x="593776" y="603655"/>
                </a:lnTo>
                <a:lnTo>
                  <a:pt x="551539" y="621508"/>
                </a:lnTo>
                <a:lnTo>
                  <a:pt x="512966" y="645451"/>
                </a:lnTo>
                <a:lnTo>
                  <a:pt x="478662" y="674878"/>
                </a:lnTo>
                <a:lnTo>
                  <a:pt x="449236" y="709181"/>
                </a:lnTo>
                <a:lnTo>
                  <a:pt x="425293" y="747754"/>
                </a:lnTo>
                <a:lnTo>
                  <a:pt x="407440" y="789991"/>
                </a:lnTo>
                <a:lnTo>
                  <a:pt x="396283" y="835286"/>
                </a:lnTo>
                <a:lnTo>
                  <a:pt x="392429" y="883030"/>
                </a:lnTo>
                <a:lnTo>
                  <a:pt x="392429" y="1569846"/>
                </a:lnTo>
                <a:lnTo>
                  <a:pt x="0" y="1569846"/>
                </a:lnTo>
                <a:close/>
              </a:path>
            </a:pathLst>
          </a:custGeom>
          <a:ln w="25400">
            <a:solidFill>
              <a:srgbClr val="4F81BC"/>
            </a:solidFill>
          </a:ln>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2962655"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170682" y="199644"/>
            <a:ext cx="850392"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技术</a:t>
            </a:r>
            <a:r>
              <a:rPr sz="4400" spc="-30" dirty="0">
                <a:latin typeface="宋体" panose="02010600030101010101" pitchFamily="2" charset="-122"/>
                <a:cs typeface="宋体" panose="02010600030101010101" pitchFamily="2" charset="-122"/>
              </a:rPr>
              <a:t>特</a:t>
            </a:r>
            <a:r>
              <a:rPr sz="4400" spc="-45" dirty="0">
                <a:latin typeface="宋体" panose="02010600030101010101" pitchFamily="2" charset="-122"/>
                <a:cs typeface="宋体" panose="02010600030101010101" pitchFamily="2" charset="-122"/>
              </a:rPr>
              <a:t>性</a:t>
            </a:r>
            <a:endParaRPr sz="4400">
              <a:latin typeface="宋体" panose="02010600030101010101" pitchFamily="2" charset="-122"/>
              <a:cs typeface="宋体" panose="02010600030101010101" pitchFamily="2" charset="-122"/>
            </a:endParaRPr>
          </a:p>
        </p:txBody>
      </p:sp>
      <p:sp>
        <p:nvSpPr>
          <p:cNvPr id="8" name="object 8"/>
          <p:cNvSpPr txBox="1"/>
          <p:nvPr/>
        </p:nvSpPr>
        <p:spPr>
          <a:xfrm>
            <a:off x="293115" y="1279862"/>
            <a:ext cx="4993005" cy="499935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2200" dirty="0">
                <a:latin typeface="Calibri" panose="020F0502020204030204"/>
                <a:cs typeface="Calibri" panose="020F0502020204030204"/>
              </a:rPr>
              <a:t>MIC</a:t>
            </a:r>
            <a:r>
              <a:rPr sz="2200" dirty="0">
                <a:latin typeface="宋体" panose="02010600030101010101" pitchFamily="2" charset="-122"/>
                <a:cs typeface="宋体" panose="02010600030101010101" pitchFamily="2" charset="-122"/>
              </a:rPr>
              <a:t>卡</a:t>
            </a:r>
            <a:endParaRPr sz="2200">
              <a:latin typeface="宋体" panose="02010600030101010101" pitchFamily="2" charset="-122"/>
              <a:cs typeface="宋体" panose="02010600030101010101" pitchFamily="2" charset="-122"/>
            </a:endParaRPr>
          </a:p>
          <a:p>
            <a:pPr marL="755650" lvl="1" indent="-285750">
              <a:lnSpc>
                <a:spcPct val="100000"/>
              </a:lnSpc>
              <a:spcBef>
                <a:spcPts val="5"/>
              </a:spcBef>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最高</a:t>
            </a:r>
            <a:r>
              <a:rPr sz="2000" spc="-15" dirty="0">
                <a:latin typeface="Calibri" panose="020F0502020204030204"/>
                <a:cs typeface="Calibri" panose="020F0502020204030204"/>
              </a:rPr>
              <a:t>61</a:t>
            </a:r>
            <a:r>
              <a:rPr sz="2000" spc="-5" dirty="0">
                <a:latin typeface="Calibri" panose="020F0502020204030204"/>
                <a:cs typeface="Calibri" panose="020F0502020204030204"/>
              </a:rPr>
              <a:t> </a:t>
            </a:r>
            <a:r>
              <a:rPr sz="2000" spc="-30" dirty="0">
                <a:latin typeface="Calibri" panose="020F0502020204030204"/>
                <a:cs typeface="Calibri" panose="020F0502020204030204"/>
              </a:rPr>
              <a:t>c</a:t>
            </a:r>
            <a:r>
              <a:rPr sz="2000" spc="-20" dirty="0">
                <a:latin typeface="Calibri" panose="020F0502020204030204"/>
                <a:cs typeface="Calibri" panose="020F0502020204030204"/>
              </a:rPr>
              <a:t>o</a:t>
            </a:r>
            <a:r>
              <a:rPr sz="2000" spc="-35" dirty="0">
                <a:latin typeface="Calibri" panose="020F0502020204030204"/>
                <a:cs typeface="Calibri" panose="020F0502020204030204"/>
              </a:rPr>
              <a:t>r</a:t>
            </a:r>
            <a:r>
              <a:rPr sz="2000" spc="-10" dirty="0">
                <a:latin typeface="Calibri" panose="020F0502020204030204"/>
                <a:cs typeface="Calibri" panose="020F0502020204030204"/>
              </a:rPr>
              <a:t>es</a:t>
            </a:r>
            <a:endParaRPr sz="2000">
              <a:latin typeface="Calibri" panose="020F0502020204030204"/>
              <a:cs typeface="Calibri" panose="020F0502020204030204"/>
            </a:endParaRPr>
          </a:p>
          <a:p>
            <a:pPr marL="469900">
              <a:lnSpc>
                <a:spcPct val="100000"/>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主频</a:t>
            </a:r>
            <a:r>
              <a:rPr sz="2000" spc="-10" dirty="0">
                <a:latin typeface="Calibri" panose="020F0502020204030204"/>
                <a:cs typeface="Calibri" panose="020F0502020204030204"/>
              </a:rPr>
              <a:t>1.2GHz</a:t>
            </a:r>
            <a:endParaRPr sz="20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2000" spc="-15" dirty="0">
                <a:latin typeface="Calibri" panose="020F0502020204030204"/>
                <a:cs typeface="Calibri" panose="020F0502020204030204"/>
              </a:rPr>
              <a:t>244</a:t>
            </a:r>
            <a:r>
              <a:rPr sz="2000" spc="-5" dirty="0">
                <a:latin typeface="Calibri" panose="020F0502020204030204"/>
                <a:cs typeface="Calibri" panose="020F0502020204030204"/>
              </a:rPr>
              <a:t> </a:t>
            </a:r>
            <a:r>
              <a:rPr sz="2000" spc="-20" dirty="0">
                <a:latin typeface="Calibri" panose="020F0502020204030204"/>
                <a:cs typeface="Calibri" panose="020F0502020204030204"/>
              </a:rPr>
              <a:t>Th</a:t>
            </a:r>
            <a:r>
              <a:rPr sz="2000" spc="-40" dirty="0">
                <a:latin typeface="Calibri" panose="020F0502020204030204"/>
                <a:cs typeface="Calibri" panose="020F0502020204030204"/>
              </a:rPr>
              <a:t>r</a:t>
            </a:r>
            <a:r>
              <a:rPr sz="2000" spc="-10" dirty="0">
                <a:latin typeface="Calibri" panose="020F0502020204030204"/>
                <a:cs typeface="Calibri" panose="020F0502020204030204"/>
              </a:rPr>
              <a:t>eads</a:t>
            </a:r>
            <a:endParaRPr sz="2000">
              <a:latin typeface="Calibri" panose="020F0502020204030204"/>
              <a:cs typeface="Calibri" panose="020F0502020204030204"/>
            </a:endParaRPr>
          </a:p>
          <a:p>
            <a:pPr marL="469900">
              <a:lnSpc>
                <a:spcPct val="100000"/>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最高内存容量</a:t>
            </a:r>
            <a:r>
              <a:rPr sz="2000" spc="-15" dirty="0">
                <a:latin typeface="Calibri" panose="020F0502020204030204"/>
                <a:cs typeface="Calibri" panose="020F0502020204030204"/>
              </a:rPr>
              <a:t>16GB</a:t>
            </a:r>
            <a:r>
              <a:rPr sz="2000" spc="-20" dirty="0">
                <a:latin typeface="宋体" panose="02010600030101010101" pitchFamily="2" charset="-122"/>
                <a:cs typeface="宋体" panose="02010600030101010101" pitchFamily="2" charset="-122"/>
              </a:rPr>
              <a:t>，内存带宽</a:t>
            </a:r>
            <a:r>
              <a:rPr sz="2000" spc="-15" dirty="0">
                <a:latin typeface="Calibri" panose="020F0502020204030204"/>
                <a:cs typeface="Calibri" panose="020F0502020204030204"/>
              </a:rPr>
              <a:t>352GB</a:t>
            </a:r>
            <a:r>
              <a:rPr sz="2000" spc="-45" dirty="0">
                <a:latin typeface="Calibri" panose="020F0502020204030204"/>
                <a:cs typeface="Calibri" panose="020F0502020204030204"/>
              </a:rPr>
              <a:t>/</a:t>
            </a:r>
            <a:r>
              <a:rPr sz="2000" spc="-10" dirty="0">
                <a:latin typeface="Calibri" panose="020F0502020204030204"/>
                <a:cs typeface="Calibri" panose="020F0502020204030204"/>
              </a:rPr>
              <a:t>s</a:t>
            </a:r>
            <a:endParaRPr sz="2000">
              <a:latin typeface="Calibri" panose="020F0502020204030204"/>
              <a:cs typeface="Calibri" panose="020F0502020204030204"/>
            </a:endParaRPr>
          </a:p>
          <a:p>
            <a:pPr marL="469900">
              <a:lnSpc>
                <a:spcPts val="2395"/>
              </a:lnSpc>
              <a:tabLst>
                <a:tab pos="755015" algn="l"/>
              </a:tabLst>
            </a:pPr>
            <a:r>
              <a:rPr sz="2000" dirty="0">
                <a:latin typeface="Arial" panose="020B0604020202020204"/>
                <a:cs typeface="Arial" panose="020B0604020202020204"/>
              </a:rPr>
              <a:t>–	</a:t>
            </a:r>
            <a:r>
              <a:rPr sz="2000" spc="-5" dirty="0">
                <a:latin typeface="宋体" panose="02010600030101010101" pitchFamily="2" charset="-122"/>
                <a:cs typeface="宋体" panose="02010600030101010101" pitchFamily="2" charset="-122"/>
              </a:rPr>
              <a:t>单卡双精度峰值性</a:t>
            </a:r>
            <a:r>
              <a:rPr sz="2000" dirty="0">
                <a:latin typeface="宋体" panose="02010600030101010101" pitchFamily="2" charset="-122"/>
                <a:cs typeface="宋体" panose="02010600030101010101" pitchFamily="2" charset="-122"/>
              </a:rPr>
              <a:t>能</a:t>
            </a:r>
            <a:r>
              <a:rPr sz="2000" spc="-535" dirty="0">
                <a:latin typeface="宋体" panose="02010600030101010101" pitchFamily="2" charset="-122"/>
                <a:cs typeface="宋体" panose="02010600030101010101" pitchFamily="2" charset="-122"/>
              </a:rPr>
              <a:t> </a:t>
            </a:r>
            <a:r>
              <a:rPr sz="2000" dirty="0">
                <a:latin typeface="Calibri" panose="020F0502020204030204"/>
                <a:cs typeface="Calibri" panose="020F0502020204030204"/>
              </a:rPr>
              <a:t>&gt; 1.2TF</a:t>
            </a:r>
            <a:r>
              <a:rPr sz="2000" spc="-45" dirty="0">
                <a:latin typeface="Calibri" panose="020F0502020204030204"/>
                <a:cs typeface="Calibri" panose="020F0502020204030204"/>
              </a:rPr>
              <a:t>L</a:t>
            </a:r>
            <a:r>
              <a:rPr sz="2000" spc="-20" dirty="0">
                <a:latin typeface="Calibri" panose="020F0502020204030204"/>
                <a:cs typeface="Calibri" panose="020F0502020204030204"/>
              </a:rPr>
              <a:t>O</a:t>
            </a:r>
            <a:r>
              <a:rPr sz="2000" spc="-25" dirty="0">
                <a:latin typeface="Calibri" panose="020F0502020204030204"/>
                <a:cs typeface="Calibri" panose="020F0502020204030204"/>
              </a:rPr>
              <a:t>P</a:t>
            </a:r>
            <a:r>
              <a:rPr sz="2000" dirty="0">
                <a:latin typeface="Calibri" panose="020F0502020204030204"/>
                <a:cs typeface="Calibri" panose="020F0502020204030204"/>
              </a:rPr>
              <a:t>S</a:t>
            </a:r>
            <a:endParaRPr sz="2000">
              <a:latin typeface="Calibri" panose="020F0502020204030204"/>
              <a:cs typeface="Calibri" panose="020F0502020204030204"/>
            </a:endParaRPr>
          </a:p>
          <a:p>
            <a:pPr marL="355600" indent="-342900">
              <a:lnSpc>
                <a:spcPts val="2635"/>
              </a:lnSpc>
              <a:buFont typeface="Arial" panose="020B0604020202020204"/>
              <a:buChar char="•"/>
              <a:tabLst>
                <a:tab pos="355600" algn="l"/>
              </a:tabLst>
            </a:pPr>
            <a:r>
              <a:rPr sz="2200" dirty="0">
                <a:latin typeface="Calibri" panose="020F0502020204030204"/>
                <a:cs typeface="Calibri" panose="020F0502020204030204"/>
              </a:rPr>
              <a:t>MIC</a:t>
            </a:r>
            <a:r>
              <a:rPr sz="2200" spc="-15" dirty="0">
                <a:latin typeface="Calibri" panose="020F0502020204030204"/>
                <a:cs typeface="Calibri" panose="020F0502020204030204"/>
              </a:rPr>
              <a:t> </a:t>
            </a:r>
            <a:r>
              <a:rPr sz="2200" spc="-5" dirty="0">
                <a:latin typeface="Calibri" panose="020F0502020204030204"/>
                <a:cs typeface="Calibri" panose="020F0502020204030204"/>
              </a:rPr>
              <a:t>Co</a:t>
            </a:r>
            <a:r>
              <a:rPr sz="2200" spc="-25" dirty="0">
                <a:latin typeface="Calibri" panose="020F0502020204030204"/>
                <a:cs typeface="Calibri" panose="020F0502020204030204"/>
              </a:rPr>
              <a:t>r</a:t>
            </a:r>
            <a:r>
              <a:rPr sz="2200" dirty="0">
                <a:latin typeface="Calibri" panose="020F0502020204030204"/>
                <a:cs typeface="Calibri" panose="020F0502020204030204"/>
              </a:rPr>
              <a:t>e</a:t>
            </a:r>
            <a:r>
              <a:rPr sz="2200" dirty="0">
                <a:latin typeface="宋体" panose="02010600030101010101" pitchFamily="2" charset="-122"/>
                <a:cs typeface="宋体" panose="02010600030101010101" pitchFamily="2" charset="-122"/>
              </a:rPr>
              <a:t>的组成</a:t>
            </a:r>
            <a:endParaRPr sz="2200">
              <a:latin typeface="宋体" panose="02010600030101010101" pitchFamily="2" charset="-122"/>
              <a:cs typeface="宋体" panose="02010600030101010101" pitchFamily="2" charset="-122"/>
            </a:endParaRPr>
          </a:p>
          <a:p>
            <a:pPr marL="469900">
              <a:lnSpc>
                <a:spcPct val="100000"/>
              </a:lnSpc>
              <a:spcBef>
                <a:spcPts val="5"/>
              </a:spcBef>
              <a:tabLst>
                <a:tab pos="755015" algn="l"/>
              </a:tabLst>
            </a:pPr>
            <a:r>
              <a:rPr sz="2000" spc="-15" dirty="0">
                <a:latin typeface="Arial" panose="020B0604020202020204"/>
                <a:cs typeface="Arial" panose="020B0604020202020204"/>
              </a:rPr>
              <a:t>–	</a:t>
            </a:r>
            <a:r>
              <a:rPr sz="2000" spc="-15" dirty="0">
                <a:latin typeface="Calibri" panose="020F0502020204030204"/>
                <a:cs typeface="Calibri" panose="020F0502020204030204"/>
              </a:rPr>
              <a:t>X86</a:t>
            </a:r>
            <a:r>
              <a:rPr sz="2000" spc="-20" dirty="0">
                <a:latin typeface="宋体" panose="02010600030101010101" pitchFamily="2" charset="-122"/>
                <a:cs typeface="宋体" panose="02010600030101010101" pitchFamily="2" charset="-122"/>
              </a:rPr>
              <a:t>架构普通指令单元</a:t>
            </a:r>
            <a:endParaRPr sz="2000">
              <a:latin typeface="宋体" panose="02010600030101010101" pitchFamily="2" charset="-122"/>
              <a:cs typeface="宋体" panose="02010600030101010101" pitchFamily="2" charset="-122"/>
            </a:endParaRPr>
          </a:p>
          <a:p>
            <a:pPr marL="469900">
              <a:lnSpc>
                <a:spcPts val="2395"/>
              </a:lnSpc>
              <a:tabLst>
                <a:tab pos="755015" algn="l"/>
              </a:tabLst>
            </a:pPr>
            <a:r>
              <a:rPr sz="2000" spc="-15" dirty="0">
                <a:latin typeface="Arial" panose="020B0604020202020204"/>
                <a:cs typeface="Arial" panose="020B0604020202020204"/>
              </a:rPr>
              <a:t>–	</a:t>
            </a:r>
            <a:r>
              <a:rPr sz="2000" spc="-10" dirty="0">
                <a:latin typeface="Calibri" panose="020F0502020204030204"/>
                <a:cs typeface="Calibri" panose="020F0502020204030204"/>
              </a:rPr>
              <a:t>512bit</a:t>
            </a:r>
            <a:r>
              <a:rPr sz="2000" spc="-20" dirty="0">
                <a:latin typeface="宋体" panose="02010600030101010101" pitchFamily="2" charset="-122"/>
                <a:cs typeface="宋体" panose="02010600030101010101" pitchFamily="2" charset="-122"/>
              </a:rPr>
              <a:t>向量宽度</a:t>
            </a:r>
            <a:r>
              <a:rPr sz="2000" spc="-20" dirty="0">
                <a:latin typeface="Calibri" panose="020F0502020204030204"/>
                <a:cs typeface="Calibri" panose="020F0502020204030204"/>
              </a:rPr>
              <a:t>VPU</a:t>
            </a:r>
            <a:endParaRPr sz="2000">
              <a:latin typeface="Calibri" panose="020F0502020204030204"/>
              <a:cs typeface="Calibri" panose="020F0502020204030204"/>
            </a:endParaRPr>
          </a:p>
          <a:p>
            <a:pPr marL="355600" indent="-342900">
              <a:lnSpc>
                <a:spcPts val="2635"/>
              </a:lnSpc>
              <a:buFont typeface="Arial" panose="020B0604020202020204"/>
              <a:buChar char="•"/>
              <a:tabLst>
                <a:tab pos="355600" algn="l"/>
              </a:tabLst>
            </a:pPr>
            <a:r>
              <a:rPr sz="2200" dirty="0">
                <a:latin typeface="宋体" panose="02010600030101010101" pitchFamily="2" charset="-122"/>
                <a:cs typeface="宋体" panose="02010600030101010101" pitchFamily="2" charset="-122"/>
              </a:rPr>
              <a:t>内嵌</a:t>
            </a:r>
            <a:r>
              <a:rPr sz="2200" spc="-5" dirty="0">
                <a:latin typeface="Calibri" panose="020F0502020204030204"/>
                <a:cs typeface="Calibri" panose="020F0502020204030204"/>
              </a:rPr>
              <a:t>Linu</a:t>
            </a:r>
            <a:r>
              <a:rPr sz="2200" dirty="0">
                <a:latin typeface="Calibri" panose="020F0502020204030204"/>
                <a:cs typeface="Calibri" panose="020F0502020204030204"/>
              </a:rPr>
              <a:t>x</a:t>
            </a:r>
            <a:r>
              <a:rPr sz="2200" spc="-20" dirty="0">
                <a:latin typeface="Calibri" panose="020F0502020204030204"/>
                <a:cs typeface="Calibri" panose="020F0502020204030204"/>
              </a:rPr>
              <a:t> </a:t>
            </a:r>
            <a:r>
              <a:rPr sz="2200" spc="-5" dirty="0">
                <a:latin typeface="Calibri" panose="020F0502020204030204"/>
                <a:cs typeface="Calibri" panose="020F0502020204030204"/>
              </a:rPr>
              <a:t>O</a:t>
            </a:r>
            <a:r>
              <a:rPr sz="2200" dirty="0">
                <a:latin typeface="Calibri" panose="020F0502020204030204"/>
                <a:cs typeface="Calibri" panose="020F0502020204030204"/>
              </a:rPr>
              <a:t>S</a:t>
            </a:r>
            <a:r>
              <a:rPr sz="2200" dirty="0">
                <a:latin typeface="宋体" panose="02010600030101010101" pitchFamily="2" charset="-122"/>
                <a:cs typeface="宋体" panose="02010600030101010101" pitchFamily="2" charset="-122"/>
              </a:rPr>
              <a:t>，可配置</a:t>
            </a:r>
            <a:r>
              <a:rPr sz="2200" spc="-5" dirty="0">
                <a:latin typeface="Calibri" panose="020F0502020204030204"/>
                <a:cs typeface="Calibri" panose="020F0502020204030204"/>
              </a:rPr>
              <a:t>I</a:t>
            </a:r>
            <a:r>
              <a:rPr sz="2200" dirty="0">
                <a:latin typeface="Calibri" panose="020F0502020204030204"/>
                <a:cs typeface="Calibri" panose="020F0502020204030204"/>
              </a:rPr>
              <a:t>P</a:t>
            </a:r>
            <a:r>
              <a:rPr sz="2200" dirty="0">
                <a:latin typeface="宋体" panose="02010600030101010101" pitchFamily="2" charset="-122"/>
                <a:cs typeface="宋体" panose="02010600030101010101" pitchFamily="2" charset="-122"/>
              </a:rPr>
              <a:t>地址</a:t>
            </a:r>
            <a:endParaRPr sz="2200">
              <a:latin typeface="宋体" panose="02010600030101010101" pitchFamily="2" charset="-122"/>
              <a:cs typeface="宋体" panose="02010600030101010101" pitchFamily="2" charset="-122"/>
            </a:endParaRPr>
          </a:p>
          <a:p>
            <a:pPr marL="12700">
              <a:lnSpc>
                <a:spcPct val="100000"/>
              </a:lnSpc>
              <a:tabLst>
                <a:tab pos="354965"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通用的编程模型、语言和工具链</a:t>
            </a:r>
            <a:endParaRPr sz="2200">
              <a:latin typeface="宋体" panose="02010600030101010101" pitchFamily="2" charset="-122"/>
              <a:cs typeface="宋体" panose="02010600030101010101" pitchFamily="2" charset="-122"/>
            </a:endParaRPr>
          </a:p>
          <a:p>
            <a:pPr marL="755650" lvl="1" indent="-285750">
              <a:lnSpc>
                <a:spcPct val="100000"/>
              </a:lnSpc>
              <a:spcBef>
                <a:spcPts val="5"/>
              </a:spcBef>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编程模型：</a:t>
            </a:r>
            <a:r>
              <a:rPr sz="2000" spc="-15" dirty="0">
                <a:latin typeface="Calibri" panose="020F0502020204030204"/>
                <a:cs typeface="Calibri" panose="020F0502020204030204"/>
              </a:rPr>
              <a:t>MPI</a:t>
            </a:r>
            <a:r>
              <a:rPr sz="2000" spc="-20" dirty="0">
                <a:latin typeface="宋体" panose="02010600030101010101" pitchFamily="2" charset="-122"/>
                <a:cs typeface="宋体" panose="02010600030101010101" pitchFamily="2" charset="-122"/>
              </a:rPr>
              <a:t>、</a:t>
            </a:r>
            <a:r>
              <a:rPr sz="2000" spc="-20" dirty="0">
                <a:latin typeface="Calibri" panose="020F0502020204030204"/>
                <a:cs typeface="Calibri" panose="020F0502020204030204"/>
              </a:rPr>
              <a:t>Open</a:t>
            </a:r>
            <a:r>
              <a:rPr sz="2000" spc="-15" dirty="0">
                <a:latin typeface="Calibri" panose="020F0502020204030204"/>
                <a:cs typeface="Calibri" panose="020F0502020204030204"/>
              </a:rPr>
              <a:t>MP</a:t>
            </a:r>
            <a:r>
              <a:rPr sz="2000" spc="-15" dirty="0">
                <a:latin typeface="宋体" panose="02010600030101010101" pitchFamily="2" charset="-122"/>
                <a:cs typeface="宋体" panose="02010600030101010101" pitchFamily="2" charset="-122"/>
              </a:rPr>
              <a:t>、</a:t>
            </a:r>
            <a:r>
              <a:rPr sz="2000" spc="-20" dirty="0">
                <a:latin typeface="Calibri" panose="020F0502020204030204"/>
                <a:cs typeface="Calibri" panose="020F0502020204030204"/>
              </a:rPr>
              <a:t>OpenCL</a:t>
            </a:r>
            <a:endParaRPr sz="20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编程语言：</a:t>
            </a:r>
            <a:r>
              <a:rPr sz="2000" spc="-15"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a:t>
            </a:r>
            <a:r>
              <a:rPr sz="2000" spc="-20" dirty="0">
                <a:latin typeface="Calibri" panose="020F0502020204030204"/>
                <a:cs typeface="Calibri" panose="020F0502020204030204"/>
              </a:rPr>
              <a:t>C</a:t>
            </a:r>
            <a:r>
              <a:rPr sz="2000" dirty="0">
                <a:latin typeface="Calibri" panose="020F0502020204030204"/>
                <a:cs typeface="Calibri" panose="020F0502020204030204"/>
              </a:rPr>
              <a:t>+</a:t>
            </a:r>
            <a:r>
              <a:rPr sz="2000" spc="-5" dirty="0">
                <a:latin typeface="Calibri" panose="020F0502020204030204"/>
                <a:cs typeface="Calibri" panose="020F0502020204030204"/>
              </a:rPr>
              <a:t>+</a:t>
            </a:r>
            <a:r>
              <a:rPr sz="2000" spc="-20" dirty="0">
                <a:latin typeface="宋体" panose="02010600030101010101" pitchFamily="2" charset="-122"/>
                <a:cs typeface="宋体" panose="02010600030101010101" pitchFamily="2" charset="-122"/>
              </a:rPr>
              <a:t>、</a:t>
            </a:r>
            <a:r>
              <a:rPr sz="2000" spc="-35" dirty="0">
                <a:latin typeface="Calibri" panose="020F0502020204030204"/>
                <a:cs typeface="Calibri" panose="020F0502020204030204"/>
              </a:rPr>
              <a:t>F</a:t>
            </a:r>
            <a:r>
              <a:rPr sz="2000" spc="-15" dirty="0">
                <a:latin typeface="Calibri" panose="020F0502020204030204"/>
                <a:cs typeface="Calibri" panose="020F0502020204030204"/>
              </a:rPr>
              <a:t>ort</a:t>
            </a:r>
            <a:r>
              <a:rPr sz="2000" spc="-45" dirty="0">
                <a:latin typeface="Calibri" panose="020F0502020204030204"/>
                <a:cs typeface="Calibri" panose="020F0502020204030204"/>
              </a:rPr>
              <a:t>r</a:t>
            </a:r>
            <a:r>
              <a:rPr sz="2000" spc="-10" dirty="0">
                <a:latin typeface="Calibri" panose="020F0502020204030204"/>
                <a:cs typeface="Calibri" panose="020F0502020204030204"/>
              </a:rPr>
              <a:t>an</a:t>
            </a:r>
            <a:endParaRPr sz="20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编程工具（</a:t>
            </a:r>
            <a:r>
              <a:rPr sz="2000" spc="-5" dirty="0">
                <a:latin typeface="Calibri" panose="020F0502020204030204"/>
                <a:cs typeface="Calibri" panose="020F0502020204030204"/>
              </a:rPr>
              <a:t>v</a:t>
            </a:r>
            <a:r>
              <a:rPr sz="2000" spc="-10" dirty="0">
                <a:latin typeface="Calibri" panose="020F0502020204030204"/>
                <a:cs typeface="Calibri" panose="020F0502020204030204"/>
              </a:rPr>
              <a:t>tun</a:t>
            </a:r>
            <a:r>
              <a:rPr sz="2000" spc="-5" dirty="0">
                <a:latin typeface="Calibri" panose="020F0502020204030204"/>
                <a:cs typeface="Calibri" panose="020F0502020204030204"/>
              </a:rPr>
              <a:t>e</a:t>
            </a:r>
            <a:r>
              <a:rPr sz="2000" spc="-10" dirty="0">
                <a:latin typeface="Calibri" panose="020F0502020204030204"/>
                <a:cs typeface="Calibri" panose="020F0502020204030204"/>
              </a:rPr>
              <a:t>/MPI</a:t>
            </a:r>
            <a:r>
              <a:rPr sz="2000" spc="-140" dirty="0">
                <a:latin typeface="Calibri" panose="020F0502020204030204"/>
                <a:cs typeface="Calibri" panose="020F0502020204030204"/>
              </a:rPr>
              <a:t>T</a:t>
            </a:r>
            <a:r>
              <a:rPr sz="2000" spc="-55" dirty="0">
                <a:latin typeface="Calibri" panose="020F0502020204030204"/>
                <a:cs typeface="Calibri" panose="020F0502020204030204"/>
              </a:rPr>
              <a:t>r</a:t>
            </a:r>
            <a:r>
              <a:rPr sz="2000" spc="-5" dirty="0">
                <a:latin typeface="Calibri" panose="020F0502020204030204"/>
                <a:cs typeface="Calibri" panose="020F0502020204030204"/>
              </a:rPr>
              <a:t>a</a:t>
            </a:r>
            <a:r>
              <a:rPr sz="2000" spc="-10" dirty="0">
                <a:latin typeface="Calibri" panose="020F0502020204030204"/>
                <a:cs typeface="Calibri" panose="020F0502020204030204"/>
              </a:rPr>
              <a:t>c</a:t>
            </a:r>
            <a:r>
              <a:rPr sz="2000" spc="-5" dirty="0">
                <a:latin typeface="Calibri" panose="020F0502020204030204"/>
                <a:cs typeface="Calibri" panose="020F0502020204030204"/>
              </a:rPr>
              <a:t>e</a:t>
            </a:r>
            <a:r>
              <a:rPr sz="2000" spc="-2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p>
            <a:pPr marL="469900">
              <a:lnSpc>
                <a:spcPct val="100000"/>
              </a:lnSpc>
              <a:tabLst>
                <a:tab pos="755015" algn="l"/>
              </a:tabLst>
            </a:pPr>
            <a:r>
              <a:rPr sz="2000" spc="-1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编程库</a:t>
            </a:r>
            <a:r>
              <a:rPr sz="2000" spc="-15" dirty="0">
                <a:latin typeface="Calibri" panose="020F0502020204030204"/>
                <a:cs typeface="Calibri" panose="020F0502020204030204"/>
              </a:rPr>
              <a:t>(MKL)</a:t>
            </a:r>
            <a:endParaRPr sz="2000">
              <a:latin typeface="Calibri" panose="020F0502020204030204"/>
              <a:cs typeface="Calibri" panose="020F0502020204030204"/>
            </a:endParaRPr>
          </a:p>
          <a:p>
            <a:pPr marL="755650" lvl="1" indent="-285750">
              <a:lnSpc>
                <a:spcPct val="100000"/>
              </a:lnSpc>
              <a:buFont typeface="Arial" panose="020B0604020202020204"/>
              <a:buChar char="–"/>
              <a:tabLst>
                <a:tab pos="755650" algn="l"/>
              </a:tabLst>
            </a:pPr>
            <a:r>
              <a:rPr sz="2000" spc="-20" dirty="0">
                <a:latin typeface="宋体" panose="02010600030101010101" pitchFamily="2" charset="-122"/>
                <a:cs typeface="宋体" panose="02010600030101010101" pitchFamily="2" charset="-122"/>
              </a:rPr>
              <a:t>编译器：</a:t>
            </a:r>
            <a:r>
              <a:rPr sz="2000" spc="-10" dirty="0">
                <a:latin typeface="Calibri" panose="020F0502020204030204"/>
                <a:cs typeface="Calibri" panose="020F0502020204030204"/>
              </a:rPr>
              <a:t>ic</a:t>
            </a:r>
            <a:r>
              <a:rPr sz="2000" spc="-15" dirty="0">
                <a:latin typeface="Calibri" panose="020F0502020204030204"/>
                <a:cs typeface="Calibri" panose="020F0502020204030204"/>
              </a:rPr>
              <a:t>c</a:t>
            </a:r>
            <a:r>
              <a:rPr sz="2000" spc="-10" dirty="0">
                <a:latin typeface="Calibri" panose="020F0502020204030204"/>
                <a:cs typeface="Calibri" panose="020F0502020204030204"/>
              </a:rPr>
              <a:t>/icp</a:t>
            </a:r>
            <a:r>
              <a:rPr sz="2000" dirty="0">
                <a:latin typeface="Calibri" panose="020F0502020204030204"/>
                <a:cs typeface="Calibri" panose="020F0502020204030204"/>
              </a:rPr>
              <a:t>c</a:t>
            </a:r>
            <a:r>
              <a:rPr sz="2000" spc="-5" dirty="0">
                <a:latin typeface="Calibri" panose="020F0502020204030204"/>
                <a:cs typeface="Calibri" panose="020F0502020204030204"/>
              </a:rPr>
              <a:t>/</a:t>
            </a:r>
            <a:r>
              <a:rPr sz="2000" dirty="0">
                <a:latin typeface="Calibri" panose="020F0502020204030204"/>
                <a:cs typeface="Calibri" panose="020F0502020204030204"/>
              </a:rPr>
              <a:t>i</a:t>
            </a:r>
            <a:r>
              <a:rPr sz="2000" spc="-45" dirty="0">
                <a:latin typeface="Calibri" panose="020F0502020204030204"/>
                <a:cs typeface="Calibri" panose="020F0502020204030204"/>
              </a:rPr>
              <a:t>f</a:t>
            </a:r>
            <a:r>
              <a:rPr sz="2000" spc="-15" dirty="0">
                <a:latin typeface="Calibri" panose="020F0502020204030204"/>
                <a:cs typeface="Calibri" panose="020F0502020204030204"/>
              </a:rPr>
              <a:t>ort</a:t>
            </a:r>
            <a:endParaRPr sz="2000">
              <a:latin typeface="Calibri" panose="020F0502020204030204"/>
              <a:cs typeface="Calibri" panose="020F0502020204030204"/>
            </a:endParaRPr>
          </a:p>
        </p:txBody>
      </p:sp>
      <p:sp>
        <p:nvSpPr>
          <p:cNvPr id="9" name="object 9"/>
          <p:cNvSpPr/>
          <p:nvPr/>
        </p:nvSpPr>
        <p:spPr>
          <a:xfrm>
            <a:off x="5915659" y="1147952"/>
            <a:ext cx="2544699" cy="1704975"/>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5652134" y="3524338"/>
            <a:ext cx="3166744" cy="2352929"/>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3" name="object 13"/>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10</a:t>
            </a:r>
            <a:endParaRPr sz="1100">
              <a:latin typeface="Calibri" panose="020F0502020204030204"/>
              <a:cs typeface="Calibri" panose="020F050202020403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352196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798064" y="146304"/>
            <a:ext cx="1284732"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358896" y="146304"/>
            <a:ext cx="2964179" cy="1226820"/>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5599176" y="199644"/>
            <a:ext cx="850391" cy="1226819"/>
          </a:xfrm>
          <a:prstGeom prst="rect">
            <a:avLst/>
          </a:prstGeom>
          <a:blipFill>
            <a:blip r:embed="rId4"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并行</a:t>
            </a:r>
            <a:r>
              <a:rPr sz="4400" spc="-30" dirty="0">
                <a:latin typeface="宋体" panose="02010600030101010101" pitchFamily="2" charset="-122"/>
                <a:cs typeface="宋体" panose="02010600030101010101" pitchFamily="2" charset="-122"/>
              </a:rPr>
              <a:t>度</a:t>
            </a:r>
            <a:r>
              <a:rPr sz="4400" spc="-45" dirty="0">
                <a:latin typeface="宋体" panose="02010600030101010101" pitchFamily="2" charset="-122"/>
                <a:cs typeface="宋体" panose="02010600030101010101" pitchFamily="2" charset="-122"/>
              </a:rPr>
              <a:t>优</a:t>
            </a:r>
            <a:r>
              <a:rPr sz="4400" spc="-15" dirty="0">
                <a:latin typeface="宋体" panose="02010600030101010101" pitchFamily="2" charset="-122"/>
                <a:cs typeface="宋体" panose="02010600030101010101" pitchFamily="2" charset="-122"/>
              </a:rPr>
              <a:t>化</a:t>
            </a:r>
            <a:r>
              <a:rPr sz="4400" spc="-30" dirty="0">
                <a:latin typeface="宋体" panose="02010600030101010101" pitchFamily="2" charset="-122"/>
                <a:cs typeface="宋体" panose="02010600030101010101" pitchFamily="2" charset="-122"/>
              </a:rPr>
              <a:t>：</a:t>
            </a:r>
            <a:r>
              <a:rPr sz="4400" spc="-45" dirty="0">
                <a:latin typeface="宋体" panose="02010600030101010101" pitchFamily="2" charset="-122"/>
                <a:cs typeface="宋体" panose="02010600030101010101" pitchFamily="2" charset="-122"/>
              </a:rPr>
              <a:t>并</a:t>
            </a:r>
            <a:r>
              <a:rPr sz="4400" spc="-30" dirty="0">
                <a:latin typeface="宋体" panose="02010600030101010101" pitchFamily="2" charset="-122"/>
                <a:cs typeface="宋体" panose="02010600030101010101" pitchFamily="2" charset="-122"/>
              </a:rPr>
              <a:t>行</a:t>
            </a:r>
            <a:r>
              <a:rPr sz="4400" spc="-35" dirty="0">
                <a:latin typeface="宋体" panose="02010600030101010101" pitchFamily="2" charset="-122"/>
                <a:cs typeface="宋体" panose="02010600030101010101" pitchFamily="2" charset="-122"/>
              </a:rPr>
              <a:t>粒</a:t>
            </a:r>
            <a:r>
              <a:rPr sz="4400" spc="-45" dirty="0">
                <a:latin typeface="宋体" panose="02010600030101010101" pitchFamily="2" charset="-122"/>
                <a:cs typeface="宋体" panose="02010600030101010101" pitchFamily="2" charset="-122"/>
              </a:rPr>
              <a:t>度</a:t>
            </a:r>
            <a:endParaRPr sz="4400">
              <a:latin typeface="宋体" panose="02010600030101010101" pitchFamily="2" charset="-122"/>
              <a:cs typeface="宋体" panose="02010600030101010101" pitchFamily="2" charset="-122"/>
            </a:endParaRPr>
          </a:p>
        </p:txBody>
      </p:sp>
      <p:sp>
        <p:nvSpPr>
          <p:cNvPr id="7" name="object 7"/>
          <p:cNvSpPr/>
          <p:nvPr/>
        </p:nvSpPr>
        <p:spPr>
          <a:xfrm>
            <a:off x="6516243" y="116649"/>
            <a:ext cx="2520314" cy="503237"/>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251523" y="3644988"/>
            <a:ext cx="2736850" cy="2736850"/>
          </a:xfrm>
          <a:custGeom>
            <a:avLst/>
            <a:gdLst/>
            <a:ahLst/>
            <a:cxnLst/>
            <a:rect l="l" t="t" r="r" b="b"/>
            <a:pathLst>
              <a:path w="2736850" h="2736850">
                <a:moveTo>
                  <a:pt x="0" y="2736341"/>
                </a:moveTo>
                <a:lnTo>
                  <a:pt x="2736342" y="2736341"/>
                </a:lnTo>
                <a:lnTo>
                  <a:pt x="2736342" y="0"/>
                </a:lnTo>
                <a:lnTo>
                  <a:pt x="0" y="0"/>
                </a:lnTo>
                <a:lnTo>
                  <a:pt x="0" y="2736341"/>
                </a:lnTo>
                <a:close/>
              </a:path>
            </a:pathLst>
          </a:custGeom>
          <a:ln w="25400">
            <a:solidFill>
              <a:srgbClr val="000000"/>
            </a:solidFill>
          </a:ln>
        </p:spPr>
        <p:txBody>
          <a:bodyPr wrap="square" lIns="0" tIns="0" rIns="0" bIns="0" rtlCol="0"/>
          <a:lstStyle/>
          <a:p/>
        </p:txBody>
      </p:sp>
      <p:sp>
        <p:nvSpPr>
          <p:cNvPr id="9" name="object 9"/>
          <p:cNvSpPr txBox="1"/>
          <p:nvPr/>
        </p:nvSpPr>
        <p:spPr>
          <a:xfrm>
            <a:off x="114300" y="1215600"/>
            <a:ext cx="3559810" cy="5044440"/>
          </a:xfrm>
          <a:prstGeom prst="rect">
            <a:avLst/>
          </a:prstGeom>
        </p:spPr>
        <p:txBody>
          <a:bodyPr vert="horz" wrap="square" lIns="0" tIns="0" rIns="0" bIns="0" rtlCol="0">
            <a:spAutoFit/>
          </a:bodyPr>
          <a:lstStyle/>
          <a:p>
            <a:pPr marR="946150" algn="ctr">
              <a:lnSpc>
                <a:spcPct val="100000"/>
              </a:lnSpc>
              <a:tabLst>
                <a:tab pos="342265" algn="l"/>
              </a:tabLst>
            </a:pPr>
            <a:r>
              <a:rPr sz="2200" dirty="0">
                <a:latin typeface="Arial" panose="020B0604020202020204"/>
                <a:cs typeface="Arial" panose="020B0604020202020204"/>
              </a:rPr>
              <a:t>•	</a:t>
            </a:r>
            <a:r>
              <a:rPr sz="2200" dirty="0">
                <a:latin typeface="宋体" panose="02010600030101010101" pitchFamily="2" charset="-122"/>
                <a:cs typeface="宋体" panose="02010600030101010101" pitchFamily="2" charset="-122"/>
              </a:rPr>
              <a:t>粗粒度并行原则：</a:t>
            </a:r>
            <a:endParaRPr sz="2200">
              <a:latin typeface="宋体" panose="02010600030101010101" pitchFamily="2" charset="-122"/>
              <a:cs typeface="宋体" panose="02010600030101010101" pitchFamily="2" charset="-122"/>
            </a:endParaRPr>
          </a:p>
          <a:p>
            <a:pPr marL="755650" marR="5080" indent="-285750" algn="just">
              <a:lnSpc>
                <a:spcPct val="74000"/>
              </a:lnSpc>
              <a:spcBef>
                <a:spcPts val="775"/>
              </a:spcBef>
            </a:pPr>
            <a:r>
              <a:rPr sz="2000" spc="-15" dirty="0">
                <a:latin typeface="Arial" panose="020B0604020202020204"/>
                <a:cs typeface="Arial" panose="020B0604020202020204"/>
              </a:rPr>
              <a:t>– </a:t>
            </a:r>
            <a:r>
              <a:rPr sz="2000" spc="2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最外层并行化代码，容易 实现</a:t>
            </a:r>
            <a:endParaRPr sz="2000">
              <a:latin typeface="宋体" panose="02010600030101010101" pitchFamily="2" charset="-122"/>
              <a:cs typeface="宋体" panose="02010600030101010101" pitchFamily="2" charset="-122"/>
            </a:endParaRPr>
          </a:p>
          <a:p>
            <a:pPr marL="755650" marR="5080" indent="-285750" algn="just">
              <a:lnSpc>
                <a:spcPct val="74000"/>
              </a:lnSpc>
              <a:spcBef>
                <a:spcPts val="765"/>
              </a:spcBef>
            </a:pPr>
            <a:r>
              <a:rPr sz="2000" spc="-15" dirty="0">
                <a:latin typeface="Arial" panose="020B0604020202020204"/>
                <a:cs typeface="Arial" panose="020B0604020202020204"/>
              </a:rPr>
              <a:t>– </a:t>
            </a:r>
            <a:r>
              <a:rPr sz="2000" spc="2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减少线程调度和销毁的次 数</a:t>
            </a:r>
            <a:endParaRPr sz="2000">
              <a:latin typeface="宋体" panose="02010600030101010101" pitchFamily="2" charset="-122"/>
              <a:cs typeface="宋体" panose="02010600030101010101" pitchFamily="2" charset="-122"/>
            </a:endParaRPr>
          </a:p>
          <a:p>
            <a:pPr marL="755650" marR="5080" indent="-285750" algn="just">
              <a:lnSpc>
                <a:spcPct val="77000"/>
              </a:lnSpc>
              <a:spcBef>
                <a:spcPts val="695"/>
              </a:spcBef>
            </a:pPr>
            <a:r>
              <a:rPr sz="2000" spc="-15" dirty="0">
                <a:latin typeface="Arial" panose="020B0604020202020204"/>
                <a:cs typeface="Arial" panose="020B0604020202020204"/>
              </a:rPr>
              <a:t>– </a:t>
            </a:r>
            <a:r>
              <a:rPr sz="2000" spc="25"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隐藏了底层的线程交互， 减少了不必要的同步带来 的损耗</a:t>
            </a:r>
            <a:endParaRPr sz="2000">
              <a:latin typeface="宋体" panose="02010600030101010101" pitchFamily="2" charset="-122"/>
              <a:cs typeface="宋体" panose="02010600030101010101" pitchFamily="2" charset="-122"/>
            </a:endParaRPr>
          </a:p>
          <a:p>
            <a:pPr>
              <a:lnSpc>
                <a:spcPct val="100000"/>
              </a:lnSpc>
              <a:spcBef>
                <a:spcPts val="0"/>
              </a:spcBef>
            </a:pPr>
            <a:endParaRPr sz="1750">
              <a:latin typeface="Times New Roman" panose="02020603050405020304"/>
              <a:cs typeface="Times New Roman" panose="02020603050405020304"/>
            </a:endParaRPr>
          </a:p>
          <a:p>
            <a:pPr marL="228600">
              <a:lnSpc>
                <a:spcPct val="100000"/>
              </a:lnSpc>
            </a:pP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dirty="0">
                <a:latin typeface="Calibri" panose="020F0502020204030204"/>
                <a:cs typeface="Calibri" panose="020F0502020204030204"/>
              </a:rPr>
              <a:t> </a:t>
            </a:r>
            <a:r>
              <a:rPr sz="2400" spc="-10" dirty="0">
                <a:latin typeface="Calibri" panose="020F0502020204030204"/>
                <a:cs typeface="Calibri" panose="020F0502020204030204"/>
              </a:rPr>
              <a:t>(</a:t>
            </a:r>
            <a:r>
              <a:rPr sz="2400" dirty="0">
                <a:latin typeface="Calibri" panose="020F0502020204030204"/>
                <a:cs typeface="Calibri" panose="020F0502020204030204"/>
              </a:rPr>
              <a:t>i</a:t>
            </a:r>
            <a:r>
              <a:rPr sz="2400" spc="-20" dirty="0">
                <a:latin typeface="Calibri" panose="020F0502020204030204"/>
                <a:cs typeface="Calibri" panose="020F0502020204030204"/>
              </a:rPr>
              <a:t>=0</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25" dirty="0">
                <a:latin typeface="Calibri" panose="020F0502020204030204"/>
                <a:cs typeface="Calibri" panose="020F0502020204030204"/>
              </a:rPr>
              <a:t>&lt;M</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2286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a:p>
            <a:pPr marL="501015">
              <a:lnSpc>
                <a:spcPct val="100000"/>
              </a:lnSpc>
            </a:pP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dirty="0">
                <a:latin typeface="Calibri" panose="020F0502020204030204"/>
                <a:cs typeface="Calibri" panose="020F0502020204030204"/>
              </a:rPr>
              <a:t> </a:t>
            </a:r>
            <a:r>
              <a:rPr sz="2400" spc="60" dirty="0">
                <a:latin typeface="Calibri" panose="020F0502020204030204"/>
                <a:cs typeface="Calibri" panose="020F0502020204030204"/>
              </a:rPr>
              <a:t>(</a:t>
            </a:r>
            <a:r>
              <a:rPr sz="2400" spc="-15" dirty="0">
                <a:latin typeface="Calibri" panose="020F0502020204030204"/>
                <a:cs typeface="Calibri" panose="020F0502020204030204"/>
              </a:rPr>
              <a:t>j=0</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15" dirty="0">
                <a:latin typeface="Calibri" panose="020F0502020204030204"/>
                <a:cs typeface="Calibri" panose="020F0502020204030204"/>
              </a:rPr>
              <a:t>j&lt;</a:t>
            </a:r>
            <a:r>
              <a:rPr sz="2400" spc="-30" dirty="0">
                <a:latin typeface="Calibri" panose="020F0502020204030204"/>
                <a:cs typeface="Calibri" panose="020F0502020204030204"/>
              </a:rPr>
              <a:t>N</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5" dirty="0">
                <a:latin typeface="Calibri" panose="020F0502020204030204"/>
                <a:cs typeface="Calibri" panose="020F0502020204030204"/>
              </a:rPr>
              <a:t>j</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501015">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a:p>
            <a:pPr marL="7747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a:p>
            <a:pPr marL="501015">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a:p>
            <a:pPr marL="2286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0" name="object 10"/>
          <p:cNvSpPr/>
          <p:nvPr/>
        </p:nvSpPr>
        <p:spPr>
          <a:xfrm>
            <a:off x="4248530" y="1221739"/>
            <a:ext cx="4860290" cy="2376805"/>
          </a:xfrm>
          <a:custGeom>
            <a:avLst/>
            <a:gdLst/>
            <a:ahLst/>
            <a:cxnLst/>
            <a:rect l="l" t="t" r="r" b="b"/>
            <a:pathLst>
              <a:path w="4860290" h="2376804">
                <a:moveTo>
                  <a:pt x="0" y="2376297"/>
                </a:moveTo>
                <a:lnTo>
                  <a:pt x="4860036" y="2376297"/>
                </a:lnTo>
                <a:lnTo>
                  <a:pt x="4860036" y="0"/>
                </a:lnTo>
                <a:lnTo>
                  <a:pt x="0" y="0"/>
                </a:lnTo>
                <a:lnTo>
                  <a:pt x="0" y="2376297"/>
                </a:lnTo>
                <a:close/>
              </a:path>
            </a:pathLst>
          </a:custGeom>
          <a:ln w="25400">
            <a:solidFill>
              <a:srgbClr val="000000"/>
            </a:solidFill>
          </a:ln>
        </p:spPr>
        <p:txBody>
          <a:bodyPr wrap="square" lIns="0" tIns="0" rIns="0" bIns="0" rtlCol="0"/>
          <a:lstStyle/>
          <a:p/>
        </p:txBody>
      </p:sp>
      <p:sp>
        <p:nvSpPr>
          <p:cNvPr id="11" name="object 11"/>
          <p:cNvSpPr/>
          <p:nvPr/>
        </p:nvSpPr>
        <p:spPr>
          <a:xfrm>
            <a:off x="4203827" y="3933025"/>
            <a:ext cx="4760595" cy="2664460"/>
          </a:xfrm>
          <a:custGeom>
            <a:avLst/>
            <a:gdLst/>
            <a:ahLst/>
            <a:cxnLst/>
            <a:rect l="l" t="t" r="r" b="b"/>
            <a:pathLst>
              <a:path w="4760595" h="2664459">
                <a:moveTo>
                  <a:pt x="0" y="2664333"/>
                </a:moveTo>
                <a:lnTo>
                  <a:pt x="4760595" y="2664333"/>
                </a:lnTo>
                <a:lnTo>
                  <a:pt x="4760595" y="0"/>
                </a:lnTo>
                <a:lnTo>
                  <a:pt x="0" y="0"/>
                </a:lnTo>
                <a:lnTo>
                  <a:pt x="0" y="2664333"/>
                </a:lnTo>
                <a:close/>
              </a:path>
            </a:pathLst>
          </a:custGeom>
          <a:ln w="25400">
            <a:solidFill>
              <a:srgbClr val="000000"/>
            </a:solidFill>
          </a:ln>
        </p:spPr>
        <p:txBody>
          <a:bodyPr wrap="square" lIns="0" tIns="0" rIns="0" bIns="0" rtlCol="0"/>
          <a:lstStyle/>
          <a:p/>
        </p:txBody>
      </p:sp>
      <p:sp>
        <p:nvSpPr>
          <p:cNvPr id="12" name="object 12"/>
          <p:cNvSpPr txBox="1"/>
          <p:nvPr/>
        </p:nvSpPr>
        <p:spPr>
          <a:xfrm>
            <a:off x="4282947" y="1320863"/>
            <a:ext cx="4430395" cy="4983480"/>
          </a:xfrm>
          <a:prstGeom prst="rect">
            <a:avLst/>
          </a:prstGeom>
        </p:spPr>
        <p:txBody>
          <a:bodyPr vert="horz" wrap="square" lIns="0" tIns="0" rIns="0" bIns="0" rtlCol="0">
            <a:spAutoFit/>
          </a:bodyPr>
          <a:lstStyle/>
          <a:p>
            <a:pPr marL="57150" marR="5080">
              <a:lnSpc>
                <a:spcPct val="100000"/>
              </a:lnSpc>
            </a:pPr>
            <a:r>
              <a:rPr sz="2800" b="1" spc="-5" dirty="0">
                <a:solidFill>
                  <a:srgbClr val="FF0000"/>
                </a:solidFill>
                <a:latin typeface="Calibri" panose="020F0502020204030204"/>
                <a:cs typeface="Calibri" panose="020F0502020204030204"/>
              </a:rPr>
              <a:t>#p</a:t>
            </a:r>
            <a:r>
              <a:rPr sz="2800" b="1" spc="-60"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agma</a:t>
            </a:r>
            <a:r>
              <a:rPr sz="2800" b="1" spc="-10"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omp</a:t>
            </a:r>
            <a:r>
              <a:rPr sz="2800" b="1" spc="-5"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pa</a:t>
            </a:r>
            <a:r>
              <a:rPr sz="2800" b="1" spc="-65"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allel</a:t>
            </a:r>
            <a:r>
              <a:rPr sz="2800" b="1" spc="-5" dirty="0">
                <a:solidFill>
                  <a:srgbClr val="FF0000"/>
                </a:solidFill>
                <a:latin typeface="Calibri" panose="020F0502020204030204"/>
                <a:cs typeface="Calibri" panose="020F0502020204030204"/>
              </a:rPr>
              <a:t> </a:t>
            </a:r>
            <a:r>
              <a:rPr sz="2800" b="1" spc="-45" dirty="0">
                <a:solidFill>
                  <a:srgbClr val="FF0000"/>
                </a:solidFill>
                <a:latin typeface="Calibri" panose="020F0502020204030204"/>
                <a:cs typeface="Calibri" panose="020F0502020204030204"/>
              </a:rPr>
              <a:t>f</a:t>
            </a:r>
            <a:r>
              <a:rPr sz="2800" b="1" dirty="0">
                <a:solidFill>
                  <a:srgbClr val="FF0000"/>
                </a:solidFill>
                <a:latin typeface="Calibri" panose="020F0502020204030204"/>
                <a:cs typeface="Calibri" panose="020F0502020204030204"/>
              </a:rPr>
              <a:t>or num_th</a:t>
            </a:r>
            <a:r>
              <a:rPr sz="2800" b="1" spc="-25" dirty="0">
                <a:solidFill>
                  <a:srgbClr val="FF0000"/>
                </a:solidFill>
                <a:latin typeface="Calibri" panose="020F0502020204030204"/>
                <a:cs typeface="Calibri" panose="020F0502020204030204"/>
              </a:rPr>
              <a:t>r</a:t>
            </a:r>
            <a:r>
              <a:rPr sz="2800" b="1" spc="-5" dirty="0">
                <a:solidFill>
                  <a:srgbClr val="FF0000"/>
                </a:solidFill>
                <a:latin typeface="Calibri" panose="020F0502020204030204"/>
                <a:cs typeface="Calibri" panose="020F0502020204030204"/>
              </a:rPr>
              <a:t>ead</a:t>
            </a:r>
            <a:r>
              <a:rPr sz="2800" b="1" spc="5" dirty="0">
                <a:solidFill>
                  <a:srgbClr val="FF0000"/>
                </a:solidFill>
                <a:latin typeface="Calibri" panose="020F0502020204030204"/>
                <a:cs typeface="Calibri" panose="020F0502020204030204"/>
              </a:rPr>
              <a:t>s</a:t>
            </a:r>
            <a:r>
              <a:rPr sz="2800" b="1" dirty="0">
                <a:solidFill>
                  <a:srgbClr val="FF0000"/>
                </a:solidFill>
                <a:latin typeface="Calibri" panose="020F0502020204030204"/>
                <a:cs typeface="Calibri" panose="020F0502020204030204"/>
              </a:rPr>
              <a:t>(T</a:t>
            </a:r>
            <a:r>
              <a:rPr sz="2800" b="1" spc="-10" dirty="0">
                <a:solidFill>
                  <a:srgbClr val="FF0000"/>
                </a:solidFill>
                <a:latin typeface="Calibri" panose="020F0502020204030204"/>
                <a:cs typeface="Calibri" panose="020F0502020204030204"/>
              </a:rPr>
              <a:t>H</a:t>
            </a:r>
            <a:r>
              <a:rPr sz="2800" b="1" dirty="0">
                <a:solidFill>
                  <a:srgbClr val="FF0000"/>
                </a:solidFill>
                <a:latin typeface="Calibri" panose="020F0502020204030204"/>
                <a:cs typeface="Calibri" panose="020F0502020204030204"/>
              </a:rPr>
              <a:t>R</a:t>
            </a:r>
            <a:r>
              <a:rPr sz="2800" b="1" spc="-45" dirty="0">
                <a:solidFill>
                  <a:srgbClr val="FF0000"/>
                </a:solidFill>
                <a:latin typeface="Calibri" panose="020F0502020204030204"/>
                <a:cs typeface="Calibri" panose="020F0502020204030204"/>
              </a:rPr>
              <a:t>E</a:t>
            </a:r>
            <a:r>
              <a:rPr sz="2800" b="1" dirty="0">
                <a:solidFill>
                  <a:srgbClr val="FF0000"/>
                </a:solidFill>
                <a:latin typeface="Calibri" panose="020F0502020204030204"/>
                <a:cs typeface="Calibri" panose="020F0502020204030204"/>
              </a:rPr>
              <a:t>AD_NUM) </a:t>
            </a: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spc="-5" dirty="0">
                <a:latin typeface="Calibri" panose="020F0502020204030204"/>
                <a:cs typeface="Calibri" panose="020F0502020204030204"/>
              </a:rPr>
              <a:t> (</a:t>
            </a:r>
            <a:r>
              <a:rPr sz="2400" dirty="0">
                <a:latin typeface="Calibri" panose="020F0502020204030204"/>
                <a:cs typeface="Calibri" panose="020F0502020204030204"/>
              </a:rPr>
              <a:t>i</a:t>
            </a:r>
            <a:r>
              <a:rPr sz="2400" spc="-20" dirty="0">
                <a:latin typeface="Calibri" panose="020F0502020204030204"/>
                <a:cs typeface="Calibri" panose="020F0502020204030204"/>
              </a:rPr>
              <a:t>=0</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25" dirty="0">
                <a:latin typeface="Calibri" panose="020F0502020204030204"/>
                <a:cs typeface="Calibri" panose="020F0502020204030204"/>
              </a:rPr>
              <a:t>&lt;M</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330200">
              <a:lnSpc>
                <a:spcPct val="100000"/>
              </a:lnSpc>
            </a:pP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dirty="0">
                <a:latin typeface="Calibri" panose="020F0502020204030204"/>
                <a:cs typeface="Calibri" panose="020F0502020204030204"/>
              </a:rPr>
              <a:t> </a:t>
            </a:r>
            <a:r>
              <a:rPr sz="2400" spc="60" dirty="0">
                <a:latin typeface="Calibri" panose="020F0502020204030204"/>
                <a:cs typeface="Calibri" panose="020F0502020204030204"/>
              </a:rPr>
              <a:t>(</a:t>
            </a:r>
            <a:r>
              <a:rPr sz="2400" spc="-15" dirty="0">
                <a:latin typeface="Calibri" panose="020F0502020204030204"/>
                <a:cs typeface="Calibri" panose="020F0502020204030204"/>
              </a:rPr>
              <a:t>j=0</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15" dirty="0">
                <a:latin typeface="Calibri" panose="020F0502020204030204"/>
                <a:cs typeface="Calibri" panose="020F0502020204030204"/>
              </a:rPr>
              <a:t>j&lt;</a:t>
            </a:r>
            <a:r>
              <a:rPr sz="2400" spc="-30" dirty="0">
                <a:latin typeface="Calibri" panose="020F0502020204030204"/>
                <a:cs typeface="Calibri" panose="020F0502020204030204"/>
              </a:rPr>
              <a:t>N</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5" dirty="0">
                <a:latin typeface="Calibri" panose="020F0502020204030204"/>
                <a:cs typeface="Calibri" panose="020F0502020204030204"/>
              </a:rPr>
              <a:t>j</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330200">
              <a:lnSpc>
                <a:spcPct val="100000"/>
              </a:lnSpc>
              <a:tabLst>
                <a:tab pos="835660" algn="l"/>
                <a:tab pos="1318895" algn="l"/>
              </a:tabLst>
            </a:pPr>
            <a:r>
              <a:rPr sz="2400" spc="150" dirty="0">
                <a:latin typeface="Calibri" panose="020F0502020204030204"/>
                <a:cs typeface="Calibri" panose="020F0502020204030204"/>
              </a:rPr>
              <a:t>,	…	}</a:t>
            </a:r>
            <a:endParaRPr sz="2400">
              <a:latin typeface="Calibri" panose="020F0502020204030204"/>
              <a:cs typeface="Calibri" panose="020F0502020204030204"/>
            </a:endParaRPr>
          </a:p>
          <a:p>
            <a:pPr>
              <a:lnSpc>
                <a:spcPct val="100000"/>
              </a:lnSpc>
            </a:pPr>
            <a:endParaRPr sz="2400">
              <a:latin typeface="Times New Roman" panose="02020603050405020304"/>
              <a:cs typeface="Times New Roman" panose="02020603050405020304"/>
            </a:endParaRPr>
          </a:p>
          <a:p>
            <a:pPr>
              <a:lnSpc>
                <a:spcPct val="100000"/>
              </a:lnSpc>
              <a:spcBef>
                <a:spcPts val="35"/>
              </a:spcBef>
            </a:pPr>
            <a:endParaRPr sz="2750">
              <a:latin typeface="Times New Roman" panose="02020603050405020304"/>
              <a:cs typeface="Times New Roman" panose="02020603050405020304"/>
            </a:endParaRPr>
          </a:p>
          <a:p>
            <a:pPr marL="12700" marR="48895">
              <a:lnSpc>
                <a:spcPct val="100000"/>
              </a:lnSpc>
            </a:pPr>
            <a:r>
              <a:rPr sz="2800" b="1" spc="-5" dirty="0">
                <a:solidFill>
                  <a:srgbClr val="FF0000"/>
                </a:solidFill>
                <a:latin typeface="Calibri" panose="020F0502020204030204"/>
                <a:cs typeface="Calibri" panose="020F0502020204030204"/>
              </a:rPr>
              <a:t>#p</a:t>
            </a:r>
            <a:r>
              <a:rPr sz="2800" b="1" spc="-60"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agma</a:t>
            </a:r>
            <a:r>
              <a:rPr sz="2800" b="1" spc="-10"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omp</a:t>
            </a:r>
            <a:r>
              <a:rPr sz="2800" b="1" spc="-5" dirty="0">
                <a:solidFill>
                  <a:srgbClr val="FF0000"/>
                </a:solidFill>
                <a:latin typeface="Calibri" panose="020F0502020204030204"/>
                <a:cs typeface="Calibri" panose="020F0502020204030204"/>
              </a:rPr>
              <a:t> </a:t>
            </a:r>
            <a:r>
              <a:rPr sz="2800" b="1" dirty="0">
                <a:solidFill>
                  <a:srgbClr val="FF0000"/>
                </a:solidFill>
                <a:latin typeface="Calibri" panose="020F0502020204030204"/>
                <a:cs typeface="Calibri" panose="020F0502020204030204"/>
              </a:rPr>
              <a:t>pa</a:t>
            </a:r>
            <a:r>
              <a:rPr sz="2800" b="1" spc="-65" dirty="0">
                <a:solidFill>
                  <a:srgbClr val="FF0000"/>
                </a:solidFill>
                <a:latin typeface="Calibri" panose="020F0502020204030204"/>
                <a:cs typeface="Calibri" panose="020F0502020204030204"/>
              </a:rPr>
              <a:t>r</a:t>
            </a:r>
            <a:r>
              <a:rPr sz="2800" b="1" dirty="0">
                <a:solidFill>
                  <a:srgbClr val="FF0000"/>
                </a:solidFill>
                <a:latin typeface="Calibri" panose="020F0502020204030204"/>
                <a:cs typeface="Calibri" panose="020F0502020204030204"/>
              </a:rPr>
              <a:t>allel num_th</a:t>
            </a:r>
            <a:r>
              <a:rPr sz="2800" b="1" spc="-25" dirty="0">
                <a:solidFill>
                  <a:srgbClr val="FF0000"/>
                </a:solidFill>
                <a:latin typeface="Calibri" panose="020F0502020204030204"/>
                <a:cs typeface="Calibri" panose="020F0502020204030204"/>
              </a:rPr>
              <a:t>r</a:t>
            </a:r>
            <a:r>
              <a:rPr sz="2800" b="1" spc="-5" dirty="0">
                <a:solidFill>
                  <a:srgbClr val="FF0000"/>
                </a:solidFill>
                <a:latin typeface="Calibri" panose="020F0502020204030204"/>
                <a:cs typeface="Calibri" panose="020F0502020204030204"/>
              </a:rPr>
              <a:t>ead</a:t>
            </a:r>
            <a:r>
              <a:rPr sz="2800" b="1" spc="5" dirty="0">
                <a:solidFill>
                  <a:srgbClr val="FF0000"/>
                </a:solidFill>
                <a:latin typeface="Calibri" panose="020F0502020204030204"/>
                <a:cs typeface="Calibri" panose="020F0502020204030204"/>
              </a:rPr>
              <a:t>s</a:t>
            </a:r>
            <a:r>
              <a:rPr sz="2800" b="1" dirty="0">
                <a:solidFill>
                  <a:srgbClr val="FF0000"/>
                </a:solidFill>
                <a:latin typeface="Calibri" panose="020F0502020204030204"/>
                <a:cs typeface="Calibri" panose="020F0502020204030204"/>
              </a:rPr>
              <a:t>(T</a:t>
            </a:r>
            <a:r>
              <a:rPr sz="2800" b="1" spc="-10" dirty="0">
                <a:solidFill>
                  <a:srgbClr val="FF0000"/>
                </a:solidFill>
                <a:latin typeface="Calibri" panose="020F0502020204030204"/>
                <a:cs typeface="Calibri" panose="020F0502020204030204"/>
              </a:rPr>
              <a:t>H</a:t>
            </a:r>
            <a:r>
              <a:rPr sz="2800" b="1" dirty="0">
                <a:solidFill>
                  <a:srgbClr val="FF0000"/>
                </a:solidFill>
                <a:latin typeface="Calibri" panose="020F0502020204030204"/>
                <a:cs typeface="Calibri" panose="020F0502020204030204"/>
              </a:rPr>
              <a:t>R</a:t>
            </a:r>
            <a:r>
              <a:rPr sz="2800" b="1" spc="-45" dirty="0">
                <a:solidFill>
                  <a:srgbClr val="FF0000"/>
                </a:solidFill>
                <a:latin typeface="Calibri" panose="020F0502020204030204"/>
                <a:cs typeface="Calibri" panose="020F0502020204030204"/>
              </a:rPr>
              <a:t>E</a:t>
            </a:r>
            <a:r>
              <a:rPr sz="2800" b="1" dirty="0">
                <a:solidFill>
                  <a:srgbClr val="FF0000"/>
                </a:solidFill>
                <a:latin typeface="Calibri" panose="020F0502020204030204"/>
                <a:cs typeface="Calibri" panose="020F0502020204030204"/>
              </a:rPr>
              <a:t>AD_NUM</a:t>
            </a:r>
            <a:r>
              <a:rPr sz="2800" b="1" spc="-10" dirty="0">
                <a:solidFill>
                  <a:srgbClr val="FF0000"/>
                </a:solidFill>
                <a:latin typeface="Calibri" panose="020F0502020204030204"/>
                <a:cs typeface="Calibri" panose="020F0502020204030204"/>
              </a:rPr>
              <a:t>) </a:t>
            </a: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spc="-5" dirty="0">
                <a:latin typeface="Calibri" panose="020F0502020204030204"/>
                <a:cs typeface="Calibri" panose="020F0502020204030204"/>
              </a:rPr>
              <a:t> (</a:t>
            </a:r>
            <a:r>
              <a:rPr sz="2400" dirty="0">
                <a:latin typeface="Calibri" panose="020F0502020204030204"/>
                <a:cs typeface="Calibri" panose="020F0502020204030204"/>
              </a:rPr>
              <a:t>i</a:t>
            </a:r>
            <a:r>
              <a:rPr sz="2400" spc="-20" dirty="0">
                <a:latin typeface="Calibri" panose="020F0502020204030204"/>
                <a:cs typeface="Calibri" panose="020F0502020204030204"/>
              </a:rPr>
              <a:t>=0</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25" dirty="0">
                <a:latin typeface="Calibri" panose="020F0502020204030204"/>
                <a:cs typeface="Calibri" panose="020F0502020204030204"/>
              </a:rPr>
              <a:t>&lt;M</a:t>
            </a:r>
            <a:r>
              <a:rPr sz="2400" spc="-10" dirty="0">
                <a:latin typeface="Calibri" panose="020F0502020204030204"/>
                <a:cs typeface="Calibri" panose="020F0502020204030204"/>
              </a:rPr>
              <a:t>; </a:t>
            </a:r>
            <a:r>
              <a:rPr sz="2400" dirty="0">
                <a:latin typeface="Calibri" panose="020F0502020204030204"/>
                <a:cs typeface="Calibri" panose="020F0502020204030204"/>
              </a:rPr>
              <a:t>i</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12700">
              <a:lnSpc>
                <a:spcPct val="100000"/>
              </a:lnSpc>
            </a:pPr>
            <a:r>
              <a:rPr sz="2400" b="1" spc="-5" dirty="0">
                <a:solidFill>
                  <a:srgbClr val="FF0000"/>
                </a:solidFill>
                <a:latin typeface="Calibri" panose="020F0502020204030204"/>
                <a:cs typeface="Calibri" panose="020F0502020204030204"/>
              </a:rPr>
              <a:t>#</a:t>
            </a:r>
            <a:r>
              <a:rPr sz="2400" b="1" dirty="0">
                <a:solidFill>
                  <a:srgbClr val="FF0000"/>
                </a:solidFill>
                <a:latin typeface="Calibri" panose="020F0502020204030204"/>
                <a:cs typeface="Calibri" panose="020F0502020204030204"/>
              </a:rPr>
              <a:t>p</a:t>
            </a:r>
            <a:r>
              <a:rPr sz="2400" b="1" spc="-55" dirty="0">
                <a:solidFill>
                  <a:srgbClr val="FF0000"/>
                </a:solidFill>
                <a:latin typeface="Calibri" panose="020F0502020204030204"/>
                <a:cs typeface="Calibri" panose="020F0502020204030204"/>
              </a:rPr>
              <a:t>r</a:t>
            </a:r>
            <a:r>
              <a:rPr sz="2400" b="1" spc="-15" dirty="0">
                <a:solidFill>
                  <a:srgbClr val="FF0000"/>
                </a:solidFill>
                <a:latin typeface="Calibri" panose="020F0502020204030204"/>
                <a:cs typeface="Calibri" panose="020F0502020204030204"/>
              </a:rPr>
              <a:t>agma</a:t>
            </a:r>
            <a:r>
              <a:rPr sz="2400" b="1" spc="-5" dirty="0">
                <a:solidFill>
                  <a:srgbClr val="FF0000"/>
                </a:solidFill>
                <a:latin typeface="Calibri" panose="020F0502020204030204"/>
                <a:cs typeface="Calibri" panose="020F0502020204030204"/>
              </a:rPr>
              <a:t> </a:t>
            </a:r>
            <a:r>
              <a:rPr sz="2400" b="1" spc="-20" dirty="0">
                <a:solidFill>
                  <a:srgbClr val="FF0000"/>
                </a:solidFill>
                <a:latin typeface="Calibri" panose="020F0502020204030204"/>
                <a:cs typeface="Calibri" panose="020F0502020204030204"/>
              </a:rPr>
              <a:t>omp </a:t>
            </a:r>
            <a:r>
              <a:rPr sz="2400" b="1" spc="-35" dirty="0">
                <a:solidFill>
                  <a:srgbClr val="FF0000"/>
                </a:solidFill>
                <a:latin typeface="Calibri" panose="020F0502020204030204"/>
                <a:cs typeface="Calibri" panose="020F0502020204030204"/>
              </a:rPr>
              <a:t>f</a:t>
            </a:r>
            <a:r>
              <a:rPr sz="2400" b="1" dirty="0">
                <a:solidFill>
                  <a:srgbClr val="FF0000"/>
                </a:solidFill>
                <a:latin typeface="Calibri" panose="020F0502020204030204"/>
                <a:cs typeface="Calibri" panose="020F0502020204030204"/>
              </a:rPr>
              <a:t>or</a:t>
            </a:r>
            <a:endParaRPr sz="2400">
              <a:latin typeface="Calibri" panose="020F0502020204030204"/>
              <a:cs typeface="Calibri" panose="020F0502020204030204"/>
            </a:endParaRPr>
          </a:p>
          <a:p>
            <a:pPr marL="285115">
              <a:lnSpc>
                <a:spcPct val="100000"/>
              </a:lnSpc>
            </a:pPr>
            <a:r>
              <a:rPr sz="2400" spc="-50" dirty="0">
                <a:latin typeface="Calibri" panose="020F0502020204030204"/>
                <a:cs typeface="Calibri" panose="020F0502020204030204"/>
              </a:rPr>
              <a:t>f</a:t>
            </a:r>
            <a:r>
              <a:rPr sz="2400" spc="-20" dirty="0">
                <a:latin typeface="Calibri" panose="020F0502020204030204"/>
                <a:cs typeface="Calibri" panose="020F0502020204030204"/>
              </a:rPr>
              <a:t>o</a:t>
            </a:r>
            <a:r>
              <a:rPr sz="2400" spc="-10" dirty="0">
                <a:latin typeface="Calibri" panose="020F0502020204030204"/>
                <a:cs typeface="Calibri" panose="020F0502020204030204"/>
              </a:rPr>
              <a:t>r</a:t>
            </a:r>
            <a:r>
              <a:rPr sz="2400" dirty="0">
                <a:latin typeface="Calibri" panose="020F0502020204030204"/>
                <a:cs typeface="Calibri" panose="020F0502020204030204"/>
              </a:rPr>
              <a:t> </a:t>
            </a:r>
            <a:r>
              <a:rPr sz="2400" spc="60" dirty="0">
                <a:latin typeface="Calibri" panose="020F0502020204030204"/>
                <a:cs typeface="Calibri" panose="020F0502020204030204"/>
              </a:rPr>
              <a:t>(</a:t>
            </a:r>
            <a:r>
              <a:rPr sz="2400" spc="-15" dirty="0">
                <a:latin typeface="Calibri" panose="020F0502020204030204"/>
                <a:cs typeface="Calibri" panose="020F0502020204030204"/>
              </a:rPr>
              <a:t>j=0</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15" dirty="0">
                <a:latin typeface="Calibri" panose="020F0502020204030204"/>
                <a:cs typeface="Calibri" panose="020F0502020204030204"/>
              </a:rPr>
              <a:t>j&lt;</a:t>
            </a:r>
            <a:r>
              <a:rPr sz="2400" spc="-30" dirty="0">
                <a:latin typeface="Calibri" panose="020F0502020204030204"/>
                <a:cs typeface="Calibri" panose="020F0502020204030204"/>
              </a:rPr>
              <a:t>N</a:t>
            </a:r>
            <a:r>
              <a:rPr sz="2400" spc="-10" dirty="0">
                <a:latin typeface="Calibri" panose="020F0502020204030204"/>
                <a:cs typeface="Calibri" panose="020F0502020204030204"/>
              </a:rPr>
              <a:t>;</a:t>
            </a:r>
            <a:r>
              <a:rPr sz="2400" dirty="0">
                <a:latin typeface="Calibri" panose="020F0502020204030204"/>
                <a:cs typeface="Calibri" panose="020F0502020204030204"/>
              </a:rPr>
              <a:t> </a:t>
            </a:r>
            <a:r>
              <a:rPr sz="2400" spc="-5" dirty="0">
                <a:latin typeface="Calibri" panose="020F0502020204030204"/>
                <a:cs typeface="Calibri" panose="020F0502020204030204"/>
              </a:rPr>
              <a:t>j</a:t>
            </a:r>
            <a:r>
              <a:rPr sz="2400" spc="10" dirty="0">
                <a:latin typeface="Calibri" panose="020F0502020204030204"/>
                <a:cs typeface="Calibri" panose="020F0502020204030204"/>
              </a:rPr>
              <a:t>+</a:t>
            </a:r>
            <a:r>
              <a:rPr sz="2400" spc="-5" dirty="0">
                <a:latin typeface="Calibri" panose="020F0502020204030204"/>
                <a:cs typeface="Calibri" panose="020F0502020204030204"/>
              </a:rPr>
              <a:t>+)</a:t>
            </a:r>
            <a:endParaRPr sz="2400">
              <a:latin typeface="Calibri" panose="020F0502020204030204"/>
              <a:cs typeface="Calibri" panose="020F0502020204030204"/>
            </a:endParaRPr>
          </a:p>
          <a:p>
            <a:pPr marL="285115">
              <a:lnSpc>
                <a:spcPct val="100000"/>
              </a:lnSpc>
              <a:tabLst>
                <a:tab pos="791210" algn="l"/>
                <a:tab pos="1274445" algn="l"/>
              </a:tabLst>
            </a:pPr>
            <a:r>
              <a:rPr sz="2400" spc="150" dirty="0">
                <a:latin typeface="Calibri" panose="020F0502020204030204"/>
                <a:cs typeface="Calibri" panose="020F0502020204030204"/>
              </a:rPr>
              <a:t>,	…	}</a:t>
            </a:r>
            <a:endParaRPr sz="2400">
              <a:latin typeface="Calibri" panose="020F0502020204030204"/>
              <a:cs typeface="Calibri" panose="020F0502020204030204"/>
            </a:endParaRPr>
          </a:p>
        </p:txBody>
      </p:sp>
      <p:sp>
        <p:nvSpPr>
          <p:cNvPr id="13" name="object 13"/>
          <p:cNvSpPr txBox="1"/>
          <p:nvPr/>
        </p:nvSpPr>
        <p:spPr>
          <a:xfrm>
            <a:off x="4327652" y="3262121"/>
            <a:ext cx="121285" cy="330200"/>
          </a:xfrm>
          <a:prstGeom prst="rect">
            <a:avLst/>
          </a:prstGeom>
        </p:spPr>
        <p:txBody>
          <a:bodyPr vert="horz" wrap="square" lIns="0" tIns="0" rIns="0" bIns="0" rtlCol="0">
            <a:spAutoFit/>
          </a:bodyPr>
          <a:lstStyle/>
          <a:p>
            <a:pPr marL="127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4" name="object 14"/>
          <p:cNvSpPr txBox="1"/>
          <p:nvPr/>
        </p:nvSpPr>
        <p:spPr>
          <a:xfrm>
            <a:off x="4282947" y="6339585"/>
            <a:ext cx="121285" cy="330200"/>
          </a:xfrm>
          <a:prstGeom prst="rect">
            <a:avLst/>
          </a:prstGeom>
        </p:spPr>
        <p:txBody>
          <a:bodyPr vert="horz" wrap="square" lIns="0" tIns="0" rIns="0" bIns="0" rtlCol="0">
            <a:spAutoFit/>
          </a:bodyPr>
          <a:lstStyle/>
          <a:p>
            <a:pPr marL="12700">
              <a:lnSpc>
                <a:spcPct val="100000"/>
              </a:lnSpc>
            </a:pPr>
            <a:r>
              <a:rPr sz="2400"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5" name="object 15"/>
          <p:cNvSpPr/>
          <p:nvPr/>
        </p:nvSpPr>
        <p:spPr>
          <a:xfrm>
            <a:off x="2930651" y="2221992"/>
            <a:ext cx="1528572" cy="2217419"/>
          </a:xfrm>
          <a:prstGeom prst="rect">
            <a:avLst/>
          </a:prstGeom>
          <a:blipFill>
            <a:blip r:embed="rId6" cstate="print"/>
            <a:stretch>
              <a:fillRect/>
            </a:stretch>
          </a:blipFill>
        </p:spPr>
        <p:txBody>
          <a:bodyPr wrap="square" lIns="0" tIns="0" rIns="0" bIns="0" rtlCol="0"/>
          <a:lstStyle/>
          <a:p/>
        </p:txBody>
      </p:sp>
      <p:sp>
        <p:nvSpPr>
          <p:cNvPr id="16" name="object 16"/>
          <p:cNvSpPr/>
          <p:nvPr/>
        </p:nvSpPr>
        <p:spPr>
          <a:xfrm>
            <a:off x="2971800" y="2409825"/>
            <a:ext cx="1276985" cy="1965960"/>
          </a:xfrm>
          <a:custGeom>
            <a:avLst/>
            <a:gdLst/>
            <a:ahLst/>
            <a:cxnLst/>
            <a:rect l="l" t="t" r="r" b="b"/>
            <a:pathLst>
              <a:path w="1276985" h="1965960">
                <a:moveTo>
                  <a:pt x="1235783" y="62991"/>
                </a:moveTo>
                <a:lnTo>
                  <a:pt x="1203271" y="78861"/>
                </a:lnTo>
                <a:lnTo>
                  <a:pt x="0" y="1945005"/>
                </a:lnTo>
                <a:lnTo>
                  <a:pt x="32004" y="1965579"/>
                </a:lnTo>
                <a:lnTo>
                  <a:pt x="1234052" y="101333"/>
                </a:lnTo>
                <a:lnTo>
                  <a:pt x="1235783" y="62991"/>
                </a:lnTo>
                <a:close/>
              </a:path>
              <a:path w="1276985" h="1965960">
                <a:moveTo>
                  <a:pt x="1275771" y="21462"/>
                </a:moveTo>
                <a:lnTo>
                  <a:pt x="1240282" y="21462"/>
                </a:lnTo>
                <a:lnTo>
                  <a:pt x="1272286" y="42037"/>
                </a:lnTo>
                <a:lnTo>
                  <a:pt x="1234052" y="101333"/>
                </a:lnTo>
                <a:lnTo>
                  <a:pt x="1231264" y="163067"/>
                </a:lnTo>
                <a:lnTo>
                  <a:pt x="1235571" y="175956"/>
                </a:lnTo>
                <a:lnTo>
                  <a:pt x="1247094" y="182748"/>
                </a:lnTo>
                <a:lnTo>
                  <a:pt x="1261163" y="179200"/>
                </a:lnTo>
                <a:lnTo>
                  <a:pt x="1268685" y="168936"/>
                </a:lnTo>
                <a:lnTo>
                  <a:pt x="1269364" y="164719"/>
                </a:lnTo>
                <a:lnTo>
                  <a:pt x="1275771" y="21462"/>
                </a:lnTo>
                <a:close/>
              </a:path>
              <a:path w="1276985" h="1965960">
                <a:moveTo>
                  <a:pt x="1276730" y="0"/>
                </a:moveTo>
                <a:lnTo>
                  <a:pt x="1129664" y="74675"/>
                </a:lnTo>
                <a:lnTo>
                  <a:pt x="1121198" y="83215"/>
                </a:lnTo>
                <a:lnTo>
                  <a:pt x="1119446" y="94811"/>
                </a:lnTo>
                <a:lnTo>
                  <a:pt x="1127913" y="106521"/>
                </a:lnTo>
                <a:lnTo>
                  <a:pt x="1138236" y="110608"/>
                </a:lnTo>
                <a:lnTo>
                  <a:pt x="1203271" y="78861"/>
                </a:lnTo>
                <a:lnTo>
                  <a:pt x="1240282" y="21462"/>
                </a:lnTo>
                <a:lnTo>
                  <a:pt x="1275771" y="21462"/>
                </a:lnTo>
                <a:lnTo>
                  <a:pt x="1276730" y="0"/>
                </a:lnTo>
                <a:close/>
              </a:path>
              <a:path w="1276985" h="1965960">
                <a:moveTo>
                  <a:pt x="1254901" y="30861"/>
                </a:moveTo>
                <a:lnTo>
                  <a:pt x="1237234" y="30861"/>
                </a:lnTo>
                <a:lnTo>
                  <a:pt x="1264920" y="48767"/>
                </a:lnTo>
                <a:lnTo>
                  <a:pt x="1235783" y="62991"/>
                </a:lnTo>
                <a:lnTo>
                  <a:pt x="1234052" y="101333"/>
                </a:lnTo>
                <a:lnTo>
                  <a:pt x="1272286" y="42037"/>
                </a:lnTo>
                <a:lnTo>
                  <a:pt x="1254901" y="30861"/>
                </a:lnTo>
                <a:close/>
              </a:path>
              <a:path w="1276985" h="1965960">
                <a:moveTo>
                  <a:pt x="1240282" y="21462"/>
                </a:moveTo>
                <a:lnTo>
                  <a:pt x="1203271" y="78861"/>
                </a:lnTo>
                <a:lnTo>
                  <a:pt x="1235783" y="62991"/>
                </a:lnTo>
                <a:lnTo>
                  <a:pt x="1237234" y="30861"/>
                </a:lnTo>
                <a:lnTo>
                  <a:pt x="1254901" y="30861"/>
                </a:lnTo>
                <a:lnTo>
                  <a:pt x="1240282" y="21462"/>
                </a:lnTo>
                <a:close/>
              </a:path>
              <a:path w="1276985" h="1965960">
                <a:moveTo>
                  <a:pt x="1237234" y="30861"/>
                </a:moveTo>
                <a:lnTo>
                  <a:pt x="1235783" y="62991"/>
                </a:lnTo>
                <a:lnTo>
                  <a:pt x="1264920" y="48767"/>
                </a:lnTo>
                <a:lnTo>
                  <a:pt x="1237234" y="30861"/>
                </a:lnTo>
                <a:close/>
              </a:path>
            </a:pathLst>
          </a:custGeom>
          <a:solidFill>
            <a:srgbClr val="8063A1"/>
          </a:solidFill>
        </p:spPr>
        <p:txBody>
          <a:bodyPr wrap="square" lIns="0" tIns="0" rIns="0" bIns="0" rtlCol="0"/>
          <a:lstStyle/>
          <a:p/>
        </p:txBody>
      </p:sp>
      <p:sp>
        <p:nvSpPr>
          <p:cNvPr id="17" name="object 17"/>
          <p:cNvSpPr/>
          <p:nvPr/>
        </p:nvSpPr>
        <p:spPr>
          <a:xfrm>
            <a:off x="2932938" y="4718303"/>
            <a:ext cx="1482089" cy="1464564"/>
          </a:xfrm>
          <a:prstGeom prst="rect">
            <a:avLst/>
          </a:prstGeom>
          <a:blipFill>
            <a:blip r:embed="rId7" cstate="print"/>
            <a:stretch>
              <a:fillRect/>
            </a:stretch>
          </a:blipFill>
        </p:spPr>
        <p:txBody>
          <a:bodyPr wrap="square" lIns="0" tIns="0" rIns="0" bIns="0" rtlCol="0"/>
          <a:lstStyle/>
          <a:p/>
        </p:txBody>
      </p:sp>
      <p:sp>
        <p:nvSpPr>
          <p:cNvPr id="18" name="object 18"/>
          <p:cNvSpPr/>
          <p:nvPr/>
        </p:nvSpPr>
        <p:spPr>
          <a:xfrm>
            <a:off x="2974467" y="4736591"/>
            <a:ext cx="1229995" cy="1212850"/>
          </a:xfrm>
          <a:custGeom>
            <a:avLst/>
            <a:gdLst/>
            <a:ahLst/>
            <a:cxnLst/>
            <a:rect l="l" t="t" r="r" b="b"/>
            <a:pathLst>
              <a:path w="1229995" h="1212850">
                <a:moveTo>
                  <a:pt x="1071695" y="1134604"/>
                </a:moveTo>
                <a:lnTo>
                  <a:pt x="1061575" y="1140219"/>
                </a:lnTo>
                <a:lnTo>
                  <a:pt x="1055260" y="1153373"/>
                </a:lnTo>
                <a:lnTo>
                  <a:pt x="1059183" y="1164989"/>
                </a:lnTo>
                <a:lnTo>
                  <a:pt x="1069594" y="1171879"/>
                </a:lnTo>
                <a:lnTo>
                  <a:pt x="1229486" y="1212748"/>
                </a:lnTo>
                <a:lnTo>
                  <a:pt x="1225967" y="1199768"/>
                </a:lnTo>
                <a:lnTo>
                  <a:pt x="1189100" y="1199768"/>
                </a:lnTo>
                <a:lnTo>
                  <a:pt x="1139939" y="1151284"/>
                </a:lnTo>
                <a:lnTo>
                  <a:pt x="1071695" y="1134604"/>
                </a:lnTo>
                <a:close/>
              </a:path>
              <a:path w="1229995" h="1212850">
                <a:moveTo>
                  <a:pt x="1139939" y="1151284"/>
                </a:moveTo>
                <a:lnTo>
                  <a:pt x="1189100" y="1199768"/>
                </a:lnTo>
                <a:lnTo>
                  <a:pt x="1197581" y="1191183"/>
                </a:lnTo>
                <a:lnTo>
                  <a:pt x="1184147" y="1191183"/>
                </a:lnTo>
                <a:lnTo>
                  <a:pt x="1175723" y="1160030"/>
                </a:lnTo>
                <a:lnTo>
                  <a:pt x="1139939" y="1151284"/>
                </a:lnTo>
                <a:close/>
              </a:path>
              <a:path w="1229995" h="1212850">
                <a:moveTo>
                  <a:pt x="1172736" y="1040822"/>
                </a:moveTo>
                <a:lnTo>
                  <a:pt x="1158526" y="1041889"/>
                </a:lnTo>
                <a:lnTo>
                  <a:pt x="1150408" y="1051019"/>
                </a:lnTo>
                <a:lnTo>
                  <a:pt x="1149604" y="1063447"/>
                </a:lnTo>
                <a:lnTo>
                  <a:pt x="1165765" y="1123208"/>
                </a:lnTo>
                <a:lnTo>
                  <a:pt x="1215897" y="1172641"/>
                </a:lnTo>
                <a:lnTo>
                  <a:pt x="1189100" y="1199768"/>
                </a:lnTo>
                <a:lnTo>
                  <a:pt x="1225967" y="1199768"/>
                </a:lnTo>
                <a:lnTo>
                  <a:pt x="1186307" y="1053490"/>
                </a:lnTo>
                <a:lnTo>
                  <a:pt x="1182560" y="1046371"/>
                </a:lnTo>
                <a:lnTo>
                  <a:pt x="1172736" y="1040822"/>
                </a:lnTo>
                <a:close/>
              </a:path>
              <a:path w="1229995" h="1212850">
                <a:moveTo>
                  <a:pt x="1175723" y="1160030"/>
                </a:moveTo>
                <a:lnTo>
                  <a:pt x="1184147" y="1191183"/>
                </a:lnTo>
                <a:lnTo>
                  <a:pt x="1207261" y="1167739"/>
                </a:lnTo>
                <a:lnTo>
                  <a:pt x="1175723" y="1160030"/>
                </a:lnTo>
                <a:close/>
              </a:path>
              <a:path w="1229995" h="1212850">
                <a:moveTo>
                  <a:pt x="1165765" y="1123208"/>
                </a:moveTo>
                <a:lnTo>
                  <a:pt x="1175723" y="1160030"/>
                </a:lnTo>
                <a:lnTo>
                  <a:pt x="1207261" y="1167739"/>
                </a:lnTo>
                <a:lnTo>
                  <a:pt x="1184147" y="1191183"/>
                </a:lnTo>
                <a:lnTo>
                  <a:pt x="1197581" y="1191183"/>
                </a:lnTo>
                <a:lnTo>
                  <a:pt x="1215897" y="1172641"/>
                </a:lnTo>
                <a:lnTo>
                  <a:pt x="1165765" y="1123208"/>
                </a:lnTo>
                <a:close/>
              </a:path>
              <a:path w="1229995" h="1212850">
                <a:moveTo>
                  <a:pt x="26669" y="0"/>
                </a:moveTo>
                <a:lnTo>
                  <a:pt x="0" y="27050"/>
                </a:lnTo>
                <a:lnTo>
                  <a:pt x="1139939" y="1151284"/>
                </a:lnTo>
                <a:lnTo>
                  <a:pt x="1175723" y="1160030"/>
                </a:lnTo>
                <a:lnTo>
                  <a:pt x="1165765" y="1123208"/>
                </a:lnTo>
                <a:lnTo>
                  <a:pt x="26669" y="0"/>
                </a:lnTo>
                <a:close/>
              </a:path>
            </a:pathLst>
          </a:custGeom>
          <a:solidFill>
            <a:srgbClr val="F79546"/>
          </a:solidFill>
        </p:spPr>
        <p:txBody>
          <a:bodyPr wrap="square" lIns="0" tIns="0" rIns="0" bIns="0" rtlCol="0"/>
          <a:lstStyle/>
          <a:p/>
        </p:txBody>
      </p:sp>
      <p:sp>
        <p:nvSpPr>
          <p:cNvPr id="19" name="object 1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408203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358134"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内存</a:t>
            </a:r>
            <a:r>
              <a:rPr sz="4400" spc="-30" dirty="0">
                <a:latin typeface="宋体" panose="02010600030101010101" pitchFamily="2" charset="-122"/>
                <a:cs typeface="宋体" panose="02010600030101010101" pitchFamily="2" charset="-122"/>
              </a:rPr>
              <a:t>管</a:t>
            </a:r>
            <a:r>
              <a:rPr sz="4400" spc="-45" dirty="0">
                <a:latin typeface="宋体" panose="02010600030101010101" pitchFamily="2" charset="-122"/>
                <a:cs typeface="宋体" panose="02010600030101010101" pitchFamily="2" charset="-122"/>
              </a:rPr>
              <a:t>理</a:t>
            </a:r>
            <a:r>
              <a:rPr sz="4400" spc="-30" dirty="0">
                <a:latin typeface="宋体" panose="02010600030101010101" pitchFamily="2" charset="-122"/>
                <a:cs typeface="宋体" panose="02010600030101010101" pitchFamily="2" charset="-122"/>
              </a:rPr>
              <a:t>优</a:t>
            </a:r>
            <a:r>
              <a:rPr sz="4400" spc="-45" dirty="0">
                <a:latin typeface="宋体" panose="02010600030101010101" pitchFamily="2" charset="-122"/>
                <a:cs typeface="宋体" panose="02010600030101010101" pitchFamily="2" charset="-122"/>
              </a:rPr>
              <a:t>化</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326094"/>
            <a:ext cx="7897495" cy="4622800"/>
          </a:xfrm>
          <a:prstGeom prst="rect">
            <a:avLst/>
          </a:prstGeom>
        </p:spPr>
        <p:txBody>
          <a:bodyPr vert="horz" wrap="square" lIns="0" tIns="0" rIns="0" bIns="0" rtlCol="0">
            <a:spAutoFit/>
          </a:bodyPr>
          <a:lstStyle/>
          <a:p>
            <a:pPr marL="12700">
              <a:lnSpc>
                <a:spcPct val="100000"/>
              </a:lnSpc>
              <a:tabLst>
                <a:tab pos="354965" algn="l"/>
              </a:tabLst>
            </a:pPr>
            <a:r>
              <a:rPr sz="2700" dirty="0">
                <a:latin typeface="Arial" panose="020B0604020202020204"/>
                <a:cs typeface="Arial" panose="020B0604020202020204"/>
              </a:rPr>
              <a:t>•	</a:t>
            </a:r>
            <a:r>
              <a:rPr sz="2700" dirty="0">
                <a:latin typeface="Calibri" panose="020F0502020204030204"/>
                <a:cs typeface="Calibri" panose="020F0502020204030204"/>
              </a:rPr>
              <a:t>MI</a:t>
            </a:r>
            <a:r>
              <a:rPr sz="2700" spc="-5" dirty="0">
                <a:latin typeface="Calibri" panose="020F0502020204030204"/>
                <a:cs typeface="Calibri" panose="020F0502020204030204"/>
              </a:rPr>
              <a:t>C</a:t>
            </a:r>
            <a:r>
              <a:rPr sz="2700" dirty="0">
                <a:latin typeface="宋体" panose="02010600030101010101" pitchFamily="2" charset="-122"/>
                <a:cs typeface="宋体" panose="02010600030101010101" pitchFamily="2" charset="-122"/>
              </a:rPr>
              <a:t>内存大小：</a:t>
            </a:r>
            <a:r>
              <a:rPr sz="2700" spc="-15" dirty="0">
                <a:latin typeface="Calibri" panose="020F0502020204030204"/>
                <a:cs typeface="Calibri" panose="020F0502020204030204"/>
              </a:rPr>
              <a:t>6GB/</a:t>
            </a:r>
            <a:r>
              <a:rPr sz="2700" spc="-30" dirty="0">
                <a:latin typeface="Calibri" panose="020F0502020204030204"/>
                <a:cs typeface="Calibri" panose="020F0502020204030204"/>
              </a:rPr>
              <a:t>8</a:t>
            </a:r>
            <a:r>
              <a:rPr sz="2700" spc="-20" dirty="0">
                <a:latin typeface="Calibri" panose="020F0502020204030204"/>
                <a:cs typeface="Calibri" panose="020F0502020204030204"/>
              </a:rPr>
              <a:t>G</a:t>
            </a:r>
            <a:r>
              <a:rPr sz="2700" spc="-30" dirty="0">
                <a:latin typeface="Calibri" panose="020F0502020204030204"/>
                <a:cs typeface="Calibri" panose="020F0502020204030204"/>
              </a:rPr>
              <a:t>B</a:t>
            </a:r>
            <a:r>
              <a:rPr sz="2700" spc="-5" dirty="0">
                <a:latin typeface="Calibri" panose="020F0502020204030204"/>
                <a:cs typeface="Calibri" panose="020F0502020204030204"/>
              </a:rPr>
              <a:t>/</a:t>
            </a:r>
            <a:r>
              <a:rPr sz="2700" spc="-15" dirty="0">
                <a:latin typeface="Calibri" panose="020F0502020204030204"/>
                <a:cs typeface="Calibri" panose="020F0502020204030204"/>
              </a:rPr>
              <a:t>16</a:t>
            </a:r>
            <a:r>
              <a:rPr sz="2700" spc="-35" dirty="0">
                <a:latin typeface="Calibri" panose="020F0502020204030204"/>
                <a:cs typeface="Calibri" panose="020F0502020204030204"/>
              </a:rPr>
              <a:t>G</a:t>
            </a:r>
            <a:r>
              <a:rPr sz="2700" spc="-15" dirty="0">
                <a:latin typeface="Calibri" panose="020F0502020204030204"/>
                <a:cs typeface="Calibri" panose="020F0502020204030204"/>
              </a:rPr>
              <a:t>B</a:t>
            </a:r>
            <a:endParaRPr sz="2700">
              <a:latin typeface="Calibri" panose="020F0502020204030204"/>
              <a:cs typeface="Calibri" panose="020F0502020204030204"/>
            </a:endParaRPr>
          </a:p>
          <a:p>
            <a:pPr marL="12700">
              <a:lnSpc>
                <a:spcPct val="100000"/>
              </a:lnSpc>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分块处理：处理大规模数据</a:t>
            </a:r>
            <a:endParaRPr sz="2700">
              <a:latin typeface="宋体" panose="02010600030101010101" pitchFamily="2" charset="-122"/>
              <a:cs typeface="宋体" panose="02010600030101010101" pitchFamily="2" charset="-122"/>
            </a:endParaRPr>
          </a:p>
          <a:p>
            <a:pPr marL="469900">
              <a:lnSpc>
                <a:spcPct val="100000"/>
              </a:lnSpc>
              <a:spcBef>
                <a:spcPts val="10"/>
              </a:spcBef>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突破</a:t>
            </a:r>
            <a:r>
              <a:rPr sz="2400" dirty="0">
                <a:latin typeface="Calibri" panose="020F0502020204030204"/>
                <a:cs typeface="Calibri" panose="020F0502020204030204"/>
              </a:rPr>
              <a:t>MI</a:t>
            </a:r>
            <a:r>
              <a:rPr sz="2400" spc="-5" dirty="0">
                <a:latin typeface="Calibri" panose="020F0502020204030204"/>
                <a:cs typeface="Calibri" panose="020F0502020204030204"/>
              </a:rPr>
              <a:t>C</a:t>
            </a:r>
            <a:r>
              <a:rPr sz="2400" dirty="0">
                <a:latin typeface="宋体" panose="02010600030101010101" pitchFamily="2" charset="-122"/>
                <a:cs typeface="宋体" panose="02010600030101010101" pitchFamily="2" charset="-122"/>
              </a:rPr>
              <a:t>内存容量限制</a:t>
            </a:r>
            <a:endParaRPr sz="2400">
              <a:latin typeface="宋体" panose="02010600030101010101" pitchFamily="2" charset="-122"/>
              <a:cs typeface="宋体" panose="02010600030101010101" pitchFamily="2" charset="-122"/>
            </a:endParaRPr>
          </a:p>
          <a:p>
            <a:pPr marL="1155700" marR="5080" indent="-229235">
              <a:lnSpc>
                <a:spcPts val="1920"/>
              </a:lnSpc>
              <a:spcBef>
                <a:spcPts val="480"/>
              </a:spcBef>
              <a:tabLst>
                <a:tab pos="1155700" algn="l"/>
              </a:tabLst>
            </a:pPr>
            <a:r>
              <a:rPr sz="2000" spc="-10" dirty="0">
                <a:latin typeface="Arial" panose="020B0604020202020204"/>
                <a:cs typeface="Arial" panose="020B0604020202020204"/>
              </a:rPr>
              <a:t>•	</a:t>
            </a:r>
            <a:r>
              <a:rPr sz="2000" spc="-20" dirty="0">
                <a:latin typeface="宋体" panose="02010600030101010101" pitchFamily="2" charset="-122"/>
                <a:cs typeface="宋体" panose="02010600030101010101" pitchFamily="2" charset="-122"/>
              </a:rPr>
              <a:t>例如程序需要</a:t>
            </a:r>
            <a:r>
              <a:rPr sz="2000" spc="-15" dirty="0">
                <a:latin typeface="Calibri" panose="020F0502020204030204"/>
                <a:cs typeface="Calibri" panose="020F0502020204030204"/>
              </a:rPr>
              <a:t>28GB</a:t>
            </a:r>
            <a:r>
              <a:rPr sz="2000" spc="-20" dirty="0">
                <a:latin typeface="宋体" panose="02010600030101010101" pitchFamily="2" charset="-122"/>
                <a:cs typeface="宋体" panose="02010600030101010101" pitchFamily="2" charset="-122"/>
              </a:rPr>
              <a:t>，假设</a:t>
            </a:r>
            <a:r>
              <a:rPr sz="2000" spc="-15" dirty="0">
                <a:latin typeface="Calibri" panose="020F0502020204030204"/>
                <a:cs typeface="Calibri" panose="020F0502020204030204"/>
              </a:rPr>
              <a:t>MI</a:t>
            </a:r>
            <a:r>
              <a:rPr sz="2000" spc="-10" dirty="0">
                <a:latin typeface="Calibri" panose="020F0502020204030204"/>
                <a:cs typeface="Calibri" panose="020F0502020204030204"/>
              </a:rPr>
              <a:t>C</a:t>
            </a:r>
            <a:r>
              <a:rPr sz="2000" spc="-20" dirty="0">
                <a:latin typeface="宋体" panose="02010600030101010101" pitchFamily="2" charset="-122"/>
                <a:cs typeface="宋体" panose="02010600030101010101" pitchFamily="2" charset="-122"/>
              </a:rPr>
              <a:t>卡每次可以使用的内存为</a:t>
            </a:r>
            <a:r>
              <a:rPr sz="2000" spc="-15" dirty="0">
                <a:latin typeface="Calibri" panose="020F0502020204030204"/>
                <a:cs typeface="Calibri" panose="020F0502020204030204"/>
              </a:rPr>
              <a:t>7G</a:t>
            </a:r>
            <a:r>
              <a:rPr sz="2000" spc="-20" dirty="0">
                <a:latin typeface="Calibri" panose="020F0502020204030204"/>
                <a:cs typeface="Calibri" panose="020F0502020204030204"/>
              </a:rPr>
              <a:t>B</a:t>
            </a:r>
            <a:r>
              <a:rPr sz="2000" spc="-20" dirty="0">
                <a:latin typeface="宋体" panose="02010600030101010101" pitchFamily="2" charset="-122"/>
                <a:cs typeface="宋体" panose="02010600030101010101" pitchFamily="2" charset="-122"/>
              </a:rPr>
              <a:t>， 那么需要分</a:t>
            </a:r>
            <a:r>
              <a:rPr sz="2000" spc="-15" dirty="0">
                <a:latin typeface="Calibri" panose="020F0502020204030204"/>
                <a:cs typeface="Calibri" panose="020F0502020204030204"/>
              </a:rPr>
              <a:t>4</a:t>
            </a:r>
            <a:r>
              <a:rPr sz="2000" spc="-20" dirty="0">
                <a:latin typeface="宋体" panose="02010600030101010101" pitchFamily="2" charset="-122"/>
                <a:cs typeface="宋体" panose="02010600030101010101" pitchFamily="2" charset="-122"/>
              </a:rPr>
              <a:t>次计算</a:t>
            </a:r>
            <a:endParaRPr sz="2000">
              <a:latin typeface="宋体" panose="02010600030101010101" pitchFamily="2" charset="-122"/>
              <a:cs typeface="宋体" panose="02010600030101010101" pitchFamily="2" charset="-122"/>
            </a:endParaRPr>
          </a:p>
          <a:p>
            <a:pPr marL="469900">
              <a:lnSpc>
                <a:spcPct val="100000"/>
              </a:lnSpc>
              <a:spcBef>
                <a:spcPts val="5"/>
              </a:spcBef>
            </a:pPr>
            <a:r>
              <a:rPr sz="2300" spc="-15" dirty="0">
                <a:latin typeface="Arial" panose="020B0604020202020204"/>
                <a:cs typeface="Arial" panose="020B0604020202020204"/>
              </a:rPr>
              <a:t>– </a:t>
            </a:r>
            <a:r>
              <a:rPr sz="2300" spc="-310" dirty="0">
                <a:latin typeface="Arial" panose="020B0604020202020204"/>
                <a:cs typeface="Arial" panose="020B0604020202020204"/>
              </a:rPr>
              <a:t> </a:t>
            </a:r>
            <a:r>
              <a:rPr sz="2300" spc="-25" dirty="0">
                <a:latin typeface="宋体" panose="02010600030101010101" pitchFamily="2" charset="-122"/>
                <a:cs typeface="宋体" panose="02010600030101010101" pitchFamily="2" charset="-122"/>
              </a:rPr>
              <a:t>提升效率</a:t>
            </a:r>
            <a:endParaRPr sz="2300">
              <a:latin typeface="宋体" panose="02010600030101010101" pitchFamily="2" charset="-122"/>
              <a:cs typeface="宋体" panose="02010600030101010101" pitchFamily="2" charset="-122"/>
            </a:endParaRPr>
          </a:p>
          <a:p>
            <a:pPr marL="1155700" indent="-228600">
              <a:lnSpc>
                <a:spcPts val="2395"/>
              </a:lnSpc>
              <a:spcBef>
                <a:spcPts val="10"/>
              </a:spcBef>
              <a:buFont typeface="Arial" panose="020B0604020202020204"/>
              <a:buChar char="•"/>
              <a:tabLst>
                <a:tab pos="1156335" algn="l"/>
              </a:tabLst>
            </a:pPr>
            <a:r>
              <a:rPr sz="2000" spc="-20" dirty="0">
                <a:latin typeface="宋体" panose="02010600030101010101" pitchFamily="2" charset="-122"/>
                <a:cs typeface="宋体" panose="02010600030101010101" pitchFamily="2" charset="-122"/>
              </a:rPr>
              <a:t>提高</a:t>
            </a:r>
            <a:r>
              <a:rPr sz="2000" spc="-30" dirty="0">
                <a:latin typeface="Calibri" panose="020F0502020204030204"/>
                <a:cs typeface="Calibri" panose="020F0502020204030204"/>
              </a:rPr>
              <a:t>c</a:t>
            </a:r>
            <a:r>
              <a:rPr sz="2000" spc="-10" dirty="0">
                <a:latin typeface="Calibri" panose="020F0502020204030204"/>
                <a:cs typeface="Calibri" panose="020F0502020204030204"/>
              </a:rPr>
              <a:t>ach</a:t>
            </a:r>
            <a:r>
              <a:rPr sz="2000" spc="-5" dirty="0">
                <a:latin typeface="Calibri" panose="020F0502020204030204"/>
                <a:cs typeface="Calibri" panose="020F0502020204030204"/>
              </a:rPr>
              <a:t>e</a:t>
            </a:r>
            <a:r>
              <a:rPr sz="2000" spc="-20" dirty="0">
                <a:latin typeface="宋体" panose="02010600030101010101" pitchFamily="2" charset="-122"/>
                <a:cs typeface="宋体" panose="02010600030101010101" pitchFamily="2" charset="-122"/>
              </a:rPr>
              <a:t>命中率</a:t>
            </a:r>
            <a:endParaRPr sz="2000">
              <a:latin typeface="宋体" panose="02010600030101010101" pitchFamily="2" charset="-122"/>
              <a:cs typeface="宋体" panose="02010600030101010101" pitchFamily="2" charset="-122"/>
            </a:endParaRPr>
          </a:p>
          <a:p>
            <a:pPr marL="927100">
              <a:lnSpc>
                <a:spcPts val="2755"/>
              </a:lnSpc>
            </a:pPr>
            <a:r>
              <a:rPr sz="2300" spc="-10" dirty="0">
                <a:latin typeface="Arial" panose="020B0604020202020204"/>
                <a:cs typeface="Arial" panose="020B0604020202020204"/>
              </a:rPr>
              <a:t>• </a:t>
            </a:r>
            <a:r>
              <a:rPr sz="2300" spc="-285" dirty="0">
                <a:latin typeface="Arial" panose="020B0604020202020204"/>
                <a:cs typeface="Arial" panose="020B0604020202020204"/>
              </a:rPr>
              <a:t> </a:t>
            </a:r>
            <a:r>
              <a:rPr sz="2300" spc="-25" dirty="0">
                <a:latin typeface="宋体" panose="02010600030101010101" pitchFamily="2" charset="-122"/>
                <a:cs typeface="宋体" panose="02010600030101010101" pitchFamily="2" charset="-122"/>
              </a:rPr>
              <a:t>提高并行度</a:t>
            </a:r>
            <a:endParaRPr sz="2300">
              <a:latin typeface="宋体" panose="02010600030101010101" pitchFamily="2" charset="-122"/>
              <a:cs typeface="宋体" panose="02010600030101010101" pitchFamily="2" charset="-122"/>
            </a:endParaRPr>
          </a:p>
          <a:p>
            <a:pPr marL="927100">
              <a:lnSpc>
                <a:spcPts val="2750"/>
              </a:lnSpc>
            </a:pPr>
            <a:r>
              <a:rPr sz="2300" spc="-10" dirty="0">
                <a:latin typeface="Arial" panose="020B0604020202020204"/>
                <a:cs typeface="Arial" panose="020B0604020202020204"/>
              </a:rPr>
              <a:t>• </a:t>
            </a:r>
            <a:r>
              <a:rPr sz="2300" spc="-285" dirty="0">
                <a:latin typeface="Arial" panose="020B0604020202020204"/>
                <a:cs typeface="Arial" panose="020B0604020202020204"/>
              </a:rPr>
              <a:t> </a:t>
            </a:r>
            <a:r>
              <a:rPr sz="2300" spc="-25" dirty="0">
                <a:latin typeface="宋体" panose="02010600030101010101" pitchFamily="2" charset="-122"/>
                <a:cs typeface="宋体" panose="02010600030101010101" pitchFamily="2" charset="-122"/>
              </a:rPr>
              <a:t>流水线</a:t>
            </a:r>
            <a:endParaRPr sz="2300">
              <a:latin typeface="宋体" panose="02010600030101010101" pitchFamily="2" charset="-122"/>
              <a:cs typeface="宋体" panose="02010600030101010101" pitchFamily="2" charset="-122"/>
            </a:endParaRPr>
          </a:p>
          <a:p>
            <a:pPr marL="12700">
              <a:lnSpc>
                <a:spcPts val="3230"/>
              </a:lnSpc>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改变并行层次</a:t>
            </a:r>
            <a:endParaRPr sz="2700">
              <a:latin typeface="宋体" panose="02010600030101010101" pitchFamily="2" charset="-122"/>
              <a:cs typeface="宋体" panose="02010600030101010101" pitchFamily="2" charset="-122"/>
            </a:endParaRPr>
          </a:p>
          <a:p>
            <a:pPr marL="469900">
              <a:lnSpc>
                <a:spcPct val="100000"/>
              </a:lnSpc>
              <a:spcBef>
                <a:spcPts val="10"/>
              </a:spcBef>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外层循环</a:t>
            </a:r>
            <a:r>
              <a:rPr sz="2400" spc="-5" dirty="0">
                <a:latin typeface="Calibri" panose="020F0502020204030204"/>
                <a:cs typeface="Calibri" panose="020F0502020204030204"/>
              </a:rPr>
              <a:t>-&gt;</a:t>
            </a:r>
            <a:r>
              <a:rPr sz="2400" dirty="0">
                <a:latin typeface="宋体" panose="02010600030101010101" pitchFamily="2" charset="-122"/>
                <a:cs typeface="宋体" panose="02010600030101010101" pitchFamily="2" charset="-122"/>
              </a:rPr>
              <a:t>内层循环（线程间数据共享）</a:t>
            </a:r>
            <a:endParaRPr sz="2400">
              <a:latin typeface="宋体" panose="02010600030101010101" pitchFamily="2" charset="-122"/>
              <a:cs typeface="宋体" panose="02010600030101010101" pitchFamily="2" charset="-122"/>
            </a:endParaRPr>
          </a:p>
          <a:p>
            <a:pPr marL="469900">
              <a:lnSpc>
                <a:spcPts val="2875"/>
              </a:lnSpc>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任务级并行</a:t>
            </a:r>
            <a:r>
              <a:rPr sz="2400" spc="-5" dirty="0">
                <a:latin typeface="Calibri" panose="020F0502020204030204"/>
                <a:cs typeface="Calibri" panose="020F0502020204030204"/>
              </a:rPr>
              <a:t>-&gt;</a:t>
            </a:r>
            <a:r>
              <a:rPr sz="2400" dirty="0">
                <a:latin typeface="宋体" panose="02010600030101010101" pitchFamily="2" charset="-122"/>
                <a:cs typeface="宋体" panose="02010600030101010101" pitchFamily="2" charset="-122"/>
              </a:rPr>
              <a:t>数据级并行</a:t>
            </a:r>
            <a:endParaRPr sz="2400">
              <a:latin typeface="宋体" panose="02010600030101010101" pitchFamily="2" charset="-122"/>
              <a:cs typeface="宋体" panose="02010600030101010101" pitchFamily="2" charset="-122"/>
            </a:endParaRPr>
          </a:p>
          <a:p>
            <a:pPr marL="12700">
              <a:lnSpc>
                <a:spcPts val="3235"/>
              </a:lnSpc>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减少申请次数</a:t>
            </a:r>
            <a:endParaRPr sz="2700">
              <a:latin typeface="宋体" panose="02010600030101010101" pitchFamily="2" charset="-122"/>
              <a:cs typeface="宋体" panose="02010600030101010101" pitchFamily="2" charset="-122"/>
            </a:endParaRPr>
          </a:p>
        </p:txBody>
      </p:sp>
      <p:sp>
        <p:nvSpPr>
          <p:cNvPr id="8" name="object 8"/>
          <p:cNvSpPr/>
          <p:nvPr/>
        </p:nvSpPr>
        <p:spPr>
          <a:xfrm>
            <a:off x="6516243" y="188658"/>
            <a:ext cx="2520314" cy="50323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4642866"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3918965" y="146304"/>
            <a:ext cx="2964941" cy="122682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6160008" y="199644"/>
            <a:ext cx="850391"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数据</a:t>
            </a:r>
            <a:r>
              <a:rPr sz="4400" spc="-30" dirty="0">
                <a:latin typeface="宋体" panose="02010600030101010101" pitchFamily="2" charset="-122"/>
                <a:cs typeface="宋体" panose="02010600030101010101" pitchFamily="2" charset="-122"/>
              </a:rPr>
              <a:t>传</a:t>
            </a:r>
            <a:r>
              <a:rPr sz="4400" spc="-45" dirty="0">
                <a:latin typeface="宋体" panose="02010600030101010101" pitchFamily="2" charset="-122"/>
                <a:cs typeface="宋体" panose="02010600030101010101" pitchFamily="2" charset="-122"/>
              </a:rPr>
              <a:t>输</a:t>
            </a:r>
            <a:r>
              <a:rPr sz="4400" spc="-30" dirty="0">
                <a:latin typeface="宋体" panose="02010600030101010101" pitchFamily="2" charset="-122"/>
                <a:cs typeface="宋体" panose="02010600030101010101" pitchFamily="2" charset="-122"/>
              </a:rPr>
              <a:t>优</a:t>
            </a:r>
            <a:r>
              <a:rPr sz="4400" spc="-35" dirty="0">
                <a:latin typeface="宋体" panose="02010600030101010101" pitchFamily="2" charset="-122"/>
                <a:cs typeface="宋体" panose="02010600030101010101" pitchFamily="2" charset="-122"/>
              </a:rPr>
              <a:t>化</a:t>
            </a:r>
            <a:r>
              <a:rPr sz="4400" spc="-15" dirty="0">
                <a:latin typeface="宋体" panose="02010600030101010101" pitchFamily="2" charset="-122"/>
                <a:cs typeface="宋体" panose="02010600030101010101" pitchFamily="2" charset="-122"/>
              </a:rPr>
              <a:t>：</a:t>
            </a:r>
            <a:r>
              <a:rPr sz="4400" spc="-45" dirty="0">
                <a:latin typeface="宋体" panose="02010600030101010101" pitchFamily="2" charset="-122"/>
                <a:cs typeface="宋体" panose="02010600030101010101" pitchFamily="2" charset="-122"/>
              </a:rPr>
              <a:t>异</a:t>
            </a:r>
            <a:r>
              <a:rPr sz="4400" spc="-20" dirty="0">
                <a:latin typeface="宋体" panose="02010600030101010101" pitchFamily="2" charset="-122"/>
                <a:cs typeface="宋体" panose="02010600030101010101" pitchFamily="2" charset="-122"/>
              </a:rPr>
              <a:t>步</a:t>
            </a:r>
            <a:r>
              <a:rPr sz="4400" spc="-45" dirty="0">
                <a:latin typeface="宋体" panose="02010600030101010101" pitchFamily="2" charset="-122"/>
                <a:cs typeface="宋体" panose="02010600030101010101" pitchFamily="2" charset="-122"/>
              </a:rPr>
              <a:t>传输</a:t>
            </a:r>
            <a:endParaRPr sz="4400">
              <a:latin typeface="宋体" panose="02010600030101010101" pitchFamily="2" charset="-122"/>
              <a:cs typeface="宋体" panose="02010600030101010101" pitchFamily="2" charset="-122"/>
            </a:endParaRPr>
          </a:p>
        </p:txBody>
      </p:sp>
      <p:sp>
        <p:nvSpPr>
          <p:cNvPr id="6" name="object 6"/>
          <p:cNvSpPr/>
          <p:nvPr/>
        </p:nvSpPr>
        <p:spPr>
          <a:xfrm>
            <a:off x="611555" y="1179169"/>
            <a:ext cx="7391400" cy="5324475"/>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6623684" y="219138"/>
            <a:ext cx="2520315" cy="503237"/>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352120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97301"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向量</a:t>
            </a:r>
            <a:r>
              <a:rPr sz="4400" spc="-30" dirty="0">
                <a:latin typeface="宋体" panose="02010600030101010101" pitchFamily="2" charset="-122"/>
                <a:cs typeface="宋体" panose="02010600030101010101" pitchFamily="2" charset="-122"/>
              </a:rPr>
              <a:t>化</a:t>
            </a:r>
            <a:r>
              <a:rPr sz="4400" spc="-45" dirty="0">
                <a:latin typeface="宋体" panose="02010600030101010101" pitchFamily="2" charset="-122"/>
                <a:cs typeface="宋体" panose="02010600030101010101" pitchFamily="2" charset="-122"/>
              </a:rPr>
              <a:t>优化</a:t>
            </a:r>
            <a:endParaRPr sz="4400">
              <a:latin typeface="宋体" panose="02010600030101010101" pitchFamily="2" charset="-122"/>
              <a:cs typeface="宋体" panose="02010600030101010101" pitchFamily="2" charset="-122"/>
            </a:endParaRPr>
          </a:p>
        </p:txBody>
      </p:sp>
      <p:sp>
        <p:nvSpPr>
          <p:cNvPr id="7" name="object 7"/>
          <p:cNvSpPr/>
          <p:nvPr/>
        </p:nvSpPr>
        <p:spPr>
          <a:xfrm>
            <a:off x="467537" y="3068916"/>
            <a:ext cx="7560818" cy="3384423"/>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6372225" y="116649"/>
            <a:ext cx="2520315" cy="503237"/>
          </a:xfrm>
          <a:prstGeom prst="rect">
            <a:avLst/>
          </a:prstGeom>
          <a:blipFill>
            <a:blip r:embed="rId5" cstate="print"/>
            <a:stretch>
              <a:fillRect/>
            </a:stretch>
          </a:blipFill>
        </p:spPr>
        <p:txBody>
          <a:bodyPr wrap="square" lIns="0" tIns="0" rIns="0" bIns="0" rtlCol="0"/>
          <a:lstStyle/>
          <a:p/>
        </p:txBody>
      </p:sp>
      <p:sp>
        <p:nvSpPr>
          <p:cNvPr id="9" name="object 9"/>
          <p:cNvSpPr txBox="1"/>
          <p:nvPr/>
        </p:nvSpPr>
        <p:spPr>
          <a:xfrm>
            <a:off x="561594" y="1220962"/>
            <a:ext cx="6938645" cy="1778635"/>
          </a:xfrm>
          <a:prstGeom prst="rect">
            <a:avLst/>
          </a:prstGeom>
        </p:spPr>
        <p:txBody>
          <a:bodyPr vert="horz" wrap="square" lIns="0" tIns="0" rIns="0" bIns="0" rtlCol="0">
            <a:spAutoFit/>
          </a:bodyPr>
          <a:lstStyle/>
          <a:p>
            <a:pPr marL="355600" marR="5080" indent="-342900">
              <a:lnSpc>
                <a:spcPts val="3240"/>
              </a:lnSpc>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需充分利用</a:t>
            </a:r>
            <a:r>
              <a:rPr sz="3000" spc="-25" dirty="0">
                <a:latin typeface="Calibri" panose="020F0502020204030204"/>
                <a:cs typeface="Calibri" panose="020F0502020204030204"/>
              </a:rPr>
              <a:t>VP</a:t>
            </a:r>
            <a:r>
              <a:rPr sz="3000" spc="-15" dirty="0">
                <a:latin typeface="Calibri" panose="020F0502020204030204"/>
                <a:cs typeface="Calibri" panose="020F0502020204030204"/>
              </a:rPr>
              <a:t>U</a:t>
            </a:r>
            <a:r>
              <a:rPr sz="3000" dirty="0">
                <a:latin typeface="宋体" panose="02010600030101010101" pitchFamily="2" charset="-122"/>
                <a:cs typeface="宋体" panose="02010600030101010101" pitchFamily="2" charset="-122"/>
              </a:rPr>
              <a:t>，实现</a:t>
            </a:r>
            <a:r>
              <a:rPr sz="3000" spc="-25" dirty="0">
                <a:latin typeface="Calibri" panose="020F0502020204030204"/>
                <a:cs typeface="Calibri" panose="020F0502020204030204"/>
              </a:rPr>
              <a:t>512</a:t>
            </a:r>
            <a:r>
              <a:rPr sz="3000" dirty="0">
                <a:latin typeface="宋体" panose="02010600030101010101" pitchFamily="2" charset="-122"/>
                <a:cs typeface="宋体" panose="02010600030101010101" pitchFamily="2" charset="-122"/>
              </a:rPr>
              <a:t>位向量化计算 才能发挥</a:t>
            </a:r>
            <a:r>
              <a:rPr sz="3000" dirty="0">
                <a:latin typeface="Calibri" panose="020F0502020204030204"/>
                <a:cs typeface="Calibri" panose="020F0502020204030204"/>
              </a:rPr>
              <a:t>MIC</a:t>
            </a:r>
            <a:r>
              <a:rPr sz="3000" dirty="0">
                <a:latin typeface="宋体" panose="02010600030101010101" pitchFamily="2" charset="-122"/>
                <a:cs typeface="宋体" panose="02010600030101010101" pitchFamily="2" charset="-122"/>
              </a:rPr>
              <a:t>性能</a:t>
            </a:r>
            <a:endParaRPr sz="3000">
              <a:latin typeface="宋体" panose="02010600030101010101" pitchFamily="2" charset="-122"/>
              <a:cs typeface="宋体" panose="02010600030101010101" pitchFamily="2" charset="-122"/>
            </a:endParaRPr>
          </a:p>
          <a:p>
            <a:pPr marL="12700">
              <a:lnSpc>
                <a:spcPct val="100000"/>
              </a:lnSpc>
              <a:spcBef>
                <a:spcPts val="310"/>
              </a:spcBef>
              <a:tabLst>
                <a:tab pos="354965" algn="l"/>
              </a:tabLst>
            </a:pPr>
            <a:r>
              <a:rPr sz="3000" dirty="0">
                <a:latin typeface="Arial" panose="020B0604020202020204"/>
                <a:cs typeface="Arial" panose="020B0604020202020204"/>
              </a:rPr>
              <a:t>•	</a:t>
            </a:r>
            <a:r>
              <a:rPr sz="3000" dirty="0">
                <a:latin typeface="宋体" panose="02010600030101010101" pitchFamily="2" charset="-122"/>
                <a:cs typeface="宋体" panose="02010600030101010101" pitchFamily="2" charset="-122"/>
              </a:rPr>
              <a:t>提升</a:t>
            </a:r>
            <a:r>
              <a:rPr sz="3000" spc="-25" dirty="0">
                <a:latin typeface="Calibri" panose="020F0502020204030204"/>
                <a:cs typeface="Calibri" panose="020F0502020204030204"/>
              </a:rPr>
              <a:t>VP</a:t>
            </a:r>
            <a:r>
              <a:rPr sz="3000" spc="-20" dirty="0">
                <a:latin typeface="Calibri" panose="020F0502020204030204"/>
                <a:cs typeface="Calibri" panose="020F0502020204030204"/>
              </a:rPr>
              <a:t>U</a:t>
            </a:r>
            <a:r>
              <a:rPr sz="3000" dirty="0">
                <a:latin typeface="宋体" panose="02010600030101010101" pitchFamily="2" charset="-122"/>
                <a:cs typeface="宋体" panose="02010600030101010101" pitchFamily="2" charset="-122"/>
              </a:rPr>
              <a:t>效率</a:t>
            </a:r>
            <a:endParaRPr sz="3000">
              <a:latin typeface="宋体" panose="02010600030101010101" pitchFamily="2" charset="-122"/>
              <a:cs typeface="宋体" panose="02010600030101010101" pitchFamily="2" charset="-122"/>
            </a:endParaRPr>
          </a:p>
          <a:p>
            <a:pPr marL="469900">
              <a:lnSpc>
                <a:spcPct val="100000"/>
              </a:lnSpc>
              <a:spcBef>
                <a:spcPts val="330"/>
              </a:spcBef>
            </a:pPr>
            <a:r>
              <a:rPr sz="2600" spc="-15" dirty="0">
                <a:latin typeface="Arial" panose="020B0604020202020204"/>
                <a:cs typeface="Arial" panose="020B0604020202020204"/>
              </a:rPr>
              <a:t>–</a:t>
            </a:r>
            <a:r>
              <a:rPr sz="2600" spc="80" dirty="0">
                <a:latin typeface="Arial" panose="020B0604020202020204"/>
                <a:cs typeface="Arial" panose="020B0604020202020204"/>
              </a:rPr>
              <a:t> </a:t>
            </a:r>
            <a:r>
              <a:rPr sz="2600" spc="-30" dirty="0">
                <a:latin typeface="宋体" panose="02010600030101010101" pitchFamily="2" charset="-122"/>
                <a:cs typeface="宋体" panose="02010600030101010101" pitchFamily="2" charset="-122"/>
              </a:rPr>
              <a:t>读写数据对齐</a:t>
            </a:r>
            <a:endParaRPr sz="2600">
              <a:latin typeface="宋体" panose="02010600030101010101" pitchFamily="2" charset="-122"/>
              <a:cs typeface="宋体" panose="02010600030101010101" pitchFamily="2" charset="-122"/>
            </a:endParaRPr>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70</a:t>
            </a:r>
            <a:endParaRPr sz="1100">
              <a:latin typeface="Calibri" panose="020F0502020204030204"/>
              <a:cs typeface="Calibri" panose="020F050202020403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464210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918203"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自动</a:t>
            </a:r>
            <a:r>
              <a:rPr sz="4400" spc="-30" dirty="0">
                <a:latin typeface="宋体" panose="02010600030101010101" pitchFamily="2" charset="-122"/>
                <a:cs typeface="宋体" panose="02010600030101010101" pitchFamily="2" charset="-122"/>
              </a:rPr>
              <a:t>向</a:t>
            </a:r>
            <a:r>
              <a:rPr sz="4400" spc="-45" dirty="0">
                <a:latin typeface="宋体" panose="02010600030101010101" pitchFamily="2" charset="-122"/>
                <a:cs typeface="宋体" panose="02010600030101010101" pitchFamily="2" charset="-122"/>
              </a:rPr>
              <a:t>量</a:t>
            </a:r>
            <a:r>
              <a:rPr sz="4400" spc="-30" dirty="0">
                <a:latin typeface="宋体" panose="02010600030101010101" pitchFamily="2" charset="-122"/>
                <a:cs typeface="宋体" panose="02010600030101010101" pitchFamily="2" charset="-122"/>
              </a:rPr>
              <a:t>化</a:t>
            </a:r>
            <a:r>
              <a:rPr sz="4400" spc="-35" dirty="0">
                <a:latin typeface="宋体" panose="02010600030101010101" pitchFamily="2" charset="-122"/>
                <a:cs typeface="宋体" panose="02010600030101010101" pitchFamily="2" charset="-122"/>
              </a:rPr>
              <a:t>方</a:t>
            </a:r>
            <a:r>
              <a:rPr sz="4400" spc="-45" dirty="0">
                <a:latin typeface="宋体" panose="02010600030101010101" pitchFamily="2" charset="-122"/>
                <a:cs typeface="宋体" panose="02010600030101010101" pitchFamily="2" charset="-122"/>
              </a:rPr>
              <a:t>法</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485610"/>
            <a:ext cx="4037965" cy="981075"/>
          </a:xfrm>
          <a:prstGeom prst="rect">
            <a:avLst/>
          </a:prstGeom>
        </p:spPr>
        <p:txBody>
          <a:bodyPr vert="horz" wrap="square" lIns="0" tIns="0" rIns="0" bIns="0" rtlCol="0">
            <a:spAutoFit/>
          </a:bodyPr>
          <a:lstStyle/>
          <a:p>
            <a:pPr marL="12700">
              <a:lnSpc>
                <a:spcPct val="100000"/>
              </a:lnSpc>
            </a:pPr>
            <a:r>
              <a:rPr sz="3200" spc="-35" dirty="0">
                <a:latin typeface="宋体" panose="02010600030101010101" pitchFamily="2" charset="-122"/>
                <a:cs typeface="宋体" panose="02010600030101010101" pitchFamily="2" charset="-122"/>
              </a:rPr>
              <a:t>编译器向量化选项</a:t>
            </a:r>
            <a:endParaRPr sz="3200">
              <a:latin typeface="宋体" panose="02010600030101010101" pitchFamily="2" charset="-122"/>
              <a:cs typeface="宋体" panose="02010600030101010101" pitchFamily="2" charset="-122"/>
            </a:endParaRPr>
          </a:p>
          <a:p>
            <a:pPr marL="412750">
              <a:lnSpc>
                <a:spcPct val="100000"/>
              </a:lnSpc>
              <a:spcBef>
                <a:spcPts val="635"/>
              </a:spcBef>
              <a:tabLst>
                <a:tab pos="1167765" algn="l"/>
                <a:tab pos="2407285" algn="l"/>
              </a:tabLst>
            </a:pPr>
            <a:r>
              <a:rPr sz="2800" dirty="0">
                <a:latin typeface="Calibri" panose="020F0502020204030204"/>
                <a:cs typeface="Calibri" panose="020F0502020204030204"/>
              </a:rPr>
              <a:t>-</a:t>
            </a:r>
            <a:r>
              <a:rPr sz="2800" spc="-45" dirty="0">
                <a:latin typeface="Calibri" panose="020F0502020204030204"/>
                <a:cs typeface="Calibri" panose="020F0502020204030204"/>
              </a:rPr>
              <a:t>v</a:t>
            </a:r>
            <a:r>
              <a:rPr sz="2800" dirty="0">
                <a:latin typeface="Calibri" panose="020F0502020204030204"/>
                <a:cs typeface="Calibri" panose="020F0502020204030204"/>
              </a:rPr>
              <a:t>ec	-</a:t>
            </a:r>
            <a:r>
              <a:rPr sz="2800" spc="-5" dirty="0">
                <a:latin typeface="Calibri" panose="020F0502020204030204"/>
                <a:cs typeface="Calibri" panose="020F0502020204030204"/>
              </a:rPr>
              <a:t>no</a:t>
            </a:r>
            <a:r>
              <a:rPr sz="2800" dirty="0">
                <a:latin typeface="Calibri" panose="020F0502020204030204"/>
                <a:cs typeface="Calibri" panose="020F0502020204030204"/>
              </a:rPr>
              <a:t>-</a:t>
            </a:r>
            <a:r>
              <a:rPr sz="2800" spc="-45" dirty="0">
                <a:latin typeface="Calibri" panose="020F0502020204030204"/>
                <a:cs typeface="Calibri" panose="020F0502020204030204"/>
              </a:rPr>
              <a:t>v</a:t>
            </a:r>
            <a:r>
              <a:rPr sz="2800" dirty="0">
                <a:latin typeface="Calibri" panose="020F0502020204030204"/>
                <a:cs typeface="Calibri" panose="020F0502020204030204"/>
              </a:rPr>
              <a:t>ec	-</a:t>
            </a:r>
            <a:r>
              <a:rPr sz="2800" spc="-45" dirty="0">
                <a:latin typeface="Calibri" panose="020F0502020204030204"/>
                <a:cs typeface="Calibri" panose="020F0502020204030204"/>
              </a:rPr>
              <a:t>v</a:t>
            </a:r>
            <a:r>
              <a:rPr sz="2800" dirty="0">
                <a:latin typeface="Calibri" panose="020F0502020204030204"/>
                <a:cs typeface="Calibri" panose="020F0502020204030204"/>
              </a:rPr>
              <a:t>e</a:t>
            </a:r>
            <a:r>
              <a:rPr sz="2800" spc="-10" dirty="0">
                <a:latin typeface="Calibri" panose="020F0502020204030204"/>
                <a:cs typeface="Calibri" panose="020F0502020204030204"/>
              </a:rPr>
              <a:t>c</a:t>
            </a:r>
            <a:r>
              <a:rPr sz="2800" dirty="0">
                <a:latin typeface="Calibri" panose="020F0502020204030204"/>
                <a:cs typeface="Calibri" panose="020F0502020204030204"/>
              </a:rPr>
              <a:t>-</a:t>
            </a:r>
            <a:r>
              <a:rPr sz="2800" spc="-50" dirty="0">
                <a:latin typeface="Calibri" panose="020F0502020204030204"/>
                <a:cs typeface="Calibri" panose="020F0502020204030204"/>
              </a:rPr>
              <a:t>r</a:t>
            </a:r>
            <a:r>
              <a:rPr sz="2800" dirty="0">
                <a:latin typeface="Calibri" panose="020F0502020204030204"/>
                <a:cs typeface="Calibri" panose="020F0502020204030204"/>
              </a:rPr>
              <a:t>eport</a:t>
            </a:r>
            <a:endParaRPr sz="2800">
              <a:latin typeface="Calibri" panose="020F0502020204030204"/>
              <a:cs typeface="Calibri" panose="020F0502020204030204"/>
            </a:endParaRPr>
          </a:p>
        </p:txBody>
      </p:sp>
      <p:sp>
        <p:nvSpPr>
          <p:cNvPr id="9" name="object 9"/>
          <p:cNvSpPr/>
          <p:nvPr/>
        </p:nvSpPr>
        <p:spPr>
          <a:xfrm>
            <a:off x="6228207" y="188658"/>
            <a:ext cx="2520315" cy="503237"/>
          </a:xfrm>
          <a:prstGeom prst="rect">
            <a:avLst/>
          </a:prstGeom>
          <a:blipFill>
            <a:blip r:embed="rId4"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graphicFrame>
        <p:nvGraphicFramePr>
          <p:cNvPr id="8" name="object 8"/>
          <p:cNvGraphicFramePr>
            <a:graphicFrameLocks noGrp="1"/>
          </p:cNvGraphicFramePr>
          <p:nvPr/>
        </p:nvGraphicFramePr>
        <p:xfrm>
          <a:off x="533196" y="2564892"/>
          <a:ext cx="8012430" cy="3901440"/>
        </p:xfrm>
        <a:graphic>
          <a:graphicData uri="http://schemas.openxmlformats.org/drawingml/2006/table">
            <a:tbl>
              <a:tblPr firstRow="1" bandRow="1">
                <a:tableStyleId>{2D5ABB26-0587-4C30-8999-92F81FD0307C}</a:tableStyleId>
              </a:tblPr>
              <a:tblGrid>
                <a:gridCol w="1656156"/>
                <a:gridCol w="6336792"/>
              </a:tblGrid>
              <a:tr h="568198">
                <a:tc>
                  <a:txBody>
                    <a:bodyPr/>
                    <a:lstStyle/>
                    <a:p>
                      <a:pPr marL="84455">
                        <a:lnSpc>
                          <a:spcPct val="100000"/>
                        </a:lnSpc>
                      </a:pPr>
                      <a:r>
                        <a:rPr sz="2000" b="1" dirty="0">
                          <a:solidFill>
                            <a:srgbClr val="FFFFFF"/>
                          </a:solidFill>
                          <a:latin typeface="Calibri" panose="020F0502020204030204"/>
                          <a:cs typeface="Calibri" panose="020F0502020204030204"/>
                        </a:rPr>
                        <a:t>-</a:t>
                      </a:r>
                      <a:r>
                        <a:rPr sz="2000" b="1" spc="-20" dirty="0">
                          <a:solidFill>
                            <a:srgbClr val="FFFFFF"/>
                          </a:solidFill>
                          <a:latin typeface="Calibri" panose="020F0502020204030204"/>
                          <a:cs typeface="Calibri" panose="020F0502020204030204"/>
                        </a:rPr>
                        <a:t>v</a:t>
                      </a:r>
                      <a:r>
                        <a:rPr sz="2000" b="1" spc="-5" dirty="0">
                          <a:solidFill>
                            <a:srgbClr val="FFFFFF"/>
                          </a:solidFill>
                          <a:latin typeface="Calibri" panose="020F0502020204030204"/>
                          <a:cs typeface="Calibri" panose="020F0502020204030204"/>
                        </a:rPr>
                        <a:t>e</a:t>
                      </a:r>
                      <a:r>
                        <a:rPr sz="2000" b="1" dirty="0">
                          <a:solidFill>
                            <a:srgbClr val="FFFFFF"/>
                          </a:solidFill>
                          <a:latin typeface="Calibri" panose="020F0502020204030204"/>
                          <a:cs typeface="Calibri" panose="020F0502020204030204"/>
                        </a:rPr>
                        <a:t>c-</a:t>
                      </a:r>
                      <a:r>
                        <a:rPr sz="2000" b="1" spc="-30" dirty="0">
                          <a:solidFill>
                            <a:srgbClr val="FFFFFF"/>
                          </a:solidFill>
                          <a:latin typeface="Calibri" panose="020F0502020204030204"/>
                          <a:cs typeface="Calibri" panose="020F0502020204030204"/>
                        </a:rPr>
                        <a:t>r</a:t>
                      </a:r>
                      <a:r>
                        <a:rPr sz="2000" b="1" spc="-5" dirty="0">
                          <a:solidFill>
                            <a:srgbClr val="FFFFFF"/>
                          </a:solidFill>
                          <a:latin typeface="Calibri" panose="020F0502020204030204"/>
                          <a:cs typeface="Calibri" panose="020F0502020204030204"/>
                        </a:rPr>
                        <a:t>eport[n]</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35" algn="ctr">
                        <a:lnSpc>
                          <a:spcPct val="100000"/>
                        </a:lnSpc>
                      </a:pPr>
                      <a:r>
                        <a:rPr sz="2000" b="1" spc="5" dirty="0">
                          <a:solidFill>
                            <a:srgbClr val="FFFFFF"/>
                          </a:solidFill>
                          <a:latin typeface="宋体" panose="02010600030101010101" pitchFamily="2" charset="-122"/>
                          <a:cs typeface="宋体" panose="02010600030101010101" pitchFamily="2" charset="-122"/>
                        </a:rPr>
                        <a:t>含义</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r>
              <a:tr h="542798">
                <a:tc>
                  <a:txBody>
                    <a:bodyPr/>
                    <a:lstStyle/>
                    <a:p>
                      <a:pPr algn="ctr">
                        <a:lnSpc>
                          <a:spcPct val="100000"/>
                        </a:lnSpc>
                      </a:pPr>
                      <a:r>
                        <a:rPr sz="2000" b="1" dirty="0">
                          <a:solidFill>
                            <a:srgbClr val="FFFFFF"/>
                          </a:solidFill>
                          <a:latin typeface="Calibri" panose="020F0502020204030204"/>
                          <a:cs typeface="Calibri" panose="020F0502020204030204"/>
                        </a:rPr>
                        <a:t>n=0</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dirty="0">
                          <a:latin typeface="宋体" panose="02010600030101010101" pitchFamily="2" charset="-122"/>
                          <a:cs typeface="宋体" panose="02010600030101010101" pitchFamily="2" charset="-122"/>
                        </a:rPr>
                        <a:t>不显示诊断信息。</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r>
              <a:tr h="555498">
                <a:tc>
                  <a:txBody>
                    <a:bodyPr/>
                    <a:lstStyle/>
                    <a:p>
                      <a:pPr algn="ctr">
                        <a:lnSpc>
                          <a:spcPct val="100000"/>
                        </a:lnSpc>
                      </a:pPr>
                      <a:r>
                        <a:rPr sz="2000" b="1" dirty="0">
                          <a:solidFill>
                            <a:srgbClr val="FFFFFF"/>
                          </a:solidFill>
                          <a:latin typeface="Calibri" panose="020F0502020204030204"/>
                          <a:cs typeface="Calibri" panose="020F0502020204030204"/>
                        </a:rPr>
                        <a:t>n=1</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dirty="0">
                          <a:latin typeface="宋体" panose="02010600030101010101" pitchFamily="2" charset="-122"/>
                          <a:cs typeface="宋体" panose="02010600030101010101" pitchFamily="2" charset="-122"/>
                        </a:rPr>
                        <a:t>只显示已向量化的循环（默认值）。</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555497">
                <a:tc>
                  <a:txBody>
                    <a:bodyPr/>
                    <a:lstStyle/>
                    <a:p>
                      <a:pPr algn="ctr">
                        <a:lnSpc>
                          <a:spcPct val="100000"/>
                        </a:lnSpc>
                      </a:pPr>
                      <a:r>
                        <a:rPr sz="2000" b="1" dirty="0">
                          <a:solidFill>
                            <a:srgbClr val="FFFFFF"/>
                          </a:solidFill>
                          <a:latin typeface="Calibri" panose="020F0502020204030204"/>
                          <a:cs typeface="Calibri" panose="020F0502020204030204"/>
                        </a:rPr>
                        <a:t>n=2</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dirty="0">
                          <a:latin typeface="宋体" panose="02010600030101010101" pitchFamily="2" charset="-122"/>
                          <a:cs typeface="宋体" panose="02010600030101010101" pitchFamily="2" charset="-122"/>
                        </a:rPr>
                        <a:t>显示已向量化和未向量化的循环。</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555498">
                <a:tc>
                  <a:txBody>
                    <a:bodyPr/>
                    <a:lstStyle/>
                    <a:p>
                      <a:pPr algn="ctr">
                        <a:lnSpc>
                          <a:spcPct val="100000"/>
                        </a:lnSpc>
                      </a:pPr>
                      <a:r>
                        <a:rPr sz="2000" b="1" dirty="0">
                          <a:solidFill>
                            <a:srgbClr val="FFFFFF"/>
                          </a:solidFill>
                          <a:latin typeface="Calibri" panose="020F0502020204030204"/>
                          <a:cs typeface="Calibri" panose="020F0502020204030204"/>
                        </a:rPr>
                        <a:t>n=3</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dirty="0">
                          <a:latin typeface="宋体" panose="02010600030101010101" pitchFamily="2" charset="-122"/>
                          <a:cs typeface="宋体" panose="02010600030101010101" pitchFamily="2" charset="-122"/>
                        </a:rPr>
                        <a:t>显示已向量化和未向量化的循环以及数据依赖信</a:t>
                      </a:r>
                      <a:r>
                        <a:rPr sz="2000" spc="10" dirty="0">
                          <a:latin typeface="宋体" panose="02010600030101010101" pitchFamily="2" charset="-122"/>
                          <a:cs typeface="宋体" panose="02010600030101010101" pitchFamily="2" charset="-122"/>
                        </a:rPr>
                        <a:t>息</a:t>
                      </a:r>
                      <a:r>
                        <a:rPr sz="2000"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r h="555459">
                <a:tc>
                  <a:txBody>
                    <a:bodyPr/>
                    <a:lstStyle/>
                    <a:p>
                      <a:pPr algn="ctr">
                        <a:lnSpc>
                          <a:spcPct val="100000"/>
                        </a:lnSpc>
                      </a:pPr>
                      <a:r>
                        <a:rPr sz="2000" b="1" dirty="0">
                          <a:solidFill>
                            <a:srgbClr val="FFFFFF"/>
                          </a:solidFill>
                          <a:latin typeface="Calibri" panose="020F0502020204030204"/>
                          <a:cs typeface="Calibri" panose="020F0502020204030204"/>
                        </a:rPr>
                        <a:t>n=4</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dirty="0">
                          <a:latin typeface="宋体" panose="02010600030101010101" pitchFamily="2" charset="-122"/>
                          <a:cs typeface="宋体" panose="02010600030101010101" pitchFamily="2" charset="-122"/>
                        </a:rPr>
                        <a:t>只显示未向量化的循环。</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r>
              <a:tr h="555497">
                <a:tc>
                  <a:txBody>
                    <a:bodyPr/>
                    <a:lstStyle/>
                    <a:p>
                      <a:pPr algn="ctr">
                        <a:lnSpc>
                          <a:spcPct val="100000"/>
                        </a:lnSpc>
                      </a:pPr>
                      <a:r>
                        <a:rPr sz="2000" b="1" dirty="0">
                          <a:solidFill>
                            <a:srgbClr val="FFFFFF"/>
                          </a:solidFill>
                          <a:latin typeface="Calibri" panose="020F0502020204030204"/>
                          <a:cs typeface="Calibri" panose="020F0502020204030204"/>
                        </a:rPr>
                        <a:t>n=5</a:t>
                      </a:r>
                      <a:endParaRPr sz="2000">
                        <a:latin typeface="Calibri" panose="020F0502020204030204"/>
                        <a:cs typeface="Calibri" panose="020F05020202040302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F81BC"/>
                    </a:solidFill>
                  </a:tcPr>
                </a:tc>
                <a:tc>
                  <a:txBody>
                    <a:bodyPr/>
                    <a:lstStyle/>
                    <a:p>
                      <a:pPr marL="62230">
                        <a:lnSpc>
                          <a:spcPct val="100000"/>
                        </a:lnSpc>
                      </a:pPr>
                      <a:r>
                        <a:rPr sz="2000" spc="-5" dirty="0">
                          <a:latin typeface="宋体" panose="02010600030101010101" pitchFamily="2" charset="-122"/>
                          <a:cs typeface="宋体" panose="02010600030101010101" pitchFamily="2" charset="-122"/>
                        </a:rPr>
                        <a:t>显示未向量化的循环以及数据依赖</a:t>
                      </a:r>
                      <a:r>
                        <a:rPr sz="2000" dirty="0">
                          <a:latin typeface="宋体" panose="02010600030101010101" pitchFamily="2" charset="-122"/>
                          <a:cs typeface="宋体" panose="02010600030101010101" pitchFamily="2" charset="-122"/>
                        </a:rPr>
                        <a:t>信息。</a:t>
                      </a:r>
                      <a:endParaRPr sz="20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405951"/>
            <a:ext cx="5060950" cy="584200"/>
          </a:xfrm>
          <a:prstGeom prst="rect">
            <a:avLst/>
          </a:prstGeom>
        </p:spPr>
        <p:txBody>
          <a:bodyPr vert="horz" wrap="square" lIns="0" tIns="0" rIns="0" bIns="0" rtlCol="0">
            <a:spAutoFit/>
          </a:bodyPr>
          <a:lstStyle/>
          <a:p>
            <a:pPr marL="12700">
              <a:lnSpc>
                <a:spcPts val="5120"/>
              </a:lnSpc>
            </a:pPr>
            <a:r>
              <a:rPr sz="4400" b="1" spc="-45" dirty="0">
                <a:latin typeface="宋体" panose="02010600030101010101" pitchFamily="2" charset="-122"/>
                <a:cs typeface="宋体" panose="02010600030101010101" pitchFamily="2" charset="-122"/>
              </a:rPr>
              <a:t>自动</a:t>
            </a:r>
            <a:r>
              <a:rPr sz="4400" b="1" spc="-30" dirty="0">
                <a:latin typeface="宋体" panose="02010600030101010101" pitchFamily="2" charset="-122"/>
                <a:cs typeface="宋体" panose="02010600030101010101" pitchFamily="2" charset="-122"/>
              </a:rPr>
              <a:t>向</a:t>
            </a:r>
            <a:r>
              <a:rPr sz="4400" b="1" spc="-45" dirty="0">
                <a:latin typeface="宋体" panose="02010600030101010101" pitchFamily="2" charset="-122"/>
                <a:cs typeface="宋体" panose="02010600030101010101" pitchFamily="2" charset="-122"/>
              </a:rPr>
              <a:t>量</a:t>
            </a:r>
            <a:r>
              <a:rPr sz="4400" b="1" spc="-30" dirty="0">
                <a:latin typeface="宋体" panose="02010600030101010101" pitchFamily="2" charset="-122"/>
                <a:cs typeface="宋体" panose="02010600030101010101" pitchFamily="2" charset="-122"/>
              </a:rPr>
              <a:t>化</a:t>
            </a:r>
            <a:r>
              <a:rPr sz="4400" b="1" spc="-35" dirty="0">
                <a:latin typeface="宋体" panose="02010600030101010101" pitchFamily="2" charset="-122"/>
                <a:cs typeface="宋体" panose="02010600030101010101" pitchFamily="2" charset="-122"/>
              </a:rPr>
              <a:t>优</a:t>
            </a:r>
            <a:r>
              <a:rPr sz="4400" b="1" spc="-45" dirty="0">
                <a:latin typeface="宋体" panose="02010600030101010101" pitchFamily="2" charset="-122"/>
                <a:cs typeface="宋体" panose="02010600030101010101" pitchFamily="2" charset="-122"/>
              </a:rPr>
              <a:t>化</a:t>
            </a:r>
            <a:r>
              <a:rPr sz="4400" b="1" spc="-30" dirty="0">
                <a:latin typeface="宋体" panose="02010600030101010101" pitchFamily="2" charset="-122"/>
                <a:cs typeface="宋体" panose="02010600030101010101" pitchFamily="2" charset="-122"/>
              </a:rPr>
              <a:t>方</a:t>
            </a:r>
            <a:r>
              <a:rPr sz="4400" b="1" spc="-45" dirty="0">
                <a:latin typeface="宋体" panose="02010600030101010101" pitchFamily="2" charset="-122"/>
                <a:cs typeface="宋体" panose="02010600030101010101" pitchFamily="2" charset="-122"/>
              </a:rPr>
              <a:t>法</a:t>
            </a:r>
            <a:endParaRPr sz="4400">
              <a:latin typeface="宋体" panose="02010600030101010101" pitchFamily="2" charset="-122"/>
              <a:cs typeface="宋体" panose="02010600030101010101" pitchFamily="2" charset="-122"/>
            </a:endParaRPr>
          </a:p>
        </p:txBody>
      </p:sp>
      <p:sp>
        <p:nvSpPr>
          <p:cNvPr id="3" name="object 3"/>
          <p:cNvSpPr txBox="1"/>
          <p:nvPr/>
        </p:nvSpPr>
        <p:spPr>
          <a:xfrm>
            <a:off x="535940" y="1485610"/>
            <a:ext cx="4195445" cy="476250"/>
          </a:xfrm>
          <a:prstGeom prst="rect">
            <a:avLst/>
          </a:prstGeom>
        </p:spPr>
        <p:txBody>
          <a:bodyPr vert="horz" wrap="square" lIns="0" tIns="0" rIns="0" bIns="0" rtlCol="0">
            <a:spAutoFit/>
          </a:bodyPr>
          <a:lstStyle/>
          <a:p>
            <a:pPr marL="12700">
              <a:lnSpc>
                <a:spcPct val="100000"/>
              </a:lnSpc>
              <a:tabLst>
                <a:tab pos="526415" algn="l"/>
              </a:tabLst>
            </a:pPr>
            <a:r>
              <a:rPr sz="3200" spc="-15" dirty="0">
                <a:latin typeface="Calibri" panose="020F0502020204030204"/>
                <a:cs typeface="Calibri" panose="020F0502020204030204"/>
              </a:rPr>
              <a:t>a)	</a:t>
            </a:r>
            <a:r>
              <a:rPr sz="3200" spc="-35" dirty="0">
                <a:latin typeface="宋体" panose="02010600030101010101" pitchFamily="2" charset="-122"/>
                <a:cs typeface="宋体" panose="02010600030101010101" pitchFamily="2" charset="-122"/>
              </a:rPr>
              <a:t>调整嵌套循环的顺序</a:t>
            </a:r>
            <a:endParaRPr sz="3200">
              <a:latin typeface="宋体" panose="02010600030101010101" pitchFamily="2" charset="-122"/>
              <a:cs typeface="宋体" panose="02010600030101010101" pitchFamily="2" charset="-122"/>
            </a:endParaRPr>
          </a:p>
        </p:txBody>
      </p:sp>
      <p:sp>
        <p:nvSpPr>
          <p:cNvPr id="4" name="object 4"/>
          <p:cNvSpPr/>
          <p:nvPr/>
        </p:nvSpPr>
        <p:spPr>
          <a:xfrm>
            <a:off x="625589" y="2420873"/>
            <a:ext cx="3226307" cy="2160270"/>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4960492" y="2420873"/>
            <a:ext cx="3211957" cy="2160270"/>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3851909" y="3356990"/>
            <a:ext cx="1108710" cy="360045"/>
          </a:xfrm>
          <a:custGeom>
            <a:avLst/>
            <a:gdLst/>
            <a:ahLst/>
            <a:cxnLst/>
            <a:rect l="l" t="t" r="r" b="b"/>
            <a:pathLst>
              <a:path w="1108710" h="360045">
                <a:moveTo>
                  <a:pt x="928497" y="0"/>
                </a:moveTo>
                <a:lnTo>
                  <a:pt x="928497" y="90043"/>
                </a:lnTo>
                <a:lnTo>
                  <a:pt x="0" y="90043"/>
                </a:lnTo>
                <a:lnTo>
                  <a:pt x="0" y="270002"/>
                </a:lnTo>
                <a:lnTo>
                  <a:pt x="928497" y="270002"/>
                </a:lnTo>
                <a:lnTo>
                  <a:pt x="928497" y="360045"/>
                </a:lnTo>
                <a:lnTo>
                  <a:pt x="1108582" y="179959"/>
                </a:lnTo>
                <a:lnTo>
                  <a:pt x="928497" y="0"/>
                </a:lnTo>
                <a:close/>
              </a:path>
            </a:pathLst>
          </a:custGeom>
          <a:solidFill>
            <a:srgbClr val="4F81BC"/>
          </a:solidFill>
        </p:spPr>
        <p:txBody>
          <a:bodyPr wrap="square" lIns="0" tIns="0" rIns="0" bIns="0" rtlCol="0"/>
          <a:lstStyle/>
          <a:p/>
        </p:txBody>
      </p:sp>
      <p:sp>
        <p:nvSpPr>
          <p:cNvPr id="7" name="object 7"/>
          <p:cNvSpPr/>
          <p:nvPr/>
        </p:nvSpPr>
        <p:spPr>
          <a:xfrm>
            <a:off x="3851909" y="3356990"/>
            <a:ext cx="1108710" cy="360045"/>
          </a:xfrm>
          <a:custGeom>
            <a:avLst/>
            <a:gdLst/>
            <a:ahLst/>
            <a:cxnLst/>
            <a:rect l="l" t="t" r="r" b="b"/>
            <a:pathLst>
              <a:path w="1108710" h="360045">
                <a:moveTo>
                  <a:pt x="0" y="90043"/>
                </a:moveTo>
                <a:lnTo>
                  <a:pt x="928497" y="90043"/>
                </a:lnTo>
                <a:lnTo>
                  <a:pt x="928497" y="0"/>
                </a:lnTo>
                <a:lnTo>
                  <a:pt x="1108582" y="179959"/>
                </a:lnTo>
                <a:lnTo>
                  <a:pt x="928497" y="360045"/>
                </a:lnTo>
                <a:lnTo>
                  <a:pt x="928497" y="270002"/>
                </a:lnTo>
                <a:lnTo>
                  <a:pt x="0" y="270002"/>
                </a:lnTo>
                <a:lnTo>
                  <a:pt x="0" y="90043"/>
                </a:lnTo>
                <a:close/>
              </a:path>
            </a:pathLst>
          </a:custGeom>
          <a:ln w="25400">
            <a:solidFill>
              <a:srgbClr val="385D89"/>
            </a:solidFill>
          </a:ln>
        </p:spPr>
        <p:txBody>
          <a:bodyPr wrap="square" lIns="0" tIns="0" rIns="0" bIns="0" rtlCol="0"/>
          <a:lstStyle/>
          <a:p/>
        </p:txBody>
      </p:sp>
      <p:sp>
        <p:nvSpPr>
          <p:cNvPr id="8" name="object 8"/>
          <p:cNvSpPr/>
          <p:nvPr/>
        </p:nvSpPr>
        <p:spPr>
          <a:xfrm>
            <a:off x="6228207" y="188658"/>
            <a:ext cx="2520315" cy="503237"/>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200" y="405951"/>
            <a:ext cx="5060950" cy="584200"/>
          </a:xfrm>
          <a:prstGeom prst="rect">
            <a:avLst/>
          </a:prstGeom>
        </p:spPr>
        <p:txBody>
          <a:bodyPr vert="horz" wrap="square" lIns="0" tIns="0" rIns="0" bIns="0" rtlCol="0">
            <a:spAutoFit/>
          </a:bodyPr>
          <a:lstStyle/>
          <a:p>
            <a:pPr marL="12700">
              <a:lnSpc>
                <a:spcPts val="5120"/>
              </a:lnSpc>
            </a:pPr>
            <a:r>
              <a:rPr sz="4400" b="1" spc="-45" dirty="0">
                <a:latin typeface="宋体" panose="02010600030101010101" pitchFamily="2" charset="-122"/>
                <a:cs typeface="宋体" panose="02010600030101010101" pitchFamily="2" charset="-122"/>
              </a:rPr>
              <a:t>自动</a:t>
            </a:r>
            <a:r>
              <a:rPr sz="4400" b="1" spc="-30" dirty="0">
                <a:latin typeface="宋体" panose="02010600030101010101" pitchFamily="2" charset="-122"/>
                <a:cs typeface="宋体" panose="02010600030101010101" pitchFamily="2" charset="-122"/>
              </a:rPr>
              <a:t>向</a:t>
            </a:r>
            <a:r>
              <a:rPr sz="4400" b="1" spc="-45" dirty="0">
                <a:latin typeface="宋体" panose="02010600030101010101" pitchFamily="2" charset="-122"/>
                <a:cs typeface="宋体" panose="02010600030101010101" pitchFamily="2" charset="-122"/>
              </a:rPr>
              <a:t>量</a:t>
            </a:r>
            <a:r>
              <a:rPr sz="4400" b="1" spc="-30" dirty="0">
                <a:latin typeface="宋体" panose="02010600030101010101" pitchFamily="2" charset="-122"/>
                <a:cs typeface="宋体" panose="02010600030101010101" pitchFamily="2" charset="-122"/>
              </a:rPr>
              <a:t>化</a:t>
            </a:r>
            <a:r>
              <a:rPr sz="4400" b="1" spc="-35" dirty="0">
                <a:latin typeface="宋体" panose="02010600030101010101" pitchFamily="2" charset="-122"/>
                <a:cs typeface="宋体" panose="02010600030101010101" pitchFamily="2" charset="-122"/>
              </a:rPr>
              <a:t>优</a:t>
            </a:r>
            <a:r>
              <a:rPr sz="4400" b="1" spc="-45" dirty="0">
                <a:latin typeface="宋体" panose="02010600030101010101" pitchFamily="2" charset="-122"/>
                <a:cs typeface="宋体" panose="02010600030101010101" pitchFamily="2" charset="-122"/>
              </a:rPr>
              <a:t>化</a:t>
            </a:r>
            <a:r>
              <a:rPr sz="4400" b="1" spc="-30" dirty="0">
                <a:latin typeface="宋体" panose="02010600030101010101" pitchFamily="2" charset="-122"/>
                <a:cs typeface="宋体" panose="02010600030101010101" pitchFamily="2" charset="-122"/>
              </a:rPr>
              <a:t>方</a:t>
            </a:r>
            <a:r>
              <a:rPr sz="4400" b="1" spc="-45" dirty="0">
                <a:latin typeface="宋体" panose="02010600030101010101" pitchFamily="2" charset="-122"/>
                <a:cs typeface="宋体" panose="02010600030101010101" pitchFamily="2" charset="-122"/>
              </a:rPr>
              <a:t>法</a:t>
            </a:r>
            <a:endParaRPr sz="4400">
              <a:latin typeface="宋体" panose="02010600030101010101" pitchFamily="2" charset="-122"/>
              <a:cs typeface="宋体" panose="02010600030101010101" pitchFamily="2" charset="-122"/>
            </a:endParaRPr>
          </a:p>
        </p:txBody>
      </p:sp>
      <p:sp>
        <p:nvSpPr>
          <p:cNvPr id="3" name="object 3"/>
          <p:cNvSpPr txBox="1"/>
          <p:nvPr/>
        </p:nvSpPr>
        <p:spPr>
          <a:xfrm>
            <a:off x="535940" y="1485610"/>
            <a:ext cx="2164715" cy="476250"/>
          </a:xfrm>
          <a:prstGeom prst="rect">
            <a:avLst/>
          </a:prstGeom>
        </p:spPr>
        <p:txBody>
          <a:bodyPr vert="horz" wrap="square" lIns="0" tIns="0" rIns="0" bIns="0" rtlCol="0">
            <a:spAutoFit/>
          </a:bodyPr>
          <a:lstStyle/>
          <a:p>
            <a:pPr marL="12700">
              <a:lnSpc>
                <a:spcPct val="100000"/>
              </a:lnSpc>
              <a:tabLst>
                <a:tab pos="526415" algn="l"/>
              </a:tabLst>
            </a:pPr>
            <a:r>
              <a:rPr sz="3200" spc="5" dirty="0">
                <a:latin typeface="Calibri" panose="020F0502020204030204"/>
                <a:cs typeface="Calibri" panose="020F0502020204030204"/>
              </a:rPr>
              <a:t>b</a:t>
            </a:r>
            <a:r>
              <a:rPr sz="3200" dirty="0">
                <a:latin typeface="Calibri" panose="020F0502020204030204"/>
                <a:cs typeface="Calibri" panose="020F0502020204030204"/>
              </a:rPr>
              <a:t>)	</a:t>
            </a:r>
            <a:r>
              <a:rPr sz="3200" spc="-35" dirty="0">
                <a:latin typeface="宋体" panose="02010600030101010101" pitchFamily="2" charset="-122"/>
                <a:cs typeface="宋体" panose="02010600030101010101" pitchFamily="2" charset="-122"/>
              </a:rPr>
              <a:t>拆分循环</a:t>
            </a:r>
            <a:endParaRPr sz="3200">
              <a:latin typeface="宋体" panose="02010600030101010101" pitchFamily="2" charset="-122"/>
              <a:cs typeface="宋体" panose="02010600030101010101" pitchFamily="2" charset="-122"/>
            </a:endParaRPr>
          </a:p>
        </p:txBody>
      </p:sp>
      <p:sp>
        <p:nvSpPr>
          <p:cNvPr id="4" name="object 4"/>
          <p:cNvSpPr/>
          <p:nvPr/>
        </p:nvSpPr>
        <p:spPr>
          <a:xfrm>
            <a:off x="3707891" y="2060829"/>
            <a:ext cx="1512189" cy="159359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347846" y="3821861"/>
            <a:ext cx="2933573" cy="2680462"/>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5231765" y="3097022"/>
            <a:ext cx="587375" cy="730250"/>
          </a:xfrm>
          <a:custGeom>
            <a:avLst/>
            <a:gdLst/>
            <a:ahLst/>
            <a:cxnLst/>
            <a:rect l="l" t="t" r="r" b="b"/>
            <a:pathLst>
              <a:path w="587375" h="730250">
                <a:moveTo>
                  <a:pt x="274827" y="519048"/>
                </a:moveTo>
                <a:lnTo>
                  <a:pt x="406654" y="729741"/>
                </a:lnTo>
                <a:lnTo>
                  <a:pt x="587121" y="647700"/>
                </a:lnTo>
                <a:lnTo>
                  <a:pt x="465963" y="597788"/>
                </a:lnTo>
                <a:lnTo>
                  <a:pt x="466471" y="589533"/>
                </a:lnTo>
                <a:lnTo>
                  <a:pt x="466979" y="573023"/>
                </a:lnTo>
                <a:lnTo>
                  <a:pt x="466933" y="568832"/>
                </a:lnTo>
                <a:lnTo>
                  <a:pt x="395732" y="568832"/>
                </a:lnTo>
                <a:lnTo>
                  <a:pt x="274827" y="519048"/>
                </a:lnTo>
                <a:close/>
              </a:path>
              <a:path w="587375" h="730250">
                <a:moveTo>
                  <a:pt x="1777" y="0"/>
                </a:moveTo>
                <a:lnTo>
                  <a:pt x="0" y="71374"/>
                </a:lnTo>
                <a:lnTo>
                  <a:pt x="33251" y="74123"/>
                </a:lnTo>
                <a:lnTo>
                  <a:pt x="65690" y="79963"/>
                </a:lnTo>
                <a:lnTo>
                  <a:pt x="127731" y="100408"/>
                </a:lnTo>
                <a:lnTo>
                  <a:pt x="185314" y="131691"/>
                </a:lnTo>
                <a:lnTo>
                  <a:pt x="237632" y="172797"/>
                </a:lnTo>
                <a:lnTo>
                  <a:pt x="283876" y="222710"/>
                </a:lnTo>
                <a:lnTo>
                  <a:pt x="323240" y="280414"/>
                </a:lnTo>
                <a:lnTo>
                  <a:pt x="354915" y="344895"/>
                </a:lnTo>
                <a:lnTo>
                  <a:pt x="378094" y="415135"/>
                </a:lnTo>
                <a:lnTo>
                  <a:pt x="391968" y="490120"/>
                </a:lnTo>
                <a:lnTo>
                  <a:pt x="395164" y="529073"/>
                </a:lnTo>
                <a:lnTo>
                  <a:pt x="395732" y="568832"/>
                </a:lnTo>
                <a:lnTo>
                  <a:pt x="466933" y="568832"/>
                </a:lnTo>
                <a:lnTo>
                  <a:pt x="466486" y="527256"/>
                </a:lnTo>
                <a:lnTo>
                  <a:pt x="462879" y="482405"/>
                </a:lnTo>
                <a:lnTo>
                  <a:pt x="456276" y="438619"/>
                </a:lnTo>
                <a:lnTo>
                  <a:pt x="446798" y="396044"/>
                </a:lnTo>
                <a:lnTo>
                  <a:pt x="434564" y="354830"/>
                </a:lnTo>
                <a:lnTo>
                  <a:pt x="419694" y="315122"/>
                </a:lnTo>
                <a:lnTo>
                  <a:pt x="402307" y="277068"/>
                </a:lnTo>
                <a:lnTo>
                  <a:pt x="382525" y="240816"/>
                </a:lnTo>
                <a:lnTo>
                  <a:pt x="360465" y="206513"/>
                </a:lnTo>
                <a:lnTo>
                  <a:pt x="336248" y="174307"/>
                </a:lnTo>
                <a:lnTo>
                  <a:pt x="309994" y="144345"/>
                </a:lnTo>
                <a:lnTo>
                  <a:pt x="281822" y="116774"/>
                </a:lnTo>
                <a:lnTo>
                  <a:pt x="251852" y="91743"/>
                </a:lnTo>
                <a:lnTo>
                  <a:pt x="220204" y="69398"/>
                </a:lnTo>
                <a:lnTo>
                  <a:pt x="186997" y="49887"/>
                </a:lnTo>
                <a:lnTo>
                  <a:pt x="152352" y="33357"/>
                </a:lnTo>
                <a:lnTo>
                  <a:pt x="116387" y="19956"/>
                </a:lnTo>
                <a:lnTo>
                  <a:pt x="79224" y="9831"/>
                </a:lnTo>
                <a:lnTo>
                  <a:pt x="40981" y="3130"/>
                </a:lnTo>
                <a:lnTo>
                  <a:pt x="1777" y="0"/>
                </a:lnTo>
                <a:close/>
              </a:path>
            </a:pathLst>
          </a:custGeom>
          <a:solidFill>
            <a:srgbClr val="4F81BC"/>
          </a:solidFill>
        </p:spPr>
        <p:txBody>
          <a:bodyPr wrap="square" lIns="0" tIns="0" rIns="0" bIns="0" rtlCol="0"/>
          <a:lstStyle/>
          <a:p/>
        </p:txBody>
      </p:sp>
      <p:sp>
        <p:nvSpPr>
          <p:cNvPr id="7" name="object 7"/>
          <p:cNvSpPr/>
          <p:nvPr/>
        </p:nvSpPr>
        <p:spPr>
          <a:xfrm>
            <a:off x="5231765" y="3097022"/>
            <a:ext cx="587375" cy="730250"/>
          </a:xfrm>
          <a:custGeom>
            <a:avLst/>
            <a:gdLst/>
            <a:ahLst/>
            <a:cxnLst/>
            <a:rect l="l" t="t" r="r" b="b"/>
            <a:pathLst>
              <a:path w="587375" h="730250">
                <a:moveTo>
                  <a:pt x="1777" y="0"/>
                </a:moveTo>
                <a:lnTo>
                  <a:pt x="40981" y="3130"/>
                </a:lnTo>
                <a:lnTo>
                  <a:pt x="79224" y="9831"/>
                </a:lnTo>
                <a:lnTo>
                  <a:pt x="116387" y="19956"/>
                </a:lnTo>
                <a:lnTo>
                  <a:pt x="152352" y="33357"/>
                </a:lnTo>
                <a:lnTo>
                  <a:pt x="186997" y="49887"/>
                </a:lnTo>
                <a:lnTo>
                  <a:pt x="220204" y="69398"/>
                </a:lnTo>
                <a:lnTo>
                  <a:pt x="251852" y="91743"/>
                </a:lnTo>
                <a:lnTo>
                  <a:pt x="281822" y="116774"/>
                </a:lnTo>
                <a:lnTo>
                  <a:pt x="309994" y="144345"/>
                </a:lnTo>
                <a:lnTo>
                  <a:pt x="336248" y="174307"/>
                </a:lnTo>
                <a:lnTo>
                  <a:pt x="360465" y="206513"/>
                </a:lnTo>
                <a:lnTo>
                  <a:pt x="382525" y="240816"/>
                </a:lnTo>
                <a:lnTo>
                  <a:pt x="402307" y="277068"/>
                </a:lnTo>
                <a:lnTo>
                  <a:pt x="419694" y="315122"/>
                </a:lnTo>
                <a:lnTo>
                  <a:pt x="434564" y="354830"/>
                </a:lnTo>
                <a:lnTo>
                  <a:pt x="446798" y="396044"/>
                </a:lnTo>
                <a:lnTo>
                  <a:pt x="456276" y="438619"/>
                </a:lnTo>
                <a:lnTo>
                  <a:pt x="462879" y="482405"/>
                </a:lnTo>
                <a:lnTo>
                  <a:pt x="466486" y="527256"/>
                </a:lnTo>
                <a:lnTo>
                  <a:pt x="466979" y="573023"/>
                </a:lnTo>
                <a:lnTo>
                  <a:pt x="466725" y="581278"/>
                </a:lnTo>
                <a:lnTo>
                  <a:pt x="466471" y="589533"/>
                </a:lnTo>
                <a:lnTo>
                  <a:pt x="465963" y="597788"/>
                </a:lnTo>
                <a:lnTo>
                  <a:pt x="587121" y="647700"/>
                </a:lnTo>
                <a:lnTo>
                  <a:pt x="406654" y="729741"/>
                </a:lnTo>
                <a:lnTo>
                  <a:pt x="274827" y="519048"/>
                </a:lnTo>
                <a:lnTo>
                  <a:pt x="395732" y="568832"/>
                </a:lnTo>
                <a:lnTo>
                  <a:pt x="395164" y="529073"/>
                </a:lnTo>
                <a:lnTo>
                  <a:pt x="391968" y="490120"/>
                </a:lnTo>
                <a:lnTo>
                  <a:pt x="386245" y="452098"/>
                </a:lnTo>
                <a:lnTo>
                  <a:pt x="367617" y="379358"/>
                </a:lnTo>
                <a:lnTo>
                  <a:pt x="340089" y="311871"/>
                </a:lnTo>
                <a:lnTo>
                  <a:pt x="304469" y="250652"/>
                </a:lnTo>
                <a:lnTo>
                  <a:pt x="261564" y="196716"/>
                </a:lnTo>
                <a:lnTo>
                  <a:pt x="212182" y="151079"/>
                </a:lnTo>
                <a:lnTo>
                  <a:pt x="157130" y="114758"/>
                </a:lnTo>
                <a:lnTo>
                  <a:pt x="97217" y="88767"/>
                </a:lnTo>
                <a:lnTo>
                  <a:pt x="33251" y="74123"/>
                </a:lnTo>
                <a:lnTo>
                  <a:pt x="0" y="71374"/>
                </a:lnTo>
                <a:lnTo>
                  <a:pt x="1777" y="0"/>
                </a:lnTo>
                <a:close/>
              </a:path>
            </a:pathLst>
          </a:custGeom>
          <a:ln w="25400">
            <a:solidFill>
              <a:srgbClr val="385D89"/>
            </a:solidFill>
          </a:ln>
        </p:spPr>
        <p:txBody>
          <a:bodyPr wrap="square" lIns="0" tIns="0" rIns="0" bIns="0" rtlCol="0"/>
          <a:lstStyle/>
          <a:p/>
        </p:txBody>
      </p:sp>
      <p:sp>
        <p:nvSpPr>
          <p:cNvPr id="8" name="object 8"/>
          <p:cNvSpPr/>
          <p:nvPr/>
        </p:nvSpPr>
        <p:spPr>
          <a:xfrm>
            <a:off x="6372225" y="188658"/>
            <a:ext cx="2520315" cy="503237"/>
          </a:xfrm>
          <a:prstGeom prst="rect">
            <a:avLst/>
          </a:prstGeom>
          <a:blipFill>
            <a:blip r:embed="rId3"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5763006"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5039105"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自动</a:t>
            </a:r>
            <a:r>
              <a:rPr sz="4400" spc="-30" dirty="0">
                <a:latin typeface="宋体" panose="02010600030101010101" pitchFamily="2" charset="-122"/>
                <a:cs typeface="宋体" panose="02010600030101010101" pitchFamily="2" charset="-122"/>
              </a:rPr>
              <a:t>向</a:t>
            </a:r>
            <a:r>
              <a:rPr sz="4400" spc="-45" dirty="0">
                <a:latin typeface="宋体" panose="02010600030101010101" pitchFamily="2" charset="-122"/>
                <a:cs typeface="宋体" panose="02010600030101010101" pitchFamily="2" charset="-122"/>
              </a:rPr>
              <a:t>量</a:t>
            </a:r>
            <a:r>
              <a:rPr sz="4400" spc="-30" dirty="0">
                <a:latin typeface="宋体" panose="02010600030101010101" pitchFamily="2" charset="-122"/>
                <a:cs typeface="宋体" panose="02010600030101010101" pitchFamily="2" charset="-122"/>
              </a:rPr>
              <a:t>化</a:t>
            </a:r>
            <a:r>
              <a:rPr sz="4400" spc="-35" dirty="0">
                <a:latin typeface="宋体" panose="02010600030101010101" pitchFamily="2" charset="-122"/>
                <a:cs typeface="宋体" panose="02010600030101010101" pitchFamily="2" charset="-122"/>
              </a:rPr>
              <a:t>优</a:t>
            </a:r>
            <a:r>
              <a:rPr sz="4400" spc="-45" dirty="0">
                <a:latin typeface="宋体" panose="02010600030101010101" pitchFamily="2" charset="-122"/>
                <a:cs typeface="宋体" panose="02010600030101010101" pitchFamily="2" charset="-122"/>
              </a:rPr>
              <a:t>化</a:t>
            </a:r>
            <a:r>
              <a:rPr sz="4400" spc="-30" dirty="0">
                <a:latin typeface="宋体" panose="02010600030101010101" pitchFamily="2" charset="-122"/>
                <a:cs typeface="宋体" panose="02010600030101010101" pitchFamily="2" charset="-122"/>
              </a:rPr>
              <a:t>方</a:t>
            </a:r>
            <a:r>
              <a:rPr sz="4400" spc="-45" dirty="0">
                <a:latin typeface="宋体" panose="02010600030101010101" pitchFamily="2" charset="-122"/>
                <a:cs typeface="宋体" panose="02010600030101010101" pitchFamily="2" charset="-122"/>
              </a:rPr>
              <a:t>法</a:t>
            </a:r>
            <a:endParaRPr sz="4400">
              <a:latin typeface="宋体" panose="02010600030101010101" pitchFamily="2" charset="-122"/>
              <a:cs typeface="宋体" panose="02010600030101010101" pitchFamily="2" charset="-122"/>
            </a:endParaRPr>
          </a:p>
        </p:txBody>
      </p:sp>
      <p:sp>
        <p:nvSpPr>
          <p:cNvPr id="5" name="object 5"/>
          <p:cNvSpPr/>
          <p:nvPr/>
        </p:nvSpPr>
        <p:spPr>
          <a:xfrm>
            <a:off x="251523" y="2565019"/>
            <a:ext cx="2664333" cy="2349245"/>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041398" y="2315717"/>
            <a:ext cx="1422653" cy="532638"/>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195702" y="2336545"/>
            <a:ext cx="1227455" cy="368935"/>
          </a:xfrm>
          <a:custGeom>
            <a:avLst/>
            <a:gdLst/>
            <a:ahLst/>
            <a:cxnLst/>
            <a:rect l="l" t="t" r="r" b="b"/>
            <a:pathLst>
              <a:path w="1227454" h="368935">
                <a:moveTo>
                  <a:pt x="90551" y="254634"/>
                </a:moveTo>
                <a:lnTo>
                  <a:pt x="82550" y="254634"/>
                </a:lnTo>
                <a:lnTo>
                  <a:pt x="0" y="337565"/>
                </a:lnTo>
                <a:lnTo>
                  <a:pt x="106045" y="366775"/>
                </a:lnTo>
                <a:lnTo>
                  <a:pt x="112776" y="368553"/>
                </a:lnTo>
                <a:lnTo>
                  <a:pt x="119761" y="364616"/>
                </a:lnTo>
                <a:lnTo>
                  <a:pt x="121666" y="357886"/>
                </a:lnTo>
                <a:lnTo>
                  <a:pt x="123444" y="351027"/>
                </a:lnTo>
                <a:lnTo>
                  <a:pt x="119507" y="344042"/>
                </a:lnTo>
                <a:lnTo>
                  <a:pt x="117103" y="343407"/>
                </a:lnTo>
                <a:lnTo>
                  <a:pt x="27559" y="343407"/>
                </a:lnTo>
                <a:lnTo>
                  <a:pt x="21082" y="318769"/>
                </a:lnTo>
                <a:lnTo>
                  <a:pt x="66476" y="306709"/>
                </a:lnTo>
                <a:lnTo>
                  <a:pt x="95631" y="277494"/>
                </a:lnTo>
                <a:lnTo>
                  <a:pt x="100457" y="272541"/>
                </a:lnTo>
                <a:lnTo>
                  <a:pt x="100457" y="264540"/>
                </a:lnTo>
                <a:lnTo>
                  <a:pt x="90551" y="254634"/>
                </a:lnTo>
                <a:close/>
              </a:path>
              <a:path w="1227454" h="368935">
                <a:moveTo>
                  <a:pt x="66476" y="306709"/>
                </a:moveTo>
                <a:lnTo>
                  <a:pt x="21082" y="318769"/>
                </a:lnTo>
                <a:lnTo>
                  <a:pt x="27559" y="343407"/>
                </a:lnTo>
                <a:lnTo>
                  <a:pt x="40466" y="339978"/>
                </a:lnTo>
                <a:lnTo>
                  <a:pt x="33274" y="339978"/>
                </a:lnTo>
                <a:lnTo>
                  <a:pt x="27686" y="318769"/>
                </a:lnTo>
                <a:lnTo>
                  <a:pt x="54439" y="318769"/>
                </a:lnTo>
                <a:lnTo>
                  <a:pt x="66476" y="306709"/>
                </a:lnTo>
                <a:close/>
              </a:path>
              <a:path w="1227454" h="368935">
                <a:moveTo>
                  <a:pt x="73099" y="331309"/>
                </a:moveTo>
                <a:lnTo>
                  <a:pt x="27559" y="343407"/>
                </a:lnTo>
                <a:lnTo>
                  <a:pt x="117103" y="343407"/>
                </a:lnTo>
                <a:lnTo>
                  <a:pt x="112776" y="342264"/>
                </a:lnTo>
                <a:lnTo>
                  <a:pt x="73099" y="331309"/>
                </a:lnTo>
                <a:close/>
              </a:path>
              <a:path w="1227454" h="368935">
                <a:moveTo>
                  <a:pt x="27686" y="318769"/>
                </a:moveTo>
                <a:lnTo>
                  <a:pt x="33274" y="339978"/>
                </a:lnTo>
                <a:lnTo>
                  <a:pt x="48660" y="324561"/>
                </a:lnTo>
                <a:lnTo>
                  <a:pt x="27686" y="318769"/>
                </a:lnTo>
                <a:close/>
              </a:path>
              <a:path w="1227454" h="368935">
                <a:moveTo>
                  <a:pt x="48660" y="324561"/>
                </a:moveTo>
                <a:lnTo>
                  <a:pt x="33274" y="339978"/>
                </a:lnTo>
                <a:lnTo>
                  <a:pt x="40466" y="339978"/>
                </a:lnTo>
                <a:lnTo>
                  <a:pt x="73099" y="331309"/>
                </a:lnTo>
                <a:lnTo>
                  <a:pt x="48660" y="324561"/>
                </a:lnTo>
                <a:close/>
              </a:path>
              <a:path w="1227454" h="368935">
                <a:moveTo>
                  <a:pt x="1220851" y="0"/>
                </a:moveTo>
                <a:lnTo>
                  <a:pt x="66476" y="306709"/>
                </a:lnTo>
                <a:lnTo>
                  <a:pt x="48660" y="324561"/>
                </a:lnTo>
                <a:lnTo>
                  <a:pt x="73099" y="331309"/>
                </a:lnTo>
                <a:lnTo>
                  <a:pt x="1227455" y="24637"/>
                </a:lnTo>
                <a:lnTo>
                  <a:pt x="1220851" y="0"/>
                </a:lnTo>
                <a:close/>
              </a:path>
              <a:path w="1227454" h="368935">
                <a:moveTo>
                  <a:pt x="54439" y="318769"/>
                </a:moveTo>
                <a:lnTo>
                  <a:pt x="27686" y="318769"/>
                </a:lnTo>
                <a:lnTo>
                  <a:pt x="48660" y="324561"/>
                </a:lnTo>
                <a:lnTo>
                  <a:pt x="54439" y="318769"/>
                </a:lnTo>
                <a:close/>
              </a:path>
            </a:pathLst>
          </a:custGeom>
          <a:solidFill>
            <a:srgbClr val="9BBA58"/>
          </a:solidFill>
        </p:spPr>
        <p:txBody>
          <a:bodyPr wrap="square" lIns="0" tIns="0" rIns="0" bIns="0" rtlCol="0"/>
          <a:lstStyle/>
          <a:p/>
        </p:txBody>
      </p:sp>
      <p:sp>
        <p:nvSpPr>
          <p:cNvPr id="8" name="object 8"/>
          <p:cNvSpPr/>
          <p:nvPr/>
        </p:nvSpPr>
        <p:spPr>
          <a:xfrm>
            <a:off x="2720339" y="3038855"/>
            <a:ext cx="533400" cy="528827"/>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2874517" y="3059938"/>
            <a:ext cx="338455" cy="333375"/>
          </a:xfrm>
          <a:custGeom>
            <a:avLst/>
            <a:gdLst/>
            <a:ahLst/>
            <a:cxnLst/>
            <a:rect l="l" t="t" r="r" b="b"/>
            <a:pathLst>
              <a:path w="338455" h="333375">
                <a:moveTo>
                  <a:pt x="37718" y="216153"/>
                </a:moveTo>
                <a:lnTo>
                  <a:pt x="30733" y="220217"/>
                </a:lnTo>
                <a:lnTo>
                  <a:pt x="28829" y="226949"/>
                </a:lnTo>
                <a:lnTo>
                  <a:pt x="0" y="333121"/>
                </a:lnTo>
                <a:lnTo>
                  <a:pt x="33857" y="324485"/>
                </a:lnTo>
                <a:lnTo>
                  <a:pt x="26924" y="324485"/>
                </a:lnTo>
                <a:lnTo>
                  <a:pt x="9017" y="306324"/>
                </a:lnTo>
                <a:lnTo>
                  <a:pt x="42573" y="273314"/>
                </a:lnTo>
                <a:lnTo>
                  <a:pt x="53339" y="233679"/>
                </a:lnTo>
                <a:lnTo>
                  <a:pt x="55244" y="226822"/>
                </a:lnTo>
                <a:lnTo>
                  <a:pt x="51181" y="219837"/>
                </a:lnTo>
                <a:lnTo>
                  <a:pt x="44450" y="218059"/>
                </a:lnTo>
                <a:lnTo>
                  <a:pt x="37718" y="216153"/>
                </a:lnTo>
                <a:close/>
              </a:path>
              <a:path w="338455" h="333375">
                <a:moveTo>
                  <a:pt x="42573" y="273314"/>
                </a:moveTo>
                <a:lnTo>
                  <a:pt x="9017" y="306324"/>
                </a:lnTo>
                <a:lnTo>
                  <a:pt x="26924" y="324485"/>
                </a:lnTo>
                <a:lnTo>
                  <a:pt x="32728" y="318770"/>
                </a:lnTo>
                <a:lnTo>
                  <a:pt x="30225" y="318770"/>
                </a:lnTo>
                <a:lnTo>
                  <a:pt x="14858" y="303149"/>
                </a:lnTo>
                <a:lnTo>
                  <a:pt x="35932" y="297763"/>
                </a:lnTo>
                <a:lnTo>
                  <a:pt x="42573" y="273314"/>
                </a:lnTo>
                <a:close/>
              </a:path>
              <a:path w="338455" h="333375">
                <a:moveTo>
                  <a:pt x="107187" y="279653"/>
                </a:moveTo>
                <a:lnTo>
                  <a:pt x="100330" y="281304"/>
                </a:lnTo>
                <a:lnTo>
                  <a:pt x="60424" y="291503"/>
                </a:lnTo>
                <a:lnTo>
                  <a:pt x="26924" y="324485"/>
                </a:lnTo>
                <a:lnTo>
                  <a:pt x="33857" y="324485"/>
                </a:lnTo>
                <a:lnTo>
                  <a:pt x="106552" y="305942"/>
                </a:lnTo>
                <a:lnTo>
                  <a:pt x="113411" y="304291"/>
                </a:lnTo>
                <a:lnTo>
                  <a:pt x="117475" y="297307"/>
                </a:lnTo>
                <a:lnTo>
                  <a:pt x="115824" y="290575"/>
                </a:lnTo>
                <a:lnTo>
                  <a:pt x="114045" y="283717"/>
                </a:lnTo>
                <a:lnTo>
                  <a:pt x="107187" y="279653"/>
                </a:lnTo>
                <a:close/>
              </a:path>
              <a:path w="338455" h="333375">
                <a:moveTo>
                  <a:pt x="35932" y="297763"/>
                </a:moveTo>
                <a:lnTo>
                  <a:pt x="14858" y="303149"/>
                </a:lnTo>
                <a:lnTo>
                  <a:pt x="30225" y="318770"/>
                </a:lnTo>
                <a:lnTo>
                  <a:pt x="35932" y="297763"/>
                </a:lnTo>
                <a:close/>
              </a:path>
              <a:path w="338455" h="333375">
                <a:moveTo>
                  <a:pt x="60424" y="291503"/>
                </a:moveTo>
                <a:lnTo>
                  <a:pt x="35932" y="297763"/>
                </a:lnTo>
                <a:lnTo>
                  <a:pt x="30225" y="318770"/>
                </a:lnTo>
                <a:lnTo>
                  <a:pt x="32728" y="318770"/>
                </a:lnTo>
                <a:lnTo>
                  <a:pt x="60424" y="291503"/>
                </a:lnTo>
                <a:close/>
              </a:path>
              <a:path w="338455" h="333375">
                <a:moveTo>
                  <a:pt x="320420" y="0"/>
                </a:moveTo>
                <a:lnTo>
                  <a:pt x="42573" y="273314"/>
                </a:lnTo>
                <a:lnTo>
                  <a:pt x="35932" y="297763"/>
                </a:lnTo>
                <a:lnTo>
                  <a:pt x="60424" y="291503"/>
                </a:lnTo>
                <a:lnTo>
                  <a:pt x="338200" y="18034"/>
                </a:lnTo>
                <a:lnTo>
                  <a:pt x="320420" y="0"/>
                </a:lnTo>
                <a:close/>
              </a:path>
            </a:pathLst>
          </a:custGeom>
          <a:solidFill>
            <a:srgbClr val="9BBA58"/>
          </a:solidFill>
        </p:spPr>
        <p:txBody>
          <a:bodyPr wrap="square" lIns="0" tIns="0" rIns="0" bIns="0" rtlCol="0"/>
          <a:lstStyle/>
          <a:p/>
        </p:txBody>
      </p:sp>
      <p:sp>
        <p:nvSpPr>
          <p:cNvPr id="10" name="object 10"/>
          <p:cNvSpPr txBox="1"/>
          <p:nvPr/>
        </p:nvSpPr>
        <p:spPr>
          <a:xfrm>
            <a:off x="535940" y="1436842"/>
            <a:ext cx="3696335" cy="1659255"/>
          </a:xfrm>
          <a:prstGeom prst="rect">
            <a:avLst/>
          </a:prstGeom>
        </p:spPr>
        <p:txBody>
          <a:bodyPr vert="horz" wrap="square" lIns="0" tIns="0" rIns="0" bIns="0" rtlCol="0">
            <a:spAutoFit/>
          </a:bodyPr>
          <a:lstStyle/>
          <a:p>
            <a:pPr marL="12700">
              <a:lnSpc>
                <a:spcPct val="100000"/>
              </a:lnSpc>
              <a:tabLst>
                <a:tab pos="526415" algn="l"/>
              </a:tabLst>
            </a:pPr>
            <a:r>
              <a:rPr sz="3200" spc="-20" dirty="0">
                <a:latin typeface="Calibri" panose="020F0502020204030204"/>
                <a:cs typeface="Calibri" panose="020F0502020204030204"/>
              </a:rPr>
              <a:t>c</a:t>
            </a:r>
            <a:r>
              <a:rPr sz="3200" spc="-10" dirty="0">
                <a:latin typeface="Calibri" panose="020F0502020204030204"/>
                <a:cs typeface="Calibri" panose="020F0502020204030204"/>
              </a:rPr>
              <a:t>)</a:t>
            </a:r>
            <a:r>
              <a:rPr sz="3200" dirty="0">
                <a:latin typeface="Calibri" panose="020F0502020204030204"/>
                <a:cs typeface="Calibri" panose="020F0502020204030204"/>
              </a:rPr>
              <a:t>	</a:t>
            </a:r>
            <a:r>
              <a:rPr sz="3200" spc="-35" dirty="0">
                <a:latin typeface="宋体" panose="02010600030101010101" pitchFamily="2" charset="-122"/>
                <a:cs typeface="宋体" panose="02010600030101010101" pitchFamily="2" charset="-122"/>
              </a:rPr>
              <a:t>并行度与向量化</a:t>
            </a:r>
            <a:endParaRPr sz="3200">
              <a:latin typeface="宋体" panose="02010600030101010101" pitchFamily="2" charset="-122"/>
              <a:cs typeface="宋体" panose="02010600030101010101" pitchFamily="2" charset="-122"/>
            </a:endParaRPr>
          </a:p>
          <a:p>
            <a:pPr marL="2602865" algn="ctr">
              <a:lnSpc>
                <a:spcPct val="100000"/>
              </a:lnSpc>
              <a:spcBef>
                <a:spcPts val="1175"/>
              </a:spcBef>
            </a:pPr>
            <a:r>
              <a:rPr sz="2800" dirty="0">
                <a:latin typeface="宋体" panose="02010600030101010101" pitchFamily="2" charset="-122"/>
                <a:cs typeface="宋体" panose="02010600030101010101" pitchFamily="2" charset="-122"/>
              </a:rPr>
              <a:t>并行</a:t>
            </a:r>
            <a:endParaRPr sz="2800">
              <a:latin typeface="宋体" panose="02010600030101010101" pitchFamily="2" charset="-122"/>
              <a:cs typeface="宋体" panose="02010600030101010101" pitchFamily="2" charset="-122"/>
            </a:endParaRPr>
          </a:p>
          <a:p>
            <a:pPr marR="5080" algn="r">
              <a:lnSpc>
                <a:spcPts val="3295"/>
              </a:lnSpc>
              <a:spcBef>
                <a:spcPts val="1740"/>
              </a:spcBef>
            </a:pPr>
            <a:r>
              <a:rPr sz="2800" dirty="0">
                <a:latin typeface="宋体" panose="02010600030101010101" pitchFamily="2" charset="-122"/>
                <a:cs typeface="宋体" panose="02010600030101010101" pitchFamily="2" charset="-122"/>
              </a:rPr>
              <a:t>向量化</a:t>
            </a:r>
            <a:endParaRPr sz="2800">
              <a:latin typeface="宋体" panose="02010600030101010101" pitchFamily="2" charset="-122"/>
              <a:cs typeface="宋体" panose="02010600030101010101" pitchFamily="2" charset="-122"/>
            </a:endParaRPr>
          </a:p>
        </p:txBody>
      </p:sp>
      <p:sp>
        <p:nvSpPr>
          <p:cNvPr id="11" name="object 11"/>
          <p:cNvSpPr/>
          <p:nvPr/>
        </p:nvSpPr>
        <p:spPr>
          <a:xfrm>
            <a:off x="4355972" y="2188845"/>
            <a:ext cx="3240404" cy="3212972"/>
          </a:xfrm>
          <a:prstGeom prst="rect">
            <a:avLst/>
          </a:prstGeom>
          <a:blipFill>
            <a:blip r:embed="rId6" cstate="print"/>
            <a:stretch>
              <a:fillRect/>
            </a:stretch>
          </a:blipFill>
        </p:spPr>
        <p:txBody>
          <a:bodyPr wrap="square" lIns="0" tIns="0" rIns="0" bIns="0" rtlCol="0"/>
          <a:lstStyle/>
          <a:p/>
        </p:txBody>
      </p:sp>
      <p:sp>
        <p:nvSpPr>
          <p:cNvPr id="12" name="object 12"/>
          <p:cNvSpPr/>
          <p:nvPr/>
        </p:nvSpPr>
        <p:spPr>
          <a:xfrm>
            <a:off x="6505956" y="2024633"/>
            <a:ext cx="1422653" cy="532638"/>
          </a:xfrm>
          <a:prstGeom prst="rect">
            <a:avLst/>
          </a:prstGeom>
          <a:blipFill>
            <a:blip r:embed="rId7" cstate="print"/>
            <a:stretch>
              <a:fillRect/>
            </a:stretch>
          </a:blipFill>
        </p:spPr>
        <p:txBody>
          <a:bodyPr wrap="square" lIns="0" tIns="0" rIns="0" bIns="0" rtlCol="0"/>
          <a:lstStyle/>
          <a:p/>
        </p:txBody>
      </p:sp>
      <p:sp>
        <p:nvSpPr>
          <p:cNvPr id="13" name="object 13"/>
          <p:cNvSpPr/>
          <p:nvPr/>
        </p:nvSpPr>
        <p:spPr>
          <a:xfrm>
            <a:off x="6660133" y="2045589"/>
            <a:ext cx="1227455" cy="368935"/>
          </a:xfrm>
          <a:custGeom>
            <a:avLst/>
            <a:gdLst/>
            <a:ahLst/>
            <a:cxnLst/>
            <a:rect l="l" t="t" r="r" b="b"/>
            <a:pathLst>
              <a:path w="1227454" h="368935">
                <a:moveTo>
                  <a:pt x="90677" y="254508"/>
                </a:moveTo>
                <a:lnTo>
                  <a:pt x="82550" y="254508"/>
                </a:lnTo>
                <a:lnTo>
                  <a:pt x="0" y="337438"/>
                </a:lnTo>
                <a:lnTo>
                  <a:pt x="106045" y="366649"/>
                </a:lnTo>
                <a:lnTo>
                  <a:pt x="112902" y="368426"/>
                </a:lnTo>
                <a:lnTo>
                  <a:pt x="119888" y="364489"/>
                </a:lnTo>
                <a:lnTo>
                  <a:pt x="121666" y="357759"/>
                </a:lnTo>
                <a:lnTo>
                  <a:pt x="123571" y="350900"/>
                </a:lnTo>
                <a:lnTo>
                  <a:pt x="119634" y="343915"/>
                </a:lnTo>
                <a:lnTo>
                  <a:pt x="117184" y="343281"/>
                </a:lnTo>
                <a:lnTo>
                  <a:pt x="27686" y="343281"/>
                </a:lnTo>
                <a:lnTo>
                  <a:pt x="21082" y="318643"/>
                </a:lnTo>
                <a:lnTo>
                  <a:pt x="66548" y="306568"/>
                </a:lnTo>
                <a:lnTo>
                  <a:pt x="100584" y="272414"/>
                </a:lnTo>
                <a:lnTo>
                  <a:pt x="100584" y="264413"/>
                </a:lnTo>
                <a:lnTo>
                  <a:pt x="90677" y="254508"/>
                </a:lnTo>
                <a:close/>
              </a:path>
              <a:path w="1227454" h="368935">
                <a:moveTo>
                  <a:pt x="66548" y="306568"/>
                </a:moveTo>
                <a:lnTo>
                  <a:pt x="21082" y="318643"/>
                </a:lnTo>
                <a:lnTo>
                  <a:pt x="27686" y="343281"/>
                </a:lnTo>
                <a:lnTo>
                  <a:pt x="40591" y="339851"/>
                </a:lnTo>
                <a:lnTo>
                  <a:pt x="33400" y="339851"/>
                </a:lnTo>
                <a:lnTo>
                  <a:pt x="27813" y="318770"/>
                </a:lnTo>
                <a:lnTo>
                  <a:pt x="54397" y="318770"/>
                </a:lnTo>
                <a:lnTo>
                  <a:pt x="66548" y="306568"/>
                </a:lnTo>
                <a:close/>
              </a:path>
              <a:path w="1227454" h="368935">
                <a:moveTo>
                  <a:pt x="73080" y="331220"/>
                </a:moveTo>
                <a:lnTo>
                  <a:pt x="27686" y="343281"/>
                </a:lnTo>
                <a:lnTo>
                  <a:pt x="117184" y="343281"/>
                </a:lnTo>
                <a:lnTo>
                  <a:pt x="112775" y="342138"/>
                </a:lnTo>
                <a:lnTo>
                  <a:pt x="73080" y="331220"/>
                </a:lnTo>
                <a:close/>
              </a:path>
              <a:path w="1227454" h="368935">
                <a:moveTo>
                  <a:pt x="27813" y="318770"/>
                </a:moveTo>
                <a:lnTo>
                  <a:pt x="33400" y="339851"/>
                </a:lnTo>
                <a:lnTo>
                  <a:pt x="48681" y="324509"/>
                </a:lnTo>
                <a:lnTo>
                  <a:pt x="27813" y="318770"/>
                </a:lnTo>
                <a:close/>
              </a:path>
              <a:path w="1227454" h="368935">
                <a:moveTo>
                  <a:pt x="48681" y="324509"/>
                </a:moveTo>
                <a:lnTo>
                  <a:pt x="33400" y="339851"/>
                </a:lnTo>
                <a:lnTo>
                  <a:pt x="40591" y="339851"/>
                </a:lnTo>
                <a:lnTo>
                  <a:pt x="73080" y="331220"/>
                </a:lnTo>
                <a:lnTo>
                  <a:pt x="48681" y="324509"/>
                </a:lnTo>
                <a:close/>
              </a:path>
              <a:path w="1227454" h="368935">
                <a:moveTo>
                  <a:pt x="1220977" y="0"/>
                </a:moveTo>
                <a:lnTo>
                  <a:pt x="66548" y="306568"/>
                </a:lnTo>
                <a:lnTo>
                  <a:pt x="48681" y="324509"/>
                </a:lnTo>
                <a:lnTo>
                  <a:pt x="73080" y="331220"/>
                </a:lnTo>
                <a:lnTo>
                  <a:pt x="1227455" y="24511"/>
                </a:lnTo>
                <a:lnTo>
                  <a:pt x="1220977" y="0"/>
                </a:lnTo>
                <a:close/>
              </a:path>
              <a:path w="1227454" h="368935">
                <a:moveTo>
                  <a:pt x="54397" y="318770"/>
                </a:moveTo>
                <a:lnTo>
                  <a:pt x="27813" y="318770"/>
                </a:lnTo>
                <a:lnTo>
                  <a:pt x="48681" y="324509"/>
                </a:lnTo>
                <a:lnTo>
                  <a:pt x="54397" y="318770"/>
                </a:lnTo>
                <a:close/>
              </a:path>
            </a:pathLst>
          </a:custGeom>
          <a:solidFill>
            <a:srgbClr val="9BBA58"/>
          </a:solidFill>
        </p:spPr>
        <p:txBody>
          <a:bodyPr wrap="square" lIns="0" tIns="0" rIns="0" bIns="0" rtlCol="0"/>
          <a:lstStyle/>
          <a:p/>
        </p:txBody>
      </p:sp>
      <p:sp>
        <p:nvSpPr>
          <p:cNvPr id="14" name="object 14"/>
          <p:cNvSpPr/>
          <p:nvPr/>
        </p:nvSpPr>
        <p:spPr>
          <a:xfrm>
            <a:off x="7184897" y="2695194"/>
            <a:ext cx="533400" cy="528065"/>
          </a:xfrm>
          <a:prstGeom prst="rect">
            <a:avLst/>
          </a:prstGeom>
          <a:blipFill>
            <a:blip r:embed="rId8" cstate="print"/>
            <a:stretch>
              <a:fillRect/>
            </a:stretch>
          </a:blipFill>
        </p:spPr>
        <p:txBody>
          <a:bodyPr wrap="square" lIns="0" tIns="0" rIns="0" bIns="0" rtlCol="0"/>
          <a:lstStyle/>
          <a:p/>
        </p:txBody>
      </p:sp>
      <p:sp>
        <p:nvSpPr>
          <p:cNvPr id="15" name="object 15"/>
          <p:cNvSpPr/>
          <p:nvPr/>
        </p:nvSpPr>
        <p:spPr>
          <a:xfrm>
            <a:off x="7339076" y="2716022"/>
            <a:ext cx="338455" cy="333375"/>
          </a:xfrm>
          <a:custGeom>
            <a:avLst/>
            <a:gdLst/>
            <a:ahLst/>
            <a:cxnLst/>
            <a:rect l="l" t="t" r="r" b="b"/>
            <a:pathLst>
              <a:path w="338454" h="333375">
                <a:moveTo>
                  <a:pt x="37592" y="216153"/>
                </a:moveTo>
                <a:lnTo>
                  <a:pt x="30606" y="220217"/>
                </a:lnTo>
                <a:lnTo>
                  <a:pt x="28828" y="226949"/>
                </a:lnTo>
                <a:lnTo>
                  <a:pt x="0" y="333120"/>
                </a:lnTo>
                <a:lnTo>
                  <a:pt x="33857" y="324485"/>
                </a:lnTo>
                <a:lnTo>
                  <a:pt x="26797" y="324485"/>
                </a:lnTo>
                <a:lnTo>
                  <a:pt x="9017" y="306324"/>
                </a:lnTo>
                <a:lnTo>
                  <a:pt x="42548" y="273339"/>
                </a:lnTo>
                <a:lnTo>
                  <a:pt x="53340" y="233552"/>
                </a:lnTo>
                <a:lnTo>
                  <a:pt x="55118" y="226822"/>
                </a:lnTo>
                <a:lnTo>
                  <a:pt x="51180" y="219837"/>
                </a:lnTo>
                <a:lnTo>
                  <a:pt x="44323" y="218058"/>
                </a:lnTo>
                <a:lnTo>
                  <a:pt x="37592" y="216153"/>
                </a:lnTo>
                <a:close/>
              </a:path>
              <a:path w="338454" h="333375">
                <a:moveTo>
                  <a:pt x="42548" y="273339"/>
                </a:moveTo>
                <a:lnTo>
                  <a:pt x="9017" y="306324"/>
                </a:lnTo>
                <a:lnTo>
                  <a:pt x="26797" y="324485"/>
                </a:lnTo>
                <a:lnTo>
                  <a:pt x="32604" y="318769"/>
                </a:lnTo>
                <a:lnTo>
                  <a:pt x="30225" y="318769"/>
                </a:lnTo>
                <a:lnTo>
                  <a:pt x="14731" y="303149"/>
                </a:lnTo>
                <a:lnTo>
                  <a:pt x="35930" y="297739"/>
                </a:lnTo>
                <a:lnTo>
                  <a:pt x="42548" y="273339"/>
                </a:lnTo>
                <a:close/>
              </a:path>
              <a:path w="338454" h="333375">
                <a:moveTo>
                  <a:pt x="107060" y="279653"/>
                </a:moveTo>
                <a:lnTo>
                  <a:pt x="60292" y="291522"/>
                </a:lnTo>
                <a:lnTo>
                  <a:pt x="26797" y="324485"/>
                </a:lnTo>
                <a:lnTo>
                  <a:pt x="33857" y="324485"/>
                </a:lnTo>
                <a:lnTo>
                  <a:pt x="113283" y="304164"/>
                </a:lnTo>
                <a:lnTo>
                  <a:pt x="117475" y="297306"/>
                </a:lnTo>
                <a:lnTo>
                  <a:pt x="115697" y="290575"/>
                </a:lnTo>
                <a:lnTo>
                  <a:pt x="113919" y="283717"/>
                </a:lnTo>
                <a:lnTo>
                  <a:pt x="107060" y="279653"/>
                </a:lnTo>
                <a:close/>
              </a:path>
              <a:path w="338454" h="333375">
                <a:moveTo>
                  <a:pt x="35930" y="297739"/>
                </a:moveTo>
                <a:lnTo>
                  <a:pt x="14731" y="303149"/>
                </a:lnTo>
                <a:lnTo>
                  <a:pt x="30225" y="318769"/>
                </a:lnTo>
                <a:lnTo>
                  <a:pt x="35930" y="297739"/>
                </a:lnTo>
                <a:close/>
              </a:path>
              <a:path w="338454" h="333375">
                <a:moveTo>
                  <a:pt x="60292" y="291522"/>
                </a:moveTo>
                <a:lnTo>
                  <a:pt x="35930" y="297739"/>
                </a:lnTo>
                <a:lnTo>
                  <a:pt x="30225" y="318769"/>
                </a:lnTo>
                <a:lnTo>
                  <a:pt x="32604" y="318769"/>
                </a:lnTo>
                <a:lnTo>
                  <a:pt x="60292" y="291522"/>
                </a:lnTo>
                <a:close/>
              </a:path>
              <a:path w="338454" h="333375">
                <a:moveTo>
                  <a:pt x="320421" y="0"/>
                </a:moveTo>
                <a:lnTo>
                  <a:pt x="42548" y="273339"/>
                </a:lnTo>
                <a:lnTo>
                  <a:pt x="35930" y="297739"/>
                </a:lnTo>
                <a:lnTo>
                  <a:pt x="60292" y="291522"/>
                </a:lnTo>
                <a:lnTo>
                  <a:pt x="338200" y="18033"/>
                </a:lnTo>
                <a:lnTo>
                  <a:pt x="320421" y="0"/>
                </a:lnTo>
                <a:close/>
              </a:path>
            </a:pathLst>
          </a:custGeom>
          <a:solidFill>
            <a:srgbClr val="9BBA58"/>
          </a:solidFill>
        </p:spPr>
        <p:txBody>
          <a:bodyPr wrap="square" lIns="0" tIns="0" rIns="0" bIns="0" rtlCol="0"/>
          <a:lstStyle/>
          <a:p/>
        </p:txBody>
      </p:sp>
      <p:sp>
        <p:nvSpPr>
          <p:cNvPr id="16" name="object 16"/>
          <p:cNvSpPr txBox="1"/>
          <p:nvPr/>
        </p:nvSpPr>
        <p:spPr>
          <a:xfrm>
            <a:off x="7747761" y="1778003"/>
            <a:ext cx="1093470" cy="1035050"/>
          </a:xfrm>
          <a:prstGeom prst="rect">
            <a:avLst/>
          </a:prstGeom>
        </p:spPr>
        <p:txBody>
          <a:bodyPr vert="horz" wrap="square" lIns="0" tIns="0" rIns="0" bIns="0" rtlCol="0">
            <a:spAutoFit/>
          </a:bodyPr>
          <a:lstStyle/>
          <a:p>
            <a:pPr marL="12700" marR="5080" indent="246380">
              <a:lnSpc>
                <a:spcPct val="153000"/>
              </a:lnSpc>
            </a:pPr>
            <a:r>
              <a:rPr sz="2800" dirty="0">
                <a:latin typeface="宋体" panose="02010600030101010101" pitchFamily="2" charset="-122"/>
                <a:cs typeface="宋体" panose="02010600030101010101" pitchFamily="2" charset="-122"/>
              </a:rPr>
              <a:t>并行 向量化</a:t>
            </a:r>
            <a:endParaRPr sz="2800">
              <a:latin typeface="宋体" panose="02010600030101010101" pitchFamily="2" charset="-122"/>
              <a:cs typeface="宋体" panose="02010600030101010101" pitchFamily="2" charset="-122"/>
            </a:endParaRPr>
          </a:p>
        </p:txBody>
      </p:sp>
      <p:sp>
        <p:nvSpPr>
          <p:cNvPr id="17" name="object 17"/>
          <p:cNvSpPr/>
          <p:nvPr/>
        </p:nvSpPr>
        <p:spPr>
          <a:xfrm>
            <a:off x="539546" y="4797171"/>
            <a:ext cx="3888740" cy="1800225"/>
          </a:xfrm>
          <a:custGeom>
            <a:avLst/>
            <a:gdLst/>
            <a:ahLst/>
            <a:cxnLst/>
            <a:rect l="l" t="t" r="r" b="b"/>
            <a:pathLst>
              <a:path w="3888740" h="1800225">
                <a:moveTo>
                  <a:pt x="1857681" y="1302372"/>
                </a:moveTo>
                <a:lnTo>
                  <a:pt x="1388821" y="1302372"/>
                </a:lnTo>
                <a:lnTo>
                  <a:pt x="1527505" y="1800186"/>
                </a:lnTo>
                <a:lnTo>
                  <a:pt x="1857681" y="1302372"/>
                </a:lnTo>
                <a:close/>
              </a:path>
              <a:path w="3888740" h="1800225">
                <a:moveTo>
                  <a:pt x="2511345" y="1244701"/>
                </a:moveTo>
                <a:lnTo>
                  <a:pt x="1895932" y="1244701"/>
                </a:lnTo>
                <a:lnTo>
                  <a:pt x="2384755" y="1644916"/>
                </a:lnTo>
                <a:lnTo>
                  <a:pt x="2511345" y="1244701"/>
                </a:lnTo>
                <a:close/>
              </a:path>
              <a:path w="3888740" h="1800225">
                <a:moveTo>
                  <a:pt x="3100283" y="1204861"/>
                </a:moveTo>
                <a:lnTo>
                  <a:pt x="2523947" y="1204861"/>
                </a:lnTo>
                <a:lnTo>
                  <a:pt x="3266516" y="1508061"/>
                </a:lnTo>
                <a:lnTo>
                  <a:pt x="3100283" y="1204861"/>
                </a:lnTo>
                <a:close/>
              </a:path>
              <a:path w="3888740" h="1800225">
                <a:moveTo>
                  <a:pt x="3076526" y="1161529"/>
                </a:moveTo>
                <a:lnTo>
                  <a:pt x="1020140" y="1161529"/>
                </a:lnTo>
                <a:lnTo>
                  <a:pt x="857199" y="1468221"/>
                </a:lnTo>
                <a:lnTo>
                  <a:pt x="1388821" y="1302372"/>
                </a:lnTo>
                <a:lnTo>
                  <a:pt x="1857681" y="1302372"/>
                </a:lnTo>
                <a:lnTo>
                  <a:pt x="1895932" y="1244701"/>
                </a:lnTo>
                <a:lnTo>
                  <a:pt x="2511345" y="1244701"/>
                </a:lnTo>
                <a:lnTo>
                  <a:pt x="2523947" y="1204861"/>
                </a:lnTo>
                <a:lnTo>
                  <a:pt x="3100283" y="1204861"/>
                </a:lnTo>
                <a:lnTo>
                  <a:pt x="3076526" y="1161529"/>
                </a:lnTo>
                <a:close/>
              </a:path>
              <a:path w="3888740" h="1800225">
                <a:moveTo>
                  <a:pt x="66611" y="191261"/>
                </a:moveTo>
                <a:lnTo>
                  <a:pt x="832942" y="634745"/>
                </a:lnTo>
                <a:lnTo>
                  <a:pt x="0" y="717930"/>
                </a:lnTo>
                <a:lnTo>
                  <a:pt x="670039" y="981341"/>
                </a:lnTo>
                <a:lnTo>
                  <a:pt x="24307" y="1215694"/>
                </a:lnTo>
                <a:lnTo>
                  <a:pt x="1020140" y="1161529"/>
                </a:lnTo>
                <a:lnTo>
                  <a:pt x="3076526" y="1161529"/>
                </a:lnTo>
                <a:lnTo>
                  <a:pt x="3031058" y="1078598"/>
                </a:lnTo>
                <a:lnTo>
                  <a:pt x="3799560" y="1078598"/>
                </a:lnTo>
                <a:lnTo>
                  <a:pt x="3169615" y="872997"/>
                </a:lnTo>
                <a:lnTo>
                  <a:pt x="3797884" y="678179"/>
                </a:lnTo>
                <a:lnTo>
                  <a:pt x="3006674" y="609599"/>
                </a:lnTo>
                <a:lnTo>
                  <a:pt x="3111897" y="526668"/>
                </a:lnTo>
                <a:lnTo>
                  <a:pt x="1316304" y="526668"/>
                </a:lnTo>
                <a:lnTo>
                  <a:pt x="66611" y="191261"/>
                </a:lnTo>
                <a:close/>
              </a:path>
              <a:path w="3888740" h="1800225">
                <a:moveTo>
                  <a:pt x="3799560" y="1078598"/>
                </a:moveTo>
                <a:lnTo>
                  <a:pt x="3031058" y="1078598"/>
                </a:lnTo>
                <a:lnTo>
                  <a:pt x="3888435" y="1107605"/>
                </a:lnTo>
                <a:lnTo>
                  <a:pt x="3799560" y="1078598"/>
                </a:lnTo>
                <a:close/>
              </a:path>
              <a:path w="3888740" h="1800225">
                <a:moveTo>
                  <a:pt x="1503502" y="191261"/>
                </a:moveTo>
                <a:lnTo>
                  <a:pt x="1316304" y="526668"/>
                </a:lnTo>
                <a:lnTo>
                  <a:pt x="3111897" y="526668"/>
                </a:lnTo>
                <a:lnTo>
                  <a:pt x="3166844" y="483361"/>
                </a:lnTo>
                <a:lnTo>
                  <a:pt x="1944192" y="483361"/>
                </a:lnTo>
                <a:lnTo>
                  <a:pt x="1503502" y="191261"/>
                </a:lnTo>
                <a:close/>
              </a:path>
              <a:path w="3888740" h="1800225">
                <a:moveTo>
                  <a:pt x="2614244" y="0"/>
                </a:moveTo>
                <a:lnTo>
                  <a:pt x="1944192" y="483361"/>
                </a:lnTo>
                <a:lnTo>
                  <a:pt x="3166844" y="483361"/>
                </a:lnTo>
                <a:lnTo>
                  <a:pt x="3217119" y="443737"/>
                </a:lnTo>
                <a:lnTo>
                  <a:pt x="2548204" y="443737"/>
                </a:lnTo>
                <a:lnTo>
                  <a:pt x="2614244" y="0"/>
                </a:lnTo>
                <a:close/>
              </a:path>
              <a:path w="3888740" h="1800225">
                <a:moveTo>
                  <a:pt x="3308807" y="371474"/>
                </a:moveTo>
                <a:lnTo>
                  <a:pt x="2548204" y="443737"/>
                </a:lnTo>
                <a:lnTo>
                  <a:pt x="3217119" y="443737"/>
                </a:lnTo>
                <a:lnTo>
                  <a:pt x="3308807" y="371474"/>
                </a:lnTo>
                <a:close/>
              </a:path>
            </a:pathLst>
          </a:custGeom>
          <a:solidFill>
            <a:srgbClr val="4F81BC"/>
          </a:solidFill>
        </p:spPr>
        <p:txBody>
          <a:bodyPr wrap="square" lIns="0" tIns="0" rIns="0" bIns="0" rtlCol="0"/>
          <a:lstStyle/>
          <a:p/>
        </p:txBody>
      </p:sp>
      <p:sp>
        <p:nvSpPr>
          <p:cNvPr id="18" name="object 18"/>
          <p:cNvSpPr/>
          <p:nvPr/>
        </p:nvSpPr>
        <p:spPr>
          <a:xfrm>
            <a:off x="539546" y="4797171"/>
            <a:ext cx="3888740" cy="1800225"/>
          </a:xfrm>
          <a:custGeom>
            <a:avLst/>
            <a:gdLst/>
            <a:ahLst/>
            <a:cxnLst/>
            <a:rect l="l" t="t" r="r" b="b"/>
            <a:pathLst>
              <a:path w="3888740" h="1800225">
                <a:moveTo>
                  <a:pt x="1944192" y="483361"/>
                </a:moveTo>
                <a:lnTo>
                  <a:pt x="2614244" y="0"/>
                </a:lnTo>
                <a:lnTo>
                  <a:pt x="2548204" y="443737"/>
                </a:lnTo>
                <a:lnTo>
                  <a:pt x="3308807" y="371474"/>
                </a:lnTo>
                <a:lnTo>
                  <a:pt x="3006674" y="609599"/>
                </a:lnTo>
                <a:lnTo>
                  <a:pt x="3797884" y="678179"/>
                </a:lnTo>
                <a:lnTo>
                  <a:pt x="3169615" y="872997"/>
                </a:lnTo>
                <a:lnTo>
                  <a:pt x="3888435" y="1107605"/>
                </a:lnTo>
                <a:lnTo>
                  <a:pt x="3031058" y="1078598"/>
                </a:lnTo>
                <a:lnTo>
                  <a:pt x="3266516" y="1508061"/>
                </a:lnTo>
                <a:lnTo>
                  <a:pt x="2523947" y="1204861"/>
                </a:lnTo>
                <a:lnTo>
                  <a:pt x="2384755" y="1644916"/>
                </a:lnTo>
                <a:lnTo>
                  <a:pt x="1895932" y="1244701"/>
                </a:lnTo>
                <a:lnTo>
                  <a:pt x="1527505" y="1800186"/>
                </a:lnTo>
                <a:lnTo>
                  <a:pt x="1388821" y="1302372"/>
                </a:lnTo>
                <a:lnTo>
                  <a:pt x="857199" y="1468221"/>
                </a:lnTo>
                <a:lnTo>
                  <a:pt x="1020140" y="1161529"/>
                </a:lnTo>
                <a:lnTo>
                  <a:pt x="24307" y="1215694"/>
                </a:lnTo>
                <a:lnTo>
                  <a:pt x="670039" y="981341"/>
                </a:lnTo>
                <a:lnTo>
                  <a:pt x="0" y="717930"/>
                </a:lnTo>
                <a:lnTo>
                  <a:pt x="832942" y="634745"/>
                </a:lnTo>
                <a:lnTo>
                  <a:pt x="66611" y="191261"/>
                </a:lnTo>
                <a:lnTo>
                  <a:pt x="1316304" y="526668"/>
                </a:lnTo>
                <a:lnTo>
                  <a:pt x="1503502" y="191261"/>
                </a:lnTo>
                <a:lnTo>
                  <a:pt x="1944192" y="483361"/>
                </a:lnTo>
                <a:close/>
              </a:path>
            </a:pathLst>
          </a:custGeom>
          <a:ln w="25400">
            <a:solidFill>
              <a:srgbClr val="385D89"/>
            </a:solidFill>
          </a:ln>
        </p:spPr>
        <p:txBody>
          <a:bodyPr wrap="square" lIns="0" tIns="0" rIns="0" bIns="0" rtlCol="0"/>
          <a:lstStyle/>
          <a:p/>
        </p:txBody>
      </p:sp>
      <p:sp>
        <p:nvSpPr>
          <p:cNvPr id="19" name="object 19"/>
          <p:cNvSpPr txBox="1"/>
          <p:nvPr/>
        </p:nvSpPr>
        <p:spPr>
          <a:xfrm>
            <a:off x="1734820" y="5449827"/>
            <a:ext cx="1449070" cy="381635"/>
          </a:xfrm>
          <a:prstGeom prst="rect">
            <a:avLst/>
          </a:prstGeom>
        </p:spPr>
        <p:txBody>
          <a:bodyPr vert="horz" wrap="square" lIns="0" tIns="0" rIns="0" bIns="0" rtlCol="0">
            <a:spAutoFit/>
          </a:bodyPr>
          <a:lstStyle/>
          <a:p>
            <a:pPr marL="12700">
              <a:lnSpc>
                <a:spcPts val="3295"/>
              </a:lnSpc>
            </a:pPr>
            <a:r>
              <a:rPr sz="2800" dirty="0">
                <a:solidFill>
                  <a:srgbClr val="FF0000"/>
                </a:solidFill>
                <a:latin typeface="宋体" panose="02010600030101010101" pitchFamily="2" charset="-122"/>
                <a:cs typeface="宋体" panose="02010600030101010101" pitchFamily="2" charset="-122"/>
              </a:rPr>
              <a:t>并行度低</a:t>
            </a:r>
            <a:endParaRPr sz="2800">
              <a:latin typeface="宋体" panose="02010600030101010101" pitchFamily="2" charset="-122"/>
              <a:cs typeface="宋体" panose="02010600030101010101" pitchFamily="2" charset="-122"/>
            </a:endParaRPr>
          </a:p>
        </p:txBody>
      </p:sp>
      <p:sp>
        <p:nvSpPr>
          <p:cNvPr id="20" name="object 20"/>
          <p:cNvSpPr/>
          <p:nvPr/>
        </p:nvSpPr>
        <p:spPr>
          <a:xfrm>
            <a:off x="6488938" y="188658"/>
            <a:ext cx="2520315" cy="503237"/>
          </a:xfrm>
          <a:prstGeom prst="rect">
            <a:avLst/>
          </a:prstGeom>
          <a:blipFill>
            <a:blip r:embed="rId9" cstate="print"/>
            <a:stretch>
              <a:fillRect/>
            </a:stretch>
          </a:blipFill>
        </p:spPr>
        <p:txBody>
          <a:bodyPr wrap="square" lIns="0" tIns="0" rIns="0" bIns="0" rtlCol="0"/>
          <a:lstStyle/>
          <a:p/>
        </p:txBody>
      </p:sp>
      <p:sp>
        <p:nvSpPr>
          <p:cNvPr id="21" name="object 2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2402586"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610611" y="146304"/>
            <a:ext cx="1844039"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730752" y="199644"/>
            <a:ext cx="850391"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0" dirty="0">
                <a:latin typeface="宋体" panose="02010600030101010101" pitchFamily="2" charset="-122"/>
                <a:cs typeface="宋体" panose="02010600030101010101" pitchFamily="2" charset="-122"/>
              </a:rPr>
              <a:t>存储</a:t>
            </a:r>
            <a:r>
              <a:rPr sz="4400" spc="-35" dirty="0">
                <a:latin typeface="宋体" panose="02010600030101010101" pitchFamily="2" charset="-122"/>
                <a:cs typeface="宋体" panose="02010600030101010101" pitchFamily="2" charset="-122"/>
              </a:rPr>
              <a:t>器</a:t>
            </a:r>
            <a:r>
              <a:rPr sz="4400" spc="-30" dirty="0">
                <a:latin typeface="宋体" panose="02010600030101010101" pitchFamily="2" charset="-122"/>
                <a:cs typeface="宋体" panose="02010600030101010101" pitchFamily="2" charset="-122"/>
              </a:rPr>
              <a:t>优化</a:t>
            </a:r>
            <a:endParaRPr sz="4400">
              <a:latin typeface="宋体" panose="02010600030101010101" pitchFamily="2" charset="-122"/>
              <a:cs typeface="宋体" panose="02010600030101010101" pitchFamily="2" charset="-122"/>
            </a:endParaRPr>
          </a:p>
        </p:txBody>
      </p:sp>
      <p:sp>
        <p:nvSpPr>
          <p:cNvPr id="9" name="object 9"/>
          <p:cNvSpPr txBox="1"/>
          <p:nvPr/>
        </p:nvSpPr>
        <p:spPr>
          <a:xfrm>
            <a:off x="535940" y="1485610"/>
            <a:ext cx="8237855" cy="3426460"/>
          </a:xfrm>
          <a:prstGeom prst="rect">
            <a:avLst/>
          </a:prstGeom>
        </p:spPr>
        <p:txBody>
          <a:bodyPr vert="horz" wrap="square" lIns="0" tIns="0" rIns="0" bIns="0" rtlCol="0">
            <a:spAutoFit/>
          </a:bodyPr>
          <a:lstStyle/>
          <a:p>
            <a:pPr marL="355600" marR="104775" indent="-342900">
              <a:lnSpc>
                <a:spcPct val="100000"/>
              </a:lnSpc>
              <a:tabLst>
                <a:tab pos="354965" algn="l"/>
              </a:tabLst>
            </a:pPr>
            <a:r>
              <a:rPr sz="3200" spc="-15" dirty="0">
                <a:latin typeface="Arial" panose="020B0604020202020204"/>
                <a:cs typeface="Arial" panose="020B0604020202020204"/>
              </a:rPr>
              <a:t>•	</a:t>
            </a:r>
            <a:r>
              <a:rPr sz="3200" spc="-20" dirty="0">
                <a:latin typeface="Calibri" panose="020F0502020204030204"/>
                <a:cs typeface="Calibri" panose="020F0502020204030204"/>
              </a:rPr>
              <a:t>KN</a:t>
            </a:r>
            <a:r>
              <a:rPr sz="3200" spc="-25"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卡包含</a:t>
            </a:r>
            <a:r>
              <a:rPr sz="3200" spc="-25" dirty="0">
                <a:latin typeface="Calibri" panose="020F0502020204030204"/>
                <a:cs typeface="Calibri" panose="020F0502020204030204"/>
              </a:rPr>
              <a:t>8</a:t>
            </a:r>
            <a:r>
              <a:rPr sz="3200" spc="-35" dirty="0">
                <a:latin typeface="宋体" panose="02010600030101010101" pitchFamily="2" charset="-122"/>
                <a:cs typeface="宋体" panose="02010600030101010101" pitchFamily="2" charset="-122"/>
              </a:rPr>
              <a:t>个双通</a:t>
            </a:r>
            <a:r>
              <a:rPr sz="3200" spc="-30" dirty="0">
                <a:latin typeface="宋体" panose="02010600030101010101" pitchFamily="2" charset="-122"/>
                <a:cs typeface="宋体" panose="02010600030101010101" pitchFamily="2" charset="-122"/>
              </a:rPr>
              <a:t>道</a:t>
            </a:r>
            <a:r>
              <a:rPr sz="3200" spc="-25" dirty="0">
                <a:latin typeface="Calibri" panose="020F0502020204030204"/>
                <a:cs typeface="Calibri" panose="020F0502020204030204"/>
              </a:rPr>
              <a:t>G</a:t>
            </a:r>
            <a:r>
              <a:rPr sz="3200" spc="-15" dirty="0">
                <a:latin typeface="Calibri" panose="020F0502020204030204"/>
                <a:cs typeface="Calibri" panose="020F0502020204030204"/>
              </a:rPr>
              <a:t>D</a:t>
            </a:r>
            <a:r>
              <a:rPr sz="3200" spc="-25" dirty="0">
                <a:latin typeface="Calibri" panose="020F0502020204030204"/>
                <a:cs typeface="Calibri" panose="020F0502020204030204"/>
              </a:rPr>
              <a:t>D</a:t>
            </a:r>
            <a:r>
              <a:rPr sz="3200" spc="-15" dirty="0">
                <a:latin typeface="Calibri" panose="020F0502020204030204"/>
                <a:cs typeface="Calibri" panose="020F0502020204030204"/>
              </a:rPr>
              <a:t>R5</a:t>
            </a:r>
            <a:r>
              <a:rPr sz="3200" spc="-35" dirty="0">
                <a:latin typeface="宋体" panose="02010600030101010101" pitchFamily="2" charset="-122"/>
                <a:cs typeface="宋体" panose="02010600030101010101" pitchFamily="2" charset="-122"/>
              </a:rPr>
              <a:t>内存控制</a:t>
            </a:r>
            <a:r>
              <a:rPr sz="3200" spc="-30" dirty="0">
                <a:latin typeface="宋体" panose="02010600030101010101" pitchFamily="2" charset="-122"/>
                <a:cs typeface="宋体" panose="02010600030101010101" pitchFamily="2" charset="-122"/>
              </a:rPr>
              <a:t>器</a:t>
            </a:r>
            <a:r>
              <a:rPr sz="3200" spc="-35" dirty="0">
                <a:latin typeface="宋体" panose="02010600030101010101" pitchFamily="2" charset="-122"/>
                <a:cs typeface="宋体" panose="02010600030101010101" pitchFamily="2" charset="-122"/>
              </a:rPr>
              <a:t>，内</a:t>
            </a:r>
            <a:r>
              <a:rPr sz="3200" spc="-30" dirty="0">
                <a:latin typeface="宋体" panose="02010600030101010101" pitchFamily="2" charset="-122"/>
                <a:cs typeface="宋体" panose="02010600030101010101" pitchFamily="2" charset="-122"/>
              </a:rPr>
              <a:t> 存传输带宽为</a:t>
            </a:r>
            <a:r>
              <a:rPr sz="3200" spc="-20" dirty="0">
                <a:latin typeface="Calibri" panose="020F0502020204030204"/>
                <a:cs typeface="Calibri" panose="020F0502020204030204"/>
              </a:rPr>
              <a:t>5.5G</a:t>
            </a:r>
            <a:r>
              <a:rPr sz="3200" spc="-200" dirty="0">
                <a:latin typeface="Calibri" panose="020F0502020204030204"/>
                <a:cs typeface="Calibri" panose="020F0502020204030204"/>
              </a:rPr>
              <a:t>T</a:t>
            </a:r>
            <a:r>
              <a:rPr sz="3200" spc="-75" dirty="0">
                <a:latin typeface="Calibri" panose="020F0502020204030204"/>
                <a:cs typeface="Calibri" panose="020F0502020204030204"/>
              </a:rPr>
              <a:t>/</a:t>
            </a:r>
            <a:r>
              <a:rPr sz="3200" spc="-20" dirty="0">
                <a:latin typeface="Calibri" panose="020F0502020204030204"/>
                <a:cs typeface="Calibri" panose="020F0502020204030204"/>
              </a:rPr>
              <a:t>s</a:t>
            </a:r>
            <a:r>
              <a:rPr sz="3200" spc="-30" dirty="0">
                <a:latin typeface="宋体" panose="02010600030101010101" pitchFamily="2" charset="-122"/>
                <a:cs typeface="宋体" panose="02010600030101010101" pitchFamily="2" charset="-122"/>
              </a:rPr>
              <a:t>（</a:t>
            </a:r>
            <a:r>
              <a:rPr sz="3200" spc="-20" dirty="0">
                <a:latin typeface="Calibri" panose="020F0502020204030204"/>
                <a:cs typeface="Calibri" panose="020F0502020204030204"/>
              </a:rPr>
              <a:t>35</a:t>
            </a:r>
            <a:r>
              <a:rPr sz="3200" spc="-10" dirty="0">
                <a:latin typeface="Calibri" panose="020F0502020204030204"/>
                <a:cs typeface="Calibri" panose="020F0502020204030204"/>
              </a:rPr>
              <a:t>2</a:t>
            </a:r>
            <a:r>
              <a:rPr sz="3200" spc="-20" dirty="0">
                <a:latin typeface="Calibri" panose="020F0502020204030204"/>
                <a:cs typeface="Calibri" panose="020F0502020204030204"/>
              </a:rPr>
              <a:t>GB</a:t>
            </a:r>
            <a:r>
              <a:rPr sz="3200" spc="-80" dirty="0">
                <a:latin typeface="Calibri" panose="020F0502020204030204"/>
                <a:cs typeface="Calibri" panose="020F0502020204030204"/>
              </a:rPr>
              <a:t>/</a:t>
            </a:r>
            <a:r>
              <a:rPr sz="3200" spc="-10" dirty="0">
                <a:latin typeface="Calibri" panose="020F0502020204030204"/>
                <a:cs typeface="Calibri" panose="020F0502020204030204"/>
              </a:rPr>
              <a:t>s</a:t>
            </a:r>
            <a:r>
              <a:rPr sz="3200" spc="-35" dirty="0">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a:p>
            <a:pPr marL="355600" indent="-342900">
              <a:lnSpc>
                <a:spcPct val="100000"/>
              </a:lnSpc>
              <a:spcBef>
                <a:spcPts val="765"/>
              </a:spcBef>
              <a:buFont typeface="Arial" panose="020B0604020202020204"/>
              <a:buChar char="•"/>
              <a:tabLst>
                <a:tab pos="355600" algn="l"/>
              </a:tabLst>
            </a:pPr>
            <a:r>
              <a:rPr sz="3200" spc="-20" dirty="0">
                <a:latin typeface="Calibri" panose="020F0502020204030204"/>
                <a:cs typeface="Calibri" panose="020F0502020204030204"/>
              </a:rPr>
              <a:t>KN</a:t>
            </a:r>
            <a:r>
              <a:rPr sz="3200" spc="-25" dirty="0">
                <a:latin typeface="Calibri" panose="020F0502020204030204"/>
                <a:cs typeface="Calibri" panose="020F0502020204030204"/>
              </a:rPr>
              <a:t>C</a:t>
            </a:r>
            <a:r>
              <a:rPr sz="3200" spc="-35" dirty="0">
                <a:latin typeface="宋体" panose="02010600030101010101" pitchFamily="2" charset="-122"/>
                <a:cs typeface="宋体" panose="02010600030101010101" pitchFamily="2" charset="-122"/>
              </a:rPr>
              <a:t>包含两级</a:t>
            </a:r>
            <a:r>
              <a:rPr sz="3200" spc="-25" dirty="0">
                <a:latin typeface="Calibri" panose="020F0502020204030204"/>
                <a:cs typeface="Calibri" panose="020F0502020204030204"/>
              </a:rPr>
              <a:t>Cach</a:t>
            </a:r>
            <a:r>
              <a:rPr sz="3200" spc="-15" dirty="0">
                <a:latin typeface="Calibri" panose="020F0502020204030204"/>
                <a:cs typeface="Calibri" panose="020F0502020204030204"/>
              </a:rPr>
              <a:t>e</a:t>
            </a:r>
            <a:r>
              <a:rPr sz="3200" spc="-35" dirty="0">
                <a:latin typeface="宋体" panose="02010600030101010101" pitchFamily="2" charset="-122"/>
                <a:cs typeface="宋体" panose="02010600030101010101" pitchFamily="2" charset="-122"/>
              </a:rPr>
              <a:t>：</a:t>
            </a:r>
            <a:r>
              <a:rPr sz="3200" spc="-20" dirty="0">
                <a:latin typeface="Calibri" panose="020F0502020204030204"/>
                <a:cs typeface="Calibri" panose="020F0502020204030204"/>
              </a:rPr>
              <a:t>L1</a:t>
            </a:r>
            <a:r>
              <a:rPr sz="3200" spc="35" dirty="0">
                <a:latin typeface="Calibri" panose="020F0502020204030204"/>
                <a:cs typeface="Calibri" panose="020F0502020204030204"/>
              </a:rPr>
              <a:t> </a:t>
            </a:r>
            <a:r>
              <a:rPr sz="3200" spc="-25" dirty="0">
                <a:latin typeface="Calibri" panose="020F0502020204030204"/>
                <a:cs typeface="Calibri" panose="020F0502020204030204"/>
              </a:rPr>
              <a:t>Cach</a:t>
            </a:r>
            <a:r>
              <a:rPr sz="3200" spc="-20" dirty="0">
                <a:latin typeface="Calibri" panose="020F0502020204030204"/>
                <a:cs typeface="Calibri" panose="020F0502020204030204"/>
              </a:rPr>
              <a:t>e</a:t>
            </a:r>
            <a:r>
              <a:rPr sz="3200" spc="-35" dirty="0">
                <a:latin typeface="宋体" panose="02010600030101010101" pitchFamily="2" charset="-122"/>
                <a:cs typeface="宋体" panose="02010600030101010101" pitchFamily="2" charset="-122"/>
              </a:rPr>
              <a:t>和</a:t>
            </a:r>
            <a:r>
              <a:rPr sz="3200" spc="-20" dirty="0">
                <a:latin typeface="Calibri" panose="020F0502020204030204"/>
                <a:cs typeface="Calibri" panose="020F0502020204030204"/>
              </a:rPr>
              <a:t>L2</a:t>
            </a:r>
            <a:r>
              <a:rPr sz="3200" spc="35" dirty="0">
                <a:latin typeface="Calibri" panose="020F0502020204030204"/>
                <a:cs typeface="Calibri" panose="020F0502020204030204"/>
              </a:rPr>
              <a:t> </a:t>
            </a:r>
            <a:r>
              <a:rPr sz="3200" spc="-25" dirty="0">
                <a:latin typeface="Calibri" panose="020F0502020204030204"/>
                <a:cs typeface="Calibri" panose="020F0502020204030204"/>
              </a:rPr>
              <a:t>Cache</a:t>
            </a:r>
            <a:r>
              <a:rPr sz="3200" spc="-35" dirty="0">
                <a:latin typeface="宋体" panose="02010600030101010101" pitchFamily="2" charset="-122"/>
                <a:cs typeface="宋体" panose="02010600030101010101" pitchFamily="2" charset="-122"/>
              </a:rPr>
              <a:t>。</a:t>
            </a:r>
            <a:endParaRPr sz="3200">
              <a:latin typeface="宋体" panose="02010600030101010101" pitchFamily="2" charset="-122"/>
              <a:cs typeface="宋体" panose="02010600030101010101" pitchFamily="2" charset="-122"/>
            </a:endParaRPr>
          </a:p>
          <a:p>
            <a:pPr marL="755650" marR="5080" indent="-28575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Calibri" panose="020F0502020204030204"/>
                <a:cs typeface="Calibri" panose="020F0502020204030204"/>
              </a:rPr>
              <a:t>KN</a:t>
            </a:r>
            <a:r>
              <a:rPr sz="2800" spc="-5" dirty="0">
                <a:latin typeface="Calibri" panose="020F0502020204030204"/>
                <a:cs typeface="Calibri" panose="020F0502020204030204"/>
              </a:rPr>
              <a:t>C</a:t>
            </a:r>
            <a:r>
              <a:rPr sz="2800" dirty="0">
                <a:latin typeface="宋体" panose="02010600030101010101" pitchFamily="2" charset="-122"/>
                <a:cs typeface="宋体" panose="02010600030101010101" pitchFamily="2" charset="-122"/>
              </a:rPr>
              <a:t>每个核包含</a:t>
            </a:r>
            <a:r>
              <a:rPr sz="2800" dirty="0">
                <a:latin typeface="Calibri" panose="020F0502020204030204"/>
                <a:cs typeface="Calibri" panose="020F0502020204030204"/>
              </a:rPr>
              <a:t>32KB</a:t>
            </a:r>
            <a:r>
              <a:rPr sz="2800" spc="-15" dirty="0">
                <a:latin typeface="Calibri" panose="020F0502020204030204"/>
                <a:cs typeface="Calibri" panose="020F0502020204030204"/>
              </a:rPr>
              <a:t> </a:t>
            </a:r>
            <a:r>
              <a:rPr sz="2800" spc="-5" dirty="0">
                <a:latin typeface="Calibri" panose="020F0502020204030204"/>
                <a:cs typeface="Calibri" panose="020F0502020204030204"/>
              </a:rPr>
              <a:t>L</a:t>
            </a:r>
            <a:r>
              <a:rPr sz="2800" dirty="0">
                <a:latin typeface="Calibri" panose="020F0502020204030204"/>
                <a:cs typeface="Calibri" panose="020F0502020204030204"/>
              </a:rPr>
              <a:t>1</a:t>
            </a:r>
            <a:r>
              <a:rPr sz="2800" dirty="0">
                <a:latin typeface="宋体" panose="02010600030101010101" pitchFamily="2" charset="-122"/>
                <a:cs typeface="宋体" panose="02010600030101010101" pitchFamily="2" charset="-122"/>
              </a:rPr>
              <a:t>指令</a:t>
            </a:r>
            <a:r>
              <a:rPr sz="2800" spc="-5" dirty="0">
                <a:latin typeface="Calibri" panose="020F0502020204030204"/>
                <a:cs typeface="Calibri" panose="020F0502020204030204"/>
              </a:rPr>
              <a:t>Cache</a:t>
            </a:r>
            <a:r>
              <a:rPr sz="2800" dirty="0">
                <a:latin typeface="宋体" panose="02010600030101010101" pitchFamily="2" charset="-122"/>
                <a:cs typeface="宋体" panose="02010600030101010101" pitchFamily="2" charset="-122"/>
              </a:rPr>
              <a:t>和</a:t>
            </a:r>
            <a:r>
              <a:rPr sz="2800" dirty="0">
                <a:latin typeface="Calibri" panose="020F0502020204030204"/>
                <a:cs typeface="Calibri" panose="020F0502020204030204"/>
              </a:rPr>
              <a:t>32KB </a:t>
            </a:r>
            <a:r>
              <a:rPr sz="2800" spc="-5" dirty="0">
                <a:latin typeface="Calibri" panose="020F0502020204030204"/>
                <a:cs typeface="Calibri" panose="020F0502020204030204"/>
              </a:rPr>
              <a:t>L1</a:t>
            </a:r>
            <a:r>
              <a:rPr sz="2800" dirty="0">
                <a:latin typeface="宋体" panose="02010600030101010101" pitchFamily="2" charset="-122"/>
                <a:cs typeface="宋体" panose="02010600030101010101" pitchFamily="2" charset="-122"/>
              </a:rPr>
              <a:t>数据 </a:t>
            </a:r>
            <a:r>
              <a:rPr sz="2800" spc="-5" dirty="0">
                <a:latin typeface="Calibri" panose="020F0502020204030204"/>
                <a:cs typeface="Calibri" panose="020F0502020204030204"/>
              </a:rPr>
              <a:t>Cache</a:t>
            </a:r>
            <a:r>
              <a:rPr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L</a:t>
            </a:r>
            <a:r>
              <a:rPr sz="2800" dirty="0">
                <a:latin typeface="Calibri" panose="020F0502020204030204"/>
                <a:cs typeface="Calibri" panose="020F0502020204030204"/>
              </a:rPr>
              <a:t>1 </a:t>
            </a:r>
            <a:r>
              <a:rPr sz="2800" spc="-5" dirty="0">
                <a:latin typeface="Calibri" panose="020F0502020204030204"/>
                <a:cs typeface="Calibri" panose="020F0502020204030204"/>
              </a:rPr>
              <a:t>Cach</a:t>
            </a:r>
            <a:r>
              <a:rPr sz="2800" dirty="0">
                <a:latin typeface="Calibri" panose="020F0502020204030204"/>
                <a:cs typeface="Calibri" panose="020F0502020204030204"/>
              </a:rPr>
              <a:t>e</a:t>
            </a:r>
            <a:r>
              <a:rPr sz="2800" spc="-10" dirty="0">
                <a:latin typeface="Calibri" panose="020F0502020204030204"/>
                <a:cs typeface="Calibri" panose="020F0502020204030204"/>
              </a:rPr>
              <a:t> </a:t>
            </a:r>
            <a:r>
              <a:rPr sz="2800" dirty="0">
                <a:latin typeface="Calibri" panose="020F0502020204030204"/>
                <a:cs typeface="Calibri" panose="020F0502020204030204"/>
              </a:rPr>
              <a:t>lin</a:t>
            </a:r>
            <a:r>
              <a:rPr sz="2800" spc="-15" dirty="0">
                <a:latin typeface="Calibri" panose="020F0502020204030204"/>
                <a:cs typeface="Calibri" panose="020F0502020204030204"/>
              </a:rPr>
              <a:t>e</a:t>
            </a:r>
            <a:r>
              <a:rPr sz="2800" dirty="0">
                <a:latin typeface="宋体" panose="02010600030101010101" pitchFamily="2" charset="-122"/>
                <a:cs typeface="宋体" panose="02010600030101010101" pitchFamily="2" charset="-122"/>
              </a:rPr>
              <a:t>为</a:t>
            </a:r>
            <a:r>
              <a:rPr sz="2800" dirty="0">
                <a:latin typeface="Calibri" panose="020F0502020204030204"/>
                <a:cs typeface="Calibri" panose="020F0502020204030204"/>
              </a:rPr>
              <a:t>64</a:t>
            </a:r>
            <a:r>
              <a:rPr sz="2800" spc="-15" dirty="0">
                <a:latin typeface="Calibri" panose="020F0502020204030204"/>
                <a:cs typeface="Calibri" panose="020F0502020204030204"/>
              </a:rPr>
              <a:t>b</a:t>
            </a:r>
            <a:r>
              <a:rPr sz="2800" spc="-10" dirty="0">
                <a:latin typeface="Calibri" panose="020F0502020204030204"/>
                <a:cs typeface="Calibri" panose="020F0502020204030204"/>
              </a:rPr>
              <a:t>y</a:t>
            </a:r>
            <a:r>
              <a:rPr sz="2800" spc="-35" dirty="0">
                <a:latin typeface="Calibri" panose="020F0502020204030204"/>
                <a:cs typeface="Calibri" panose="020F0502020204030204"/>
              </a:rPr>
              <a:t>t</a:t>
            </a:r>
            <a:r>
              <a:rPr sz="2800" dirty="0">
                <a:latin typeface="Calibri" panose="020F0502020204030204"/>
                <a:cs typeface="Calibri" panose="020F0502020204030204"/>
              </a:rPr>
              <a:t>e</a:t>
            </a:r>
            <a:r>
              <a:rPr sz="2800" spc="5" dirty="0">
                <a:latin typeface="Calibri" panose="020F0502020204030204"/>
                <a:cs typeface="Calibri" panose="020F0502020204030204"/>
              </a:rPr>
              <a:t>s</a:t>
            </a:r>
            <a:r>
              <a:rPr sz="2800" dirty="0">
                <a:latin typeface="宋体" panose="02010600030101010101" pitchFamily="2" charset="-122"/>
                <a:cs typeface="宋体" panose="02010600030101010101" pitchFamily="2" charset="-122"/>
              </a:rPr>
              <a:t>，采用</a:t>
            </a:r>
            <a:r>
              <a:rPr sz="2800" dirty="0">
                <a:latin typeface="Calibri" panose="020F0502020204030204"/>
                <a:cs typeface="Calibri" panose="020F0502020204030204"/>
              </a:rPr>
              <a:t>8</a:t>
            </a:r>
            <a:r>
              <a:rPr sz="2800" dirty="0">
                <a:latin typeface="宋体" panose="02010600030101010101" pitchFamily="2" charset="-122"/>
                <a:cs typeface="宋体" panose="02010600030101010101" pitchFamily="2" charset="-122"/>
              </a:rPr>
              <a:t>路关联，</a:t>
            </a:r>
            <a:r>
              <a:rPr sz="2800" dirty="0">
                <a:latin typeface="Calibri" panose="020F0502020204030204"/>
                <a:cs typeface="Calibri" panose="020F0502020204030204"/>
              </a:rPr>
              <a:t>8 </a:t>
            </a:r>
            <a:r>
              <a:rPr sz="2800" dirty="0">
                <a:latin typeface="宋体" panose="02010600030101010101" pitchFamily="2" charset="-122"/>
                <a:cs typeface="宋体" panose="02010600030101010101" pitchFamily="2" charset="-122"/>
              </a:rPr>
              <a:t>个</a:t>
            </a:r>
            <a:r>
              <a:rPr sz="2800" spc="-5" dirty="0">
                <a:latin typeface="Calibri" panose="020F0502020204030204"/>
                <a:cs typeface="Calibri" panose="020F0502020204030204"/>
              </a:rPr>
              <a:t>bank</a:t>
            </a:r>
            <a:r>
              <a:rPr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L</a:t>
            </a:r>
            <a:r>
              <a:rPr sz="2800" dirty="0">
                <a:latin typeface="Calibri" panose="020F0502020204030204"/>
                <a:cs typeface="Calibri" panose="020F0502020204030204"/>
              </a:rPr>
              <a:t>1</a:t>
            </a:r>
            <a:r>
              <a:rPr sz="2800" spc="5" dirty="0">
                <a:latin typeface="Calibri" panose="020F0502020204030204"/>
                <a:cs typeface="Calibri" panose="020F0502020204030204"/>
              </a:rPr>
              <a:t> </a:t>
            </a:r>
            <a:r>
              <a:rPr sz="2800" spc="-5" dirty="0">
                <a:latin typeface="Calibri" panose="020F0502020204030204"/>
                <a:cs typeface="Calibri" panose="020F0502020204030204"/>
              </a:rPr>
              <a:t>Cach</a:t>
            </a:r>
            <a:r>
              <a:rPr sz="2800" dirty="0">
                <a:latin typeface="Calibri" panose="020F0502020204030204"/>
                <a:cs typeface="Calibri" panose="020F0502020204030204"/>
              </a:rPr>
              <a:t>e</a:t>
            </a:r>
            <a:r>
              <a:rPr sz="2800" dirty="0">
                <a:latin typeface="宋体" panose="02010600030101010101" pitchFamily="2" charset="-122"/>
                <a:cs typeface="宋体" panose="02010600030101010101" pitchFamily="2" charset="-122"/>
              </a:rPr>
              <a:t>为每个核私有，访问速</a:t>
            </a:r>
            <a:r>
              <a:rPr sz="2800" spc="-15" dirty="0">
                <a:latin typeface="宋体" panose="02010600030101010101" pitchFamily="2" charset="-122"/>
                <a:cs typeface="宋体" panose="02010600030101010101" pitchFamily="2" charset="-122"/>
              </a:rPr>
              <a:t>度</a:t>
            </a:r>
            <a:r>
              <a:rPr sz="2800" dirty="0">
                <a:latin typeface="宋体" panose="02010600030101010101" pitchFamily="2" charset="-122"/>
                <a:cs typeface="宋体" panose="02010600030101010101" pitchFamily="2" charset="-122"/>
              </a:rPr>
              <a:t>快。</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Calibri" panose="020F0502020204030204"/>
                <a:cs typeface="Calibri" panose="020F0502020204030204"/>
              </a:rPr>
              <a:t>KN</a:t>
            </a:r>
            <a:r>
              <a:rPr sz="2800" spc="-5" dirty="0">
                <a:latin typeface="Calibri" panose="020F0502020204030204"/>
                <a:cs typeface="Calibri" panose="020F0502020204030204"/>
              </a:rPr>
              <a:t>C</a:t>
            </a:r>
            <a:r>
              <a:rPr sz="2800" dirty="0">
                <a:latin typeface="宋体" panose="02010600030101010101" pitchFamily="2" charset="-122"/>
                <a:cs typeface="宋体" panose="02010600030101010101" pitchFamily="2" charset="-122"/>
              </a:rPr>
              <a:t>拥有共享的</a:t>
            </a:r>
            <a:r>
              <a:rPr sz="2800" spc="-5" dirty="0">
                <a:latin typeface="Calibri" panose="020F0502020204030204"/>
                <a:cs typeface="Calibri" panose="020F0502020204030204"/>
              </a:rPr>
              <a:t>L</a:t>
            </a:r>
            <a:r>
              <a:rPr sz="2800" dirty="0">
                <a:latin typeface="Calibri" panose="020F0502020204030204"/>
                <a:cs typeface="Calibri" panose="020F0502020204030204"/>
              </a:rPr>
              <a:t>2</a:t>
            </a:r>
            <a:r>
              <a:rPr sz="2800" spc="-10" dirty="0">
                <a:latin typeface="Calibri" panose="020F0502020204030204"/>
                <a:cs typeface="Calibri" panose="020F0502020204030204"/>
              </a:rPr>
              <a:t> </a:t>
            </a:r>
            <a:r>
              <a:rPr sz="2800" spc="-5" dirty="0">
                <a:latin typeface="Calibri" panose="020F0502020204030204"/>
                <a:cs typeface="Calibri" panose="020F0502020204030204"/>
              </a:rPr>
              <a:t>Cache</a:t>
            </a:r>
            <a:r>
              <a:rPr sz="2800" dirty="0">
                <a:latin typeface="宋体" panose="02010600030101010101" pitchFamily="2" charset="-122"/>
                <a:cs typeface="宋体" panose="02010600030101010101" pitchFamily="2" charset="-122"/>
              </a:rPr>
              <a:t>，总大小</a:t>
            </a:r>
            <a:r>
              <a:rPr sz="2800" dirty="0">
                <a:latin typeface="Calibri" panose="020F0502020204030204"/>
                <a:cs typeface="Calibri" panose="020F0502020204030204"/>
              </a:rPr>
              <a:t>28.5~31MB</a:t>
            </a:r>
            <a:endParaRPr sz="2800">
              <a:latin typeface="Calibri" panose="020F0502020204030204"/>
              <a:cs typeface="Calibri" panose="020F0502020204030204"/>
            </a:endParaRPr>
          </a:p>
        </p:txBody>
      </p:sp>
      <p:sp>
        <p:nvSpPr>
          <p:cNvPr id="10" name="object 10"/>
          <p:cNvSpPr/>
          <p:nvPr/>
        </p:nvSpPr>
        <p:spPr>
          <a:xfrm>
            <a:off x="6516243" y="116649"/>
            <a:ext cx="2520314" cy="503237"/>
          </a:xfrm>
          <a:prstGeom prst="rect">
            <a:avLst/>
          </a:prstGeom>
          <a:blipFill>
            <a:blip r:embed="rId6"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210921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385316" y="146304"/>
            <a:ext cx="2961132"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622547" y="199644"/>
            <a:ext cx="850391"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0" dirty="0">
                <a:latin typeface="Calibri" panose="020F0502020204030204"/>
                <a:cs typeface="Calibri" panose="020F0502020204030204"/>
              </a:rPr>
              <a:t>Cach</a:t>
            </a:r>
            <a:r>
              <a:rPr sz="4400" spc="-20" dirty="0">
                <a:latin typeface="Calibri" panose="020F0502020204030204"/>
                <a:cs typeface="Calibri" panose="020F0502020204030204"/>
              </a:rPr>
              <a:t>e</a:t>
            </a:r>
            <a:r>
              <a:rPr sz="4400" spc="-40" dirty="0">
                <a:latin typeface="宋体" panose="02010600030101010101" pitchFamily="2" charset="-122"/>
                <a:cs typeface="宋体" panose="02010600030101010101" pitchFamily="2" charset="-122"/>
              </a:rPr>
              <a:t>优化方法</a:t>
            </a:r>
            <a:endParaRPr sz="4400">
              <a:latin typeface="宋体" panose="02010600030101010101" pitchFamily="2" charset="-122"/>
              <a:cs typeface="宋体" panose="02010600030101010101" pitchFamily="2" charset="-122"/>
            </a:endParaRPr>
          </a:p>
        </p:txBody>
      </p:sp>
      <p:sp>
        <p:nvSpPr>
          <p:cNvPr id="8" name="object 8"/>
          <p:cNvSpPr txBox="1"/>
          <p:nvPr/>
        </p:nvSpPr>
        <p:spPr>
          <a:xfrm>
            <a:off x="535940" y="1485610"/>
            <a:ext cx="2192020" cy="4112260"/>
          </a:xfrm>
          <a:prstGeom prst="rect">
            <a:avLst/>
          </a:prstGeom>
        </p:spPr>
        <p:txBody>
          <a:bodyPr vert="horz" wrap="square" lIns="0" tIns="0" rIns="0" bIns="0" rtlCol="0">
            <a:spAutoFit/>
          </a:bodyPr>
          <a:lstStyle/>
          <a:p>
            <a:pPr marL="12700">
              <a:lnSpc>
                <a:spcPct val="10000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代码变换</a:t>
            </a:r>
            <a:endParaRPr sz="3200">
              <a:latin typeface="宋体" panose="02010600030101010101" pitchFamily="2" charset="-122"/>
              <a:cs typeface="宋体" panose="02010600030101010101" pitchFamily="2" charset="-122"/>
            </a:endParaRPr>
          </a:p>
          <a:p>
            <a:pPr marL="46990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循环融合</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循环分割</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循环分块</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循环交换</a:t>
            </a:r>
            <a:endParaRPr sz="2800">
              <a:latin typeface="宋体" panose="02010600030101010101" pitchFamily="2" charset="-122"/>
              <a:cs typeface="宋体" panose="02010600030101010101" pitchFamily="2" charset="-122"/>
            </a:endParaRPr>
          </a:p>
          <a:p>
            <a:pPr marL="12700">
              <a:lnSpc>
                <a:spcPct val="100000"/>
              </a:lnSpc>
              <a:spcBef>
                <a:spcPts val="7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数据变换</a:t>
            </a:r>
            <a:endParaRPr sz="3200">
              <a:latin typeface="宋体" panose="02010600030101010101" pitchFamily="2" charset="-122"/>
              <a:cs typeface="宋体" panose="02010600030101010101" pitchFamily="2" charset="-122"/>
            </a:endParaRPr>
          </a:p>
          <a:p>
            <a:pPr marL="46990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数据放置</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数组重组</a:t>
            </a:r>
            <a:endParaRPr sz="2800">
              <a:latin typeface="宋体" panose="02010600030101010101" pitchFamily="2" charset="-122"/>
              <a:cs typeface="宋体" panose="02010600030101010101" pitchFamily="2" charset="-122"/>
            </a:endParaRPr>
          </a:p>
        </p:txBody>
      </p:sp>
      <p:sp>
        <p:nvSpPr>
          <p:cNvPr id="9" name="object 9"/>
          <p:cNvSpPr/>
          <p:nvPr/>
        </p:nvSpPr>
        <p:spPr>
          <a:xfrm>
            <a:off x="6300215" y="116649"/>
            <a:ext cx="2520315" cy="503237"/>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99644"/>
            <a:ext cx="1655826" cy="1226819"/>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931925" y="146304"/>
            <a:ext cx="2962655" cy="1226820"/>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170682" y="199644"/>
            <a:ext cx="850392" cy="1226819"/>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45" dirty="0">
                <a:latin typeface="宋体" panose="02010600030101010101" pitchFamily="2" charset="-122"/>
                <a:cs typeface="宋体" panose="02010600030101010101" pitchFamily="2" charset="-122"/>
              </a:rPr>
              <a:t>技</a:t>
            </a:r>
            <a:r>
              <a:rPr sz="4400" spc="-35" dirty="0">
                <a:latin typeface="宋体" panose="02010600030101010101" pitchFamily="2" charset="-122"/>
                <a:cs typeface="宋体" panose="02010600030101010101" pitchFamily="2" charset="-122"/>
              </a:rPr>
              <a:t>术</a:t>
            </a:r>
            <a:r>
              <a:rPr sz="4400" spc="-40" dirty="0">
                <a:latin typeface="宋体" panose="02010600030101010101" pitchFamily="2" charset="-122"/>
                <a:cs typeface="宋体" panose="02010600030101010101" pitchFamily="2" charset="-122"/>
              </a:rPr>
              <a:t>优</a:t>
            </a:r>
            <a:r>
              <a:rPr sz="4400" spc="-45" dirty="0">
                <a:latin typeface="宋体" panose="02010600030101010101" pitchFamily="2" charset="-122"/>
                <a:cs typeface="宋体" panose="02010600030101010101" pitchFamily="2" charset="-122"/>
              </a:rPr>
              <a:t>势</a:t>
            </a:r>
            <a:endParaRPr sz="4400">
              <a:latin typeface="宋体" panose="02010600030101010101" pitchFamily="2" charset="-122"/>
              <a:cs typeface="宋体" panose="02010600030101010101" pitchFamily="2" charset="-122"/>
            </a:endParaRPr>
          </a:p>
        </p:txBody>
      </p:sp>
      <p:sp>
        <p:nvSpPr>
          <p:cNvPr id="8" name="object 8"/>
          <p:cNvSpPr/>
          <p:nvPr/>
        </p:nvSpPr>
        <p:spPr>
          <a:xfrm>
            <a:off x="785622" y="1499616"/>
            <a:ext cx="2373629" cy="4663439"/>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3071622" y="1495805"/>
            <a:ext cx="5434583" cy="4671822"/>
          </a:xfrm>
          <a:prstGeom prst="rect">
            <a:avLst/>
          </a:prstGeom>
          <a:blipFill>
            <a:blip r:embed="rId6" cstate="print"/>
            <a:stretch>
              <a:fillRect/>
            </a:stretch>
          </a:blipFill>
        </p:spPr>
        <p:txBody>
          <a:bodyPr wrap="square" lIns="0" tIns="0" rIns="0" bIns="0" rtlCol="0"/>
          <a:lstStyle/>
          <a:p/>
        </p:txBody>
      </p:sp>
      <p:sp>
        <p:nvSpPr>
          <p:cNvPr id="10" name="object 10"/>
          <p:cNvSpPr/>
          <p:nvPr/>
        </p:nvSpPr>
        <p:spPr>
          <a:xfrm>
            <a:off x="4307585" y="1511808"/>
            <a:ext cx="3048000" cy="1122426"/>
          </a:xfrm>
          <a:prstGeom prst="rect">
            <a:avLst/>
          </a:prstGeom>
          <a:blipFill>
            <a:blip r:embed="rId7" cstate="print"/>
            <a:stretch>
              <a:fillRect/>
            </a:stretch>
          </a:blipFill>
        </p:spPr>
        <p:txBody>
          <a:bodyPr wrap="square" lIns="0" tIns="0" rIns="0" bIns="0" rtlCol="0"/>
          <a:lstStyle/>
          <a:p/>
        </p:txBody>
      </p:sp>
      <p:sp>
        <p:nvSpPr>
          <p:cNvPr id="11" name="object 11"/>
          <p:cNvSpPr/>
          <p:nvPr/>
        </p:nvSpPr>
        <p:spPr>
          <a:xfrm>
            <a:off x="3117469" y="1518767"/>
            <a:ext cx="5343525" cy="973455"/>
          </a:xfrm>
          <a:custGeom>
            <a:avLst/>
            <a:gdLst/>
            <a:ahLst/>
            <a:cxnLst/>
            <a:rect l="l" t="t" r="r" b="b"/>
            <a:pathLst>
              <a:path w="5343525" h="973455">
                <a:moveTo>
                  <a:pt x="0" y="973201"/>
                </a:moveTo>
                <a:lnTo>
                  <a:pt x="5343016" y="973201"/>
                </a:lnTo>
                <a:lnTo>
                  <a:pt x="5343016" y="0"/>
                </a:lnTo>
                <a:lnTo>
                  <a:pt x="0" y="0"/>
                </a:lnTo>
                <a:lnTo>
                  <a:pt x="0" y="973201"/>
                </a:lnTo>
                <a:close/>
              </a:path>
            </a:pathLst>
          </a:custGeom>
          <a:solidFill>
            <a:srgbClr val="E8D0D0"/>
          </a:solidFill>
        </p:spPr>
        <p:txBody>
          <a:bodyPr wrap="square" lIns="0" tIns="0" rIns="0" bIns="0" rtlCol="0"/>
          <a:lstStyle/>
          <a:p/>
        </p:txBody>
      </p:sp>
      <p:sp>
        <p:nvSpPr>
          <p:cNvPr id="12" name="object 12"/>
          <p:cNvSpPr/>
          <p:nvPr/>
        </p:nvSpPr>
        <p:spPr>
          <a:xfrm>
            <a:off x="3117469" y="5869533"/>
            <a:ext cx="5343525" cy="229235"/>
          </a:xfrm>
          <a:custGeom>
            <a:avLst/>
            <a:gdLst/>
            <a:ahLst/>
            <a:cxnLst/>
            <a:rect l="l" t="t" r="r" b="b"/>
            <a:pathLst>
              <a:path w="5343525" h="229235">
                <a:moveTo>
                  <a:pt x="0" y="228980"/>
                </a:moveTo>
                <a:lnTo>
                  <a:pt x="5343016" y="228980"/>
                </a:lnTo>
                <a:lnTo>
                  <a:pt x="5343016" y="0"/>
                </a:lnTo>
                <a:lnTo>
                  <a:pt x="0" y="0"/>
                </a:lnTo>
                <a:lnTo>
                  <a:pt x="0" y="228980"/>
                </a:lnTo>
                <a:close/>
              </a:path>
            </a:pathLst>
          </a:custGeom>
          <a:solidFill>
            <a:srgbClr val="E8D0D0"/>
          </a:solidFill>
        </p:spPr>
        <p:txBody>
          <a:bodyPr wrap="square" lIns="0" tIns="0" rIns="0" bIns="0" rtlCol="0"/>
          <a:lstStyle/>
          <a:p/>
        </p:txBody>
      </p:sp>
      <p:sp>
        <p:nvSpPr>
          <p:cNvPr id="13" name="object 13"/>
          <p:cNvSpPr/>
          <p:nvPr/>
        </p:nvSpPr>
        <p:spPr>
          <a:xfrm>
            <a:off x="3117469" y="1518767"/>
            <a:ext cx="5343525" cy="4580255"/>
          </a:xfrm>
          <a:custGeom>
            <a:avLst/>
            <a:gdLst/>
            <a:ahLst/>
            <a:cxnLst/>
            <a:rect l="l" t="t" r="r" b="b"/>
            <a:pathLst>
              <a:path w="5343525" h="4580255">
                <a:moveTo>
                  <a:pt x="0" y="4579747"/>
                </a:moveTo>
                <a:lnTo>
                  <a:pt x="5343016" y="4579747"/>
                </a:lnTo>
                <a:lnTo>
                  <a:pt x="5343016" y="0"/>
                </a:lnTo>
                <a:lnTo>
                  <a:pt x="0" y="0"/>
                </a:lnTo>
                <a:lnTo>
                  <a:pt x="0" y="4579747"/>
                </a:lnTo>
                <a:close/>
              </a:path>
            </a:pathLst>
          </a:custGeom>
          <a:ln w="9525">
            <a:solidFill>
              <a:srgbClr val="C0504D"/>
            </a:solidFill>
          </a:ln>
        </p:spPr>
        <p:txBody>
          <a:bodyPr wrap="square" lIns="0" tIns="0" rIns="0" bIns="0" rtlCol="0"/>
          <a:lstStyle/>
          <a:p/>
        </p:txBody>
      </p:sp>
      <p:sp>
        <p:nvSpPr>
          <p:cNvPr id="14" name="object 14"/>
          <p:cNvSpPr/>
          <p:nvPr/>
        </p:nvSpPr>
        <p:spPr>
          <a:xfrm>
            <a:off x="1386839" y="2473451"/>
            <a:ext cx="1772412" cy="3461004"/>
          </a:xfrm>
          <a:prstGeom prst="rect">
            <a:avLst/>
          </a:prstGeom>
          <a:blipFill>
            <a:blip r:embed="rId8" cstate="print"/>
            <a:stretch>
              <a:fillRect/>
            </a:stretch>
          </a:blipFill>
        </p:spPr>
        <p:txBody>
          <a:bodyPr wrap="square" lIns="0" tIns="0" rIns="0" bIns="0" rtlCol="0"/>
          <a:lstStyle/>
          <a:p/>
        </p:txBody>
      </p:sp>
      <p:sp>
        <p:nvSpPr>
          <p:cNvPr id="15" name="object 15"/>
          <p:cNvSpPr/>
          <p:nvPr/>
        </p:nvSpPr>
        <p:spPr>
          <a:xfrm>
            <a:off x="3071622" y="2468879"/>
            <a:ext cx="5434583" cy="3469386"/>
          </a:xfrm>
          <a:prstGeom prst="rect">
            <a:avLst/>
          </a:prstGeom>
          <a:blipFill>
            <a:blip r:embed="rId9" cstate="print"/>
            <a:stretch>
              <a:fillRect/>
            </a:stretch>
          </a:blipFill>
        </p:spPr>
        <p:txBody>
          <a:bodyPr wrap="square" lIns="0" tIns="0" rIns="0" bIns="0" rtlCol="0"/>
          <a:lstStyle/>
          <a:p/>
        </p:txBody>
      </p:sp>
      <p:sp>
        <p:nvSpPr>
          <p:cNvPr id="16" name="object 16"/>
          <p:cNvSpPr/>
          <p:nvPr/>
        </p:nvSpPr>
        <p:spPr>
          <a:xfrm>
            <a:off x="3850385" y="2484882"/>
            <a:ext cx="3962400" cy="1122426"/>
          </a:xfrm>
          <a:prstGeom prst="rect">
            <a:avLst/>
          </a:prstGeom>
          <a:blipFill>
            <a:blip r:embed="rId10" cstate="print"/>
            <a:stretch>
              <a:fillRect/>
            </a:stretch>
          </a:blipFill>
        </p:spPr>
        <p:txBody>
          <a:bodyPr wrap="square" lIns="0" tIns="0" rIns="0" bIns="0" rtlCol="0"/>
          <a:lstStyle/>
          <a:p/>
        </p:txBody>
      </p:sp>
      <p:sp>
        <p:nvSpPr>
          <p:cNvPr id="17" name="object 17"/>
          <p:cNvSpPr/>
          <p:nvPr/>
        </p:nvSpPr>
        <p:spPr>
          <a:xfrm>
            <a:off x="3117469" y="2491968"/>
            <a:ext cx="5343525" cy="973455"/>
          </a:xfrm>
          <a:custGeom>
            <a:avLst/>
            <a:gdLst/>
            <a:ahLst/>
            <a:cxnLst/>
            <a:rect l="l" t="t" r="r" b="b"/>
            <a:pathLst>
              <a:path w="5343525" h="973454">
                <a:moveTo>
                  <a:pt x="0" y="973188"/>
                </a:moveTo>
                <a:lnTo>
                  <a:pt x="5343016" y="973188"/>
                </a:lnTo>
                <a:lnTo>
                  <a:pt x="5343016" y="0"/>
                </a:lnTo>
                <a:lnTo>
                  <a:pt x="0" y="0"/>
                </a:lnTo>
                <a:lnTo>
                  <a:pt x="0" y="973188"/>
                </a:lnTo>
                <a:close/>
              </a:path>
            </a:pathLst>
          </a:custGeom>
          <a:solidFill>
            <a:srgbClr val="E8D0D0"/>
          </a:solidFill>
        </p:spPr>
        <p:txBody>
          <a:bodyPr wrap="square" lIns="0" tIns="0" rIns="0" bIns="0" rtlCol="0"/>
          <a:lstStyle/>
          <a:p/>
        </p:txBody>
      </p:sp>
      <p:sp>
        <p:nvSpPr>
          <p:cNvPr id="18" name="object 18"/>
          <p:cNvSpPr/>
          <p:nvPr/>
        </p:nvSpPr>
        <p:spPr>
          <a:xfrm>
            <a:off x="3117469" y="5640539"/>
            <a:ext cx="5343525" cy="229235"/>
          </a:xfrm>
          <a:custGeom>
            <a:avLst/>
            <a:gdLst/>
            <a:ahLst/>
            <a:cxnLst/>
            <a:rect l="l" t="t" r="r" b="b"/>
            <a:pathLst>
              <a:path w="5343525" h="229235">
                <a:moveTo>
                  <a:pt x="0" y="228993"/>
                </a:moveTo>
                <a:lnTo>
                  <a:pt x="5343016" y="228993"/>
                </a:lnTo>
                <a:lnTo>
                  <a:pt x="5343016" y="0"/>
                </a:lnTo>
                <a:lnTo>
                  <a:pt x="0" y="0"/>
                </a:lnTo>
                <a:lnTo>
                  <a:pt x="0" y="228993"/>
                </a:lnTo>
                <a:close/>
              </a:path>
            </a:pathLst>
          </a:custGeom>
          <a:solidFill>
            <a:srgbClr val="E8D0D0"/>
          </a:solidFill>
        </p:spPr>
        <p:txBody>
          <a:bodyPr wrap="square" lIns="0" tIns="0" rIns="0" bIns="0" rtlCol="0"/>
          <a:lstStyle/>
          <a:p/>
        </p:txBody>
      </p:sp>
      <p:sp>
        <p:nvSpPr>
          <p:cNvPr id="19" name="object 19"/>
          <p:cNvSpPr/>
          <p:nvPr/>
        </p:nvSpPr>
        <p:spPr>
          <a:xfrm>
            <a:off x="3117469" y="2491968"/>
            <a:ext cx="5343525" cy="3377565"/>
          </a:xfrm>
          <a:custGeom>
            <a:avLst/>
            <a:gdLst/>
            <a:ahLst/>
            <a:cxnLst/>
            <a:rect l="l" t="t" r="r" b="b"/>
            <a:pathLst>
              <a:path w="5343525" h="3377565">
                <a:moveTo>
                  <a:pt x="0" y="3377565"/>
                </a:moveTo>
                <a:lnTo>
                  <a:pt x="5343016" y="3377565"/>
                </a:lnTo>
                <a:lnTo>
                  <a:pt x="5343016" y="0"/>
                </a:lnTo>
                <a:lnTo>
                  <a:pt x="0" y="0"/>
                </a:lnTo>
                <a:lnTo>
                  <a:pt x="0" y="3377565"/>
                </a:lnTo>
                <a:close/>
              </a:path>
            </a:pathLst>
          </a:custGeom>
          <a:ln w="9525">
            <a:solidFill>
              <a:srgbClr val="C0504D"/>
            </a:solidFill>
          </a:ln>
        </p:spPr>
        <p:txBody>
          <a:bodyPr wrap="square" lIns="0" tIns="0" rIns="0" bIns="0" rtlCol="0"/>
          <a:lstStyle/>
          <a:p/>
        </p:txBody>
      </p:sp>
      <p:sp>
        <p:nvSpPr>
          <p:cNvPr id="20" name="object 20"/>
          <p:cNvSpPr/>
          <p:nvPr/>
        </p:nvSpPr>
        <p:spPr>
          <a:xfrm>
            <a:off x="1988057" y="3446526"/>
            <a:ext cx="1171194" cy="2258568"/>
          </a:xfrm>
          <a:prstGeom prst="rect">
            <a:avLst/>
          </a:prstGeom>
          <a:blipFill>
            <a:blip r:embed="rId11" cstate="print"/>
            <a:stretch>
              <a:fillRect/>
            </a:stretch>
          </a:blipFill>
        </p:spPr>
        <p:txBody>
          <a:bodyPr wrap="square" lIns="0" tIns="0" rIns="0" bIns="0" rtlCol="0"/>
          <a:lstStyle/>
          <a:p/>
        </p:txBody>
      </p:sp>
      <p:sp>
        <p:nvSpPr>
          <p:cNvPr id="21" name="object 21"/>
          <p:cNvSpPr/>
          <p:nvPr/>
        </p:nvSpPr>
        <p:spPr>
          <a:xfrm>
            <a:off x="3071622" y="3441953"/>
            <a:ext cx="5434583" cy="2267712"/>
          </a:xfrm>
          <a:prstGeom prst="rect">
            <a:avLst/>
          </a:prstGeom>
          <a:blipFill>
            <a:blip r:embed="rId12" cstate="print"/>
            <a:stretch>
              <a:fillRect/>
            </a:stretch>
          </a:blipFill>
        </p:spPr>
        <p:txBody>
          <a:bodyPr wrap="square" lIns="0" tIns="0" rIns="0" bIns="0" rtlCol="0"/>
          <a:lstStyle/>
          <a:p/>
        </p:txBody>
      </p:sp>
      <p:sp>
        <p:nvSpPr>
          <p:cNvPr id="22" name="object 22"/>
          <p:cNvSpPr/>
          <p:nvPr/>
        </p:nvSpPr>
        <p:spPr>
          <a:xfrm>
            <a:off x="4078985" y="3457955"/>
            <a:ext cx="3505200" cy="1122426"/>
          </a:xfrm>
          <a:prstGeom prst="rect">
            <a:avLst/>
          </a:prstGeom>
          <a:blipFill>
            <a:blip r:embed="rId13" cstate="print"/>
            <a:stretch>
              <a:fillRect/>
            </a:stretch>
          </a:blipFill>
        </p:spPr>
        <p:txBody>
          <a:bodyPr wrap="square" lIns="0" tIns="0" rIns="0" bIns="0" rtlCol="0"/>
          <a:lstStyle/>
          <a:p/>
        </p:txBody>
      </p:sp>
      <p:sp>
        <p:nvSpPr>
          <p:cNvPr id="23" name="object 23"/>
          <p:cNvSpPr/>
          <p:nvPr/>
        </p:nvSpPr>
        <p:spPr>
          <a:xfrm>
            <a:off x="3117469" y="3465156"/>
            <a:ext cx="5343525" cy="973455"/>
          </a:xfrm>
          <a:custGeom>
            <a:avLst/>
            <a:gdLst/>
            <a:ahLst/>
            <a:cxnLst/>
            <a:rect l="l" t="t" r="r" b="b"/>
            <a:pathLst>
              <a:path w="5343525" h="973454">
                <a:moveTo>
                  <a:pt x="0" y="973251"/>
                </a:moveTo>
                <a:lnTo>
                  <a:pt x="5343016" y="973251"/>
                </a:lnTo>
                <a:lnTo>
                  <a:pt x="5343016" y="0"/>
                </a:lnTo>
                <a:lnTo>
                  <a:pt x="0" y="0"/>
                </a:lnTo>
                <a:lnTo>
                  <a:pt x="0" y="973251"/>
                </a:lnTo>
                <a:close/>
              </a:path>
            </a:pathLst>
          </a:custGeom>
          <a:solidFill>
            <a:srgbClr val="E8D0D0"/>
          </a:solidFill>
        </p:spPr>
        <p:txBody>
          <a:bodyPr wrap="square" lIns="0" tIns="0" rIns="0" bIns="0" rtlCol="0"/>
          <a:lstStyle/>
          <a:p/>
        </p:txBody>
      </p:sp>
      <p:sp>
        <p:nvSpPr>
          <p:cNvPr id="24" name="object 24"/>
          <p:cNvSpPr/>
          <p:nvPr/>
        </p:nvSpPr>
        <p:spPr>
          <a:xfrm>
            <a:off x="3117469" y="5411596"/>
            <a:ext cx="5343525" cy="229235"/>
          </a:xfrm>
          <a:custGeom>
            <a:avLst/>
            <a:gdLst/>
            <a:ahLst/>
            <a:cxnLst/>
            <a:rect l="l" t="t" r="r" b="b"/>
            <a:pathLst>
              <a:path w="5343525" h="229235">
                <a:moveTo>
                  <a:pt x="0" y="228942"/>
                </a:moveTo>
                <a:lnTo>
                  <a:pt x="5343016" y="228942"/>
                </a:lnTo>
                <a:lnTo>
                  <a:pt x="5343016" y="0"/>
                </a:lnTo>
                <a:lnTo>
                  <a:pt x="0" y="0"/>
                </a:lnTo>
                <a:lnTo>
                  <a:pt x="0" y="228942"/>
                </a:lnTo>
                <a:close/>
              </a:path>
            </a:pathLst>
          </a:custGeom>
          <a:solidFill>
            <a:srgbClr val="E8D0D0"/>
          </a:solidFill>
        </p:spPr>
        <p:txBody>
          <a:bodyPr wrap="square" lIns="0" tIns="0" rIns="0" bIns="0" rtlCol="0"/>
          <a:lstStyle/>
          <a:p/>
        </p:txBody>
      </p:sp>
      <p:sp>
        <p:nvSpPr>
          <p:cNvPr id="25" name="object 25"/>
          <p:cNvSpPr/>
          <p:nvPr/>
        </p:nvSpPr>
        <p:spPr>
          <a:xfrm>
            <a:off x="3117469" y="3465156"/>
            <a:ext cx="5343525" cy="2175510"/>
          </a:xfrm>
          <a:custGeom>
            <a:avLst/>
            <a:gdLst/>
            <a:ahLst/>
            <a:cxnLst/>
            <a:rect l="l" t="t" r="r" b="b"/>
            <a:pathLst>
              <a:path w="5343525" h="2175510">
                <a:moveTo>
                  <a:pt x="0" y="2175383"/>
                </a:moveTo>
                <a:lnTo>
                  <a:pt x="5343016" y="2175383"/>
                </a:lnTo>
                <a:lnTo>
                  <a:pt x="5343016" y="0"/>
                </a:lnTo>
                <a:lnTo>
                  <a:pt x="0" y="0"/>
                </a:lnTo>
                <a:lnTo>
                  <a:pt x="0" y="2175383"/>
                </a:lnTo>
                <a:close/>
              </a:path>
            </a:pathLst>
          </a:custGeom>
          <a:ln w="9525">
            <a:solidFill>
              <a:srgbClr val="C0504D"/>
            </a:solidFill>
          </a:ln>
        </p:spPr>
        <p:txBody>
          <a:bodyPr wrap="square" lIns="0" tIns="0" rIns="0" bIns="0" rtlCol="0"/>
          <a:lstStyle/>
          <a:p/>
        </p:txBody>
      </p:sp>
      <p:sp>
        <p:nvSpPr>
          <p:cNvPr id="26" name="object 26"/>
          <p:cNvSpPr/>
          <p:nvPr/>
        </p:nvSpPr>
        <p:spPr>
          <a:xfrm>
            <a:off x="2589276" y="4419600"/>
            <a:ext cx="569976" cy="1056894"/>
          </a:xfrm>
          <a:prstGeom prst="rect">
            <a:avLst/>
          </a:prstGeom>
          <a:blipFill>
            <a:blip r:embed="rId14" cstate="print"/>
            <a:stretch>
              <a:fillRect/>
            </a:stretch>
          </a:blipFill>
        </p:spPr>
        <p:txBody>
          <a:bodyPr wrap="square" lIns="0" tIns="0" rIns="0" bIns="0" rtlCol="0"/>
          <a:lstStyle/>
          <a:p/>
        </p:txBody>
      </p:sp>
      <p:sp>
        <p:nvSpPr>
          <p:cNvPr id="27" name="object 27"/>
          <p:cNvSpPr/>
          <p:nvPr/>
        </p:nvSpPr>
        <p:spPr>
          <a:xfrm>
            <a:off x="3071622" y="4415790"/>
            <a:ext cx="5434583" cy="1064514"/>
          </a:xfrm>
          <a:prstGeom prst="rect">
            <a:avLst/>
          </a:prstGeom>
          <a:blipFill>
            <a:blip r:embed="rId15" cstate="print"/>
            <a:stretch>
              <a:fillRect/>
            </a:stretch>
          </a:blipFill>
        </p:spPr>
        <p:txBody>
          <a:bodyPr wrap="square" lIns="0" tIns="0" rIns="0" bIns="0" rtlCol="0"/>
          <a:lstStyle/>
          <a:p/>
        </p:txBody>
      </p:sp>
      <p:sp>
        <p:nvSpPr>
          <p:cNvPr id="28" name="object 28"/>
          <p:cNvSpPr/>
          <p:nvPr/>
        </p:nvSpPr>
        <p:spPr>
          <a:xfrm>
            <a:off x="3850385" y="4431029"/>
            <a:ext cx="3962400" cy="1122426"/>
          </a:xfrm>
          <a:prstGeom prst="rect">
            <a:avLst/>
          </a:prstGeom>
          <a:blipFill>
            <a:blip r:embed="rId16" cstate="print"/>
            <a:stretch>
              <a:fillRect/>
            </a:stretch>
          </a:blipFill>
        </p:spPr>
        <p:txBody>
          <a:bodyPr wrap="square" lIns="0" tIns="0" rIns="0" bIns="0" rtlCol="0"/>
          <a:lstStyle/>
          <a:p/>
        </p:txBody>
      </p:sp>
      <p:sp>
        <p:nvSpPr>
          <p:cNvPr id="29" name="object 29"/>
          <p:cNvSpPr/>
          <p:nvPr/>
        </p:nvSpPr>
        <p:spPr>
          <a:xfrm>
            <a:off x="3117469" y="4438408"/>
            <a:ext cx="5343525" cy="973455"/>
          </a:xfrm>
          <a:custGeom>
            <a:avLst/>
            <a:gdLst/>
            <a:ahLst/>
            <a:cxnLst/>
            <a:rect l="l" t="t" r="r" b="b"/>
            <a:pathLst>
              <a:path w="5343525" h="973454">
                <a:moveTo>
                  <a:pt x="0" y="973188"/>
                </a:moveTo>
                <a:lnTo>
                  <a:pt x="5343016" y="973188"/>
                </a:lnTo>
                <a:lnTo>
                  <a:pt x="5343016" y="0"/>
                </a:lnTo>
                <a:lnTo>
                  <a:pt x="0" y="0"/>
                </a:lnTo>
                <a:lnTo>
                  <a:pt x="0" y="973188"/>
                </a:lnTo>
                <a:close/>
              </a:path>
            </a:pathLst>
          </a:custGeom>
          <a:solidFill>
            <a:srgbClr val="E8D0D0"/>
          </a:solidFill>
        </p:spPr>
        <p:txBody>
          <a:bodyPr wrap="square" lIns="0" tIns="0" rIns="0" bIns="0" rtlCol="0"/>
          <a:lstStyle/>
          <a:p/>
        </p:txBody>
      </p:sp>
      <p:sp>
        <p:nvSpPr>
          <p:cNvPr id="30" name="object 30"/>
          <p:cNvSpPr/>
          <p:nvPr/>
        </p:nvSpPr>
        <p:spPr>
          <a:xfrm>
            <a:off x="3117469" y="4438408"/>
            <a:ext cx="5343525" cy="973455"/>
          </a:xfrm>
          <a:custGeom>
            <a:avLst/>
            <a:gdLst/>
            <a:ahLst/>
            <a:cxnLst/>
            <a:rect l="l" t="t" r="r" b="b"/>
            <a:pathLst>
              <a:path w="5343525" h="973454">
                <a:moveTo>
                  <a:pt x="0" y="973188"/>
                </a:moveTo>
                <a:lnTo>
                  <a:pt x="5343016" y="973188"/>
                </a:lnTo>
                <a:lnTo>
                  <a:pt x="5343016" y="0"/>
                </a:lnTo>
                <a:lnTo>
                  <a:pt x="0" y="0"/>
                </a:lnTo>
                <a:lnTo>
                  <a:pt x="0" y="973188"/>
                </a:lnTo>
                <a:close/>
              </a:path>
            </a:pathLst>
          </a:custGeom>
          <a:ln w="9525">
            <a:solidFill>
              <a:srgbClr val="C0504D"/>
            </a:solidFill>
          </a:ln>
        </p:spPr>
        <p:txBody>
          <a:bodyPr wrap="square" lIns="0" tIns="0" rIns="0" bIns="0" rtlCol="0"/>
          <a:lstStyle/>
          <a:p/>
        </p:txBody>
      </p:sp>
      <p:sp>
        <p:nvSpPr>
          <p:cNvPr id="31" name="object 31"/>
          <p:cNvSpPr txBox="1"/>
          <p:nvPr/>
        </p:nvSpPr>
        <p:spPr>
          <a:xfrm>
            <a:off x="4219066" y="1584356"/>
            <a:ext cx="3225800" cy="3689985"/>
          </a:xfrm>
          <a:prstGeom prst="rect">
            <a:avLst/>
          </a:prstGeom>
        </p:spPr>
        <p:txBody>
          <a:bodyPr vert="horz" wrap="square" lIns="0" tIns="0" rIns="0" bIns="0" rtlCol="0">
            <a:spAutoFit/>
          </a:bodyPr>
          <a:lstStyle/>
          <a:p>
            <a:pPr marL="12700" marR="5080" algn="l">
              <a:lnSpc>
                <a:spcPts val="7000"/>
              </a:lnSpc>
              <a:spcBef>
                <a:spcPts val="0"/>
              </a:spcBef>
              <a:spcAft>
                <a:spcPts val="0"/>
              </a:spcAft>
            </a:pPr>
            <a:r>
              <a:rPr sz="3600" dirty="0">
                <a:latin typeface="宋体" panose="02010600030101010101" pitchFamily="2" charset="-122"/>
                <a:cs typeface="宋体" panose="02010600030101010101" pitchFamily="2" charset="-122"/>
              </a:rPr>
              <a:t>微异构架构 </a:t>
            </a:r>
            <a:endParaRPr sz="3600" dirty="0">
              <a:latin typeface="宋体" panose="02010600030101010101" pitchFamily="2" charset="-122"/>
              <a:cs typeface="宋体" panose="02010600030101010101" pitchFamily="2" charset="-122"/>
            </a:endParaRPr>
          </a:p>
          <a:p>
            <a:pPr marL="12700" marR="5080" algn="l">
              <a:lnSpc>
                <a:spcPts val="7660"/>
              </a:lnSpc>
            </a:pPr>
            <a:r>
              <a:rPr sz="3600" dirty="0">
                <a:latin typeface="宋体" panose="02010600030101010101" pitchFamily="2" charset="-122"/>
                <a:cs typeface="宋体" panose="02010600030101010101" pitchFamily="2" charset="-122"/>
              </a:rPr>
              <a:t>高性能与低功耗 软件编程高效</a:t>
            </a:r>
            <a:endParaRPr sz="3600">
              <a:latin typeface="宋体" panose="02010600030101010101" pitchFamily="2" charset="-122"/>
              <a:cs typeface="宋体" panose="02010600030101010101" pitchFamily="2" charset="-122"/>
            </a:endParaRPr>
          </a:p>
          <a:p>
            <a:pPr algn="l">
              <a:lnSpc>
                <a:spcPts val="4205"/>
              </a:lnSpc>
              <a:spcBef>
                <a:spcPts val="2530"/>
              </a:spcBef>
            </a:pPr>
            <a:r>
              <a:rPr sz="3600" dirty="0">
                <a:latin typeface="宋体" panose="02010600030101010101" pitchFamily="2" charset="-122"/>
                <a:cs typeface="宋体" panose="02010600030101010101" pitchFamily="2" charset="-122"/>
              </a:rPr>
              <a:t>计算规模易扩展</a:t>
            </a:r>
            <a:endParaRPr sz="3600">
              <a:latin typeface="宋体" panose="02010600030101010101" pitchFamily="2" charset="-122"/>
              <a:cs typeface="宋体" panose="02010600030101010101" pitchFamily="2" charset="-122"/>
            </a:endParaRPr>
          </a:p>
        </p:txBody>
      </p:sp>
      <p:sp>
        <p:nvSpPr>
          <p:cNvPr id="32" name="object 32"/>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33" name="object 33"/>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r>
              <a:rPr sz="1100" spc="-5" dirty="0">
                <a:solidFill>
                  <a:srgbClr val="848588"/>
                </a:solidFill>
                <a:latin typeface="Calibri" panose="020F0502020204030204"/>
                <a:cs typeface="Calibri" panose="020F0502020204030204"/>
              </a:rPr>
              <a:t>Inspur</a:t>
            </a:r>
            <a:r>
              <a:rPr sz="1100" spc="-10" dirty="0">
                <a:solidFill>
                  <a:srgbClr val="848588"/>
                </a:solidFill>
                <a:latin typeface="Calibri" panose="020F0502020204030204"/>
                <a:cs typeface="Calibri" panose="020F0502020204030204"/>
              </a:rPr>
              <a:t> (Beijing</a:t>
            </a:r>
            <a:r>
              <a:rPr sz="1100" spc="-5" dirty="0">
                <a:solidFill>
                  <a:srgbClr val="848588"/>
                </a:solidFill>
                <a:latin typeface="Calibri" panose="020F0502020204030204"/>
                <a:cs typeface="Calibri" panose="020F0502020204030204"/>
              </a:rPr>
              <a:t>)</a:t>
            </a:r>
            <a:r>
              <a:rPr sz="1100" spc="10" dirty="0">
                <a:solidFill>
                  <a:srgbClr val="848588"/>
                </a:solidFill>
                <a:latin typeface="Calibri" panose="020F0502020204030204"/>
                <a:cs typeface="Calibri" panose="020F0502020204030204"/>
              </a:rPr>
              <a:t> </a:t>
            </a:r>
            <a:r>
              <a:rPr sz="1100" spc="-10" dirty="0">
                <a:solidFill>
                  <a:srgbClr val="848588"/>
                </a:solidFill>
                <a:latin typeface="Calibri" panose="020F0502020204030204"/>
                <a:cs typeface="Calibri" panose="020F0502020204030204"/>
              </a:rPr>
              <a:t>Elec</a:t>
            </a:r>
            <a:r>
              <a:rPr sz="1100" spc="-5" dirty="0">
                <a:solidFill>
                  <a:srgbClr val="848588"/>
                </a:solidFill>
                <a:latin typeface="Calibri" panose="020F0502020204030204"/>
                <a:cs typeface="Calibri" panose="020F0502020204030204"/>
              </a:rPr>
              <a:t>troic </a:t>
            </a:r>
            <a:r>
              <a:rPr sz="1100" spc="-10" dirty="0">
                <a:solidFill>
                  <a:srgbClr val="848588"/>
                </a:solidFill>
                <a:latin typeface="Calibri" panose="020F0502020204030204"/>
                <a:cs typeface="Calibri" panose="020F0502020204030204"/>
              </a:rPr>
              <a:t>Inf</a:t>
            </a:r>
            <a:r>
              <a:rPr sz="1100" spc="-5" dirty="0">
                <a:solidFill>
                  <a:srgbClr val="848588"/>
                </a:solidFill>
                <a:latin typeface="Calibri" panose="020F0502020204030204"/>
                <a:cs typeface="Calibri" panose="020F0502020204030204"/>
              </a:rPr>
              <a:t>ormati</a:t>
            </a:r>
            <a:r>
              <a:rPr sz="1100" spc="-15" dirty="0">
                <a:solidFill>
                  <a:srgbClr val="848588"/>
                </a:solidFill>
                <a:latin typeface="Calibri" panose="020F0502020204030204"/>
                <a:cs typeface="Calibri" panose="020F0502020204030204"/>
              </a:rPr>
              <a:t>o</a:t>
            </a:r>
            <a:r>
              <a:rPr sz="1100" spc="-10" dirty="0">
                <a:solidFill>
                  <a:srgbClr val="848588"/>
                </a:solidFill>
                <a:latin typeface="Calibri" panose="020F0502020204030204"/>
                <a:cs typeface="Calibri" panose="020F0502020204030204"/>
              </a:rPr>
              <a:t>n</a:t>
            </a:r>
            <a:r>
              <a:rPr sz="1100" spc="-20" dirty="0">
                <a:solidFill>
                  <a:srgbClr val="848588"/>
                </a:solidFill>
                <a:latin typeface="Calibri" panose="020F0502020204030204"/>
                <a:cs typeface="Calibri" panose="020F0502020204030204"/>
              </a:rPr>
              <a:t> </a:t>
            </a:r>
            <a:r>
              <a:rPr sz="1100" spc="-5" dirty="0">
                <a:solidFill>
                  <a:srgbClr val="848588"/>
                </a:solidFill>
                <a:latin typeface="Calibri" panose="020F0502020204030204"/>
                <a:cs typeface="Calibri" panose="020F0502020204030204"/>
              </a:rPr>
              <a:t>Industry</a:t>
            </a:r>
            <a:r>
              <a:rPr sz="1100" spc="-10" dirty="0">
                <a:solidFill>
                  <a:srgbClr val="848588"/>
                </a:solidFill>
                <a:latin typeface="Calibri" panose="020F0502020204030204"/>
                <a:cs typeface="Calibri" panose="020F0502020204030204"/>
              </a:rPr>
              <a:t> </a:t>
            </a:r>
            <a:r>
              <a:rPr sz="1100" spc="-15" dirty="0">
                <a:solidFill>
                  <a:srgbClr val="848588"/>
                </a:solidFill>
                <a:latin typeface="Calibri" panose="020F0502020204030204"/>
                <a:cs typeface="Calibri" panose="020F0502020204030204"/>
              </a:rPr>
              <a:t>C</a:t>
            </a:r>
            <a:r>
              <a:rPr sz="1100" spc="-5" dirty="0">
                <a:solidFill>
                  <a:srgbClr val="848588"/>
                </a:solidFill>
                <a:latin typeface="Calibri" panose="020F0502020204030204"/>
                <a:cs typeface="Calibri" panose="020F0502020204030204"/>
              </a:rPr>
              <a:t>o</a:t>
            </a:r>
            <a:r>
              <a:rPr sz="1100" spc="-10" dirty="0">
                <a:solidFill>
                  <a:srgbClr val="848588"/>
                </a:solidFill>
                <a:latin typeface="Calibri" panose="020F0502020204030204"/>
                <a:cs typeface="Calibri" panose="020F0502020204030204"/>
              </a:rPr>
              <a:t>.</a:t>
            </a:r>
            <a:r>
              <a:rPr sz="1100" spc="-5" dirty="0">
                <a:solidFill>
                  <a:srgbClr val="848588"/>
                </a:solidFill>
                <a:latin typeface="Calibri" panose="020F0502020204030204"/>
                <a:cs typeface="Calibri" panose="020F0502020204030204"/>
              </a:rPr>
              <a:t>,</a:t>
            </a:r>
            <a:r>
              <a:rPr sz="1100" spc="-10" dirty="0">
                <a:solidFill>
                  <a:srgbClr val="848588"/>
                </a:solidFill>
                <a:latin typeface="Calibri" panose="020F0502020204030204"/>
                <a:cs typeface="Calibri" panose="020F0502020204030204"/>
              </a:rPr>
              <a:t> Ltd.</a:t>
            </a:r>
            <a:endParaRPr sz="1100">
              <a:latin typeface="Calibri" panose="020F0502020204030204"/>
              <a:cs typeface="Calibri" panose="020F0502020204030204"/>
            </a:endParaRP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2961132"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237232" y="199644"/>
            <a:ext cx="850392" cy="1226819"/>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循环</a:t>
            </a:r>
            <a:r>
              <a:rPr sz="4400" spc="-30" dirty="0">
                <a:latin typeface="宋体" panose="02010600030101010101" pitchFamily="2" charset="-122"/>
                <a:cs typeface="宋体" panose="02010600030101010101" pitchFamily="2" charset="-122"/>
              </a:rPr>
              <a:t>融</a:t>
            </a:r>
            <a:r>
              <a:rPr sz="4400" spc="-45" dirty="0">
                <a:latin typeface="宋体" panose="02010600030101010101" pitchFamily="2" charset="-122"/>
                <a:cs typeface="宋体" panose="02010600030101010101" pitchFamily="2" charset="-122"/>
              </a:rPr>
              <a:t>合</a:t>
            </a:r>
            <a:endParaRPr sz="4400">
              <a:latin typeface="宋体" panose="02010600030101010101" pitchFamily="2" charset="-122"/>
              <a:cs typeface="宋体" panose="02010600030101010101" pitchFamily="2" charset="-122"/>
            </a:endParaRPr>
          </a:p>
        </p:txBody>
      </p:sp>
      <p:sp>
        <p:nvSpPr>
          <p:cNvPr id="5" name="object 5"/>
          <p:cNvSpPr txBox="1"/>
          <p:nvPr/>
        </p:nvSpPr>
        <p:spPr>
          <a:xfrm>
            <a:off x="457200" y="1700783"/>
            <a:ext cx="2962910" cy="2664460"/>
          </a:xfrm>
          <a:prstGeom prst="rect">
            <a:avLst/>
          </a:prstGeom>
          <a:ln w="9525">
            <a:solidFill>
              <a:srgbClr val="000000"/>
            </a:solidFill>
          </a:ln>
        </p:spPr>
        <p:txBody>
          <a:bodyPr vert="horz" wrap="square" lIns="0" tIns="0" rIns="0" bIns="0" rtlCol="0">
            <a:spAutoFit/>
          </a:bodyPr>
          <a:lstStyle/>
          <a:p>
            <a:pPr marL="86360" marR="689610" algn="r">
              <a:lnSpc>
                <a:spcPct val="120000"/>
              </a:lnSpc>
            </a:pPr>
            <a:r>
              <a:rPr sz="2800" spc="-5" dirty="0">
                <a:latin typeface="Calibri" panose="020F0502020204030204"/>
                <a:cs typeface="Calibri" panose="020F0502020204030204"/>
              </a:rPr>
              <a:t>/</a:t>
            </a:r>
            <a:r>
              <a:rPr sz="2800" spc="-55" dirty="0">
                <a:latin typeface="Calibri" panose="020F0502020204030204"/>
                <a:cs typeface="Calibri" panose="020F0502020204030204"/>
              </a:rPr>
              <a:t>/</a:t>
            </a:r>
            <a:r>
              <a:rPr sz="2800" spc="-5" dirty="0">
                <a:latin typeface="Calibri" panose="020F0502020204030204"/>
                <a:cs typeface="Calibri" panose="020F0502020204030204"/>
              </a:rPr>
              <a:t>origina</a:t>
            </a:r>
            <a:r>
              <a:rPr sz="2800" dirty="0">
                <a:latin typeface="Calibri" panose="020F0502020204030204"/>
                <a:cs typeface="Calibri" panose="020F0502020204030204"/>
              </a:rPr>
              <a:t>l loop: </a:t>
            </a: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 </a:t>
            </a: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]=b</a:t>
            </a:r>
            <a:r>
              <a:rPr sz="2800" spc="-5" dirty="0">
                <a:latin typeface="Calibri" panose="020F0502020204030204"/>
                <a:cs typeface="Calibri" panose="020F0502020204030204"/>
              </a:rPr>
              <a:t>[i</a:t>
            </a:r>
            <a:r>
              <a:rPr sz="2800" dirty="0">
                <a:latin typeface="Calibri" panose="020F0502020204030204"/>
                <a:cs typeface="Calibri" panose="020F0502020204030204"/>
              </a:rPr>
              <a:t>]+1; </a:t>
            </a: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 c[i</a:t>
            </a: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]/2;</a:t>
            </a:r>
            <a:endParaRPr sz="2800">
              <a:latin typeface="Calibri" panose="020F0502020204030204"/>
              <a:cs typeface="Calibri" panose="020F0502020204030204"/>
            </a:endParaRPr>
          </a:p>
        </p:txBody>
      </p:sp>
      <p:sp>
        <p:nvSpPr>
          <p:cNvPr id="6" name="object 6"/>
          <p:cNvSpPr txBox="1"/>
          <p:nvPr/>
        </p:nvSpPr>
        <p:spPr>
          <a:xfrm>
            <a:off x="4499990" y="1687448"/>
            <a:ext cx="4248785" cy="2677795"/>
          </a:xfrm>
          <a:prstGeom prst="rect">
            <a:avLst/>
          </a:prstGeom>
          <a:ln w="9525">
            <a:solidFill>
              <a:srgbClr val="00AFEF"/>
            </a:solidFill>
          </a:ln>
        </p:spPr>
        <p:txBody>
          <a:bodyPr vert="horz" wrap="square" lIns="0" tIns="0" rIns="0" bIns="0" rtlCol="0">
            <a:spAutoFit/>
          </a:bodyPr>
          <a:lstStyle/>
          <a:p>
            <a:pPr marL="86995" marR="1826260">
              <a:lnSpc>
                <a:spcPct val="100000"/>
              </a:lnSpc>
            </a:pPr>
            <a:r>
              <a:rPr sz="2800" dirty="0">
                <a:latin typeface="Arial" panose="020B0604020202020204"/>
                <a:cs typeface="Arial" panose="020B0604020202020204"/>
              </a:rPr>
              <a:t>//Fused</a:t>
            </a:r>
            <a:r>
              <a:rPr sz="2800" spc="5" dirty="0">
                <a:latin typeface="Arial" panose="020B0604020202020204"/>
                <a:cs typeface="Arial" panose="020B0604020202020204"/>
              </a:rPr>
              <a:t> </a:t>
            </a:r>
            <a:r>
              <a:rPr sz="2800" dirty="0">
                <a:latin typeface="Arial" panose="020B0604020202020204"/>
                <a:cs typeface="Arial" panose="020B0604020202020204"/>
              </a:rPr>
              <a:t>loop for</a:t>
            </a:r>
            <a:r>
              <a:rPr sz="2800" spc="5" dirty="0">
                <a:latin typeface="Arial" panose="020B0604020202020204"/>
                <a:cs typeface="Arial" panose="020B0604020202020204"/>
              </a:rPr>
              <a:t>(</a:t>
            </a:r>
            <a:r>
              <a:rPr sz="2800" dirty="0">
                <a:latin typeface="Arial" panose="020B0604020202020204"/>
                <a:cs typeface="Arial" panose="020B0604020202020204"/>
              </a:rPr>
              <a:t>i=0;i&lt;n;</a:t>
            </a:r>
            <a:r>
              <a:rPr sz="2800" spc="5" dirty="0">
                <a:latin typeface="Arial" panose="020B0604020202020204"/>
                <a:cs typeface="Arial" panose="020B0604020202020204"/>
              </a:rPr>
              <a:t>i</a:t>
            </a:r>
            <a:r>
              <a:rPr sz="2800" dirty="0">
                <a:latin typeface="Arial" panose="020B0604020202020204"/>
                <a:cs typeface="Arial" panose="020B0604020202020204"/>
              </a:rPr>
              <a:t>++)</a:t>
            </a:r>
            <a:endParaRPr sz="2800">
              <a:latin typeface="Arial" panose="020B0604020202020204"/>
              <a:cs typeface="Arial" panose="020B0604020202020204"/>
            </a:endParaRPr>
          </a:p>
          <a:p>
            <a:pPr marL="86995">
              <a:lnSpc>
                <a:spcPct val="100000"/>
              </a:lnSpc>
            </a:pPr>
            <a:r>
              <a:rPr sz="2800" dirty="0">
                <a:latin typeface="Arial" panose="020B0604020202020204"/>
                <a:cs typeface="Arial" panose="020B0604020202020204"/>
              </a:rPr>
              <a:t>{</a:t>
            </a:r>
            <a:endParaRPr sz="2800">
              <a:latin typeface="Arial" panose="020B0604020202020204"/>
              <a:cs typeface="Arial" panose="020B0604020202020204"/>
            </a:endParaRPr>
          </a:p>
          <a:p>
            <a:pPr marL="579120">
              <a:lnSpc>
                <a:spcPct val="100000"/>
              </a:lnSpc>
            </a:pPr>
            <a:r>
              <a:rPr sz="2800" dirty="0">
                <a:latin typeface="Arial" panose="020B0604020202020204"/>
                <a:cs typeface="Arial" panose="020B0604020202020204"/>
              </a:rPr>
              <a:t>a[i]=b</a:t>
            </a:r>
            <a:r>
              <a:rPr sz="2800" spc="5" dirty="0">
                <a:latin typeface="Arial" panose="020B0604020202020204"/>
                <a:cs typeface="Arial" panose="020B0604020202020204"/>
              </a:rPr>
              <a:t>[</a:t>
            </a:r>
            <a:r>
              <a:rPr sz="2800" dirty="0">
                <a:latin typeface="Arial" panose="020B0604020202020204"/>
                <a:cs typeface="Arial" panose="020B0604020202020204"/>
              </a:rPr>
              <a:t>i]+1;</a:t>
            </a:r>
            <a:endParaRPr sz="2800">
              <a:latin typeface="Arial" panose="020B0604020202020204"/>
              <a:cs typeface="Arial" panose="020B0604020202020204"/>
            </a:endParaRPr>
          </a:p>
          <a:p>
            <a:pPr marL="579120">
              <a:lnSpc>
                <a:spcPct val="100000"/>
              </a:lnSpc>
            </a:pPr>
            <a:r>
              <a:rPr sz="2800" dirty="0">
                <a:latin typeface="Arial" panose="020B0604020202020204"/>
                <a:cs typeface="Arial" panose="020B0604020202020204"/>
              </a:rPr>
              <a:t>c[i]=a</a:t>
            </a:r>
            <a:r>
              <a:rPr sz="2800" spc="5" dirty="0">
                <a:latin typeface="Arial" panose="020B0604020202020204"/>
                <a:cs typeface="Arial" panose="020B0604020202020204"/>
              </a:rPr>
              <a:t>[</a:t>
            </a:r>
            <a:r>
              <a:rPr sz="2800" dirty="0">
                <a:latin typeface="Arial" panose="020B0604020202020204"/>
                <a:cs typeface="Arial" panose="020B0604020202020204"/>
              </a:rPr>
              <a:t>i]/2;</a:t>
            </a:r>
            <a:endParaRPr sz="2800">
              <a:latin typeface="Arial" panose="020B0604020202020204"/>
              <a:cs typeface="Arial" panose="020B0604020202020204"/>
            </a:endParaRPr>
          </a:p>
          <a:p>
            <a:pPr marL="86995">
              <a:lnSpc>
                <a:spcPct val="100000"/>
              </a:lnSpc>
            </a:pPr>
            <a:r>
              <a:rPr sz="2800" dirty="0">
                <a:latin typeface="Arial" panose="020B0604020202020204"/>
                <a:cs typeface="Arial" panose="020B0604020202020204"/>
              </a:rPr>
              <a:t>}</a:t>
            </a:r>
            <a:endParaRPr sz="2800">
              <a:latin typeface="Arial" panose="020B0604020202020204"/>
              <a:cs typeface="Arial" panose="020B0604020202020204"/>
            </a:endParaRPr>
          </a:p>
        </p:txBody>
      </p:sp>
      <p:sp>
        <p:nvSpPr>
          <p:cNvPr id="7" name="object 7"/>
          <p:cNvSpPr/>
          <p:nvPr/>
        </p:nvSpPr>
        <p:spPr>
          <a:xfrm>
            <a:off x="3419855" y="2780919"/>
            <a:ext cx="1080135" cy="576580"/>
          </a:xfrm>
          <a:custGeom>
            <a:avLst/>
            <a:gdLst/>
            <a:ahLst/>
            <a:cxnLst/>
            <a:rect l="l" t="t" r="r" b="b"/>
            <a:pathLst>
              <a:path w="1080135" h="576579">
                <a:moveTo>
                  <a:pt x="792099" y="0"/>
                </a:moveTo>
                <a:lnTo>
                  <a:pt x="792099" y="144017"/>
                </a:lnTo>
                <a:lnTo>
                  <a:pt x="0" y="144017"/>
                </a:lnTo>
                <a:lnTo>
                  <a:pt x="0" y="432053"/>
                </a:lnTo>
                <a:lnTo>
                  <a:pt x="792099" y="432053"/>
                </a:lnTo>
                <a:lnTo>
                  <a:pt x="792099" y="576071"/>
                </a:lnTo>
                <a:lnTo>
                  <a:pt x="1080135" y="288035"/>
                </a:lnTo>
                <a:lnTo>
                  <a:pt x="792099" y="0"/>
                </a:lnTo>
                <a:close/>
              </a:path>
            </a:pathLst>
          </a:custGeom>
          <a:solidFill>
            <a:srgbClr val="4F81BC"/>
          </a:solidFill>
        </p:spPr>
        <p:txBody>
          <a:bodyPr wrap="square" lIns="0" tIns="0" rIns="0" bIns="0" rtlCol="0"/>
          <a:lstStyle/>
          <a:p/>
        </p:txBody>
      </p:sp>
      <p:sp>
        <p:nvSpPr>
          <p:cNvPr id="8" name="object 8"/>
          <p:cNvSpPr/>
          <p:nvPr/>
        </p:nvSpPr>
        <p:spPr>
          <a:xfrm>
            <a:off x="3419855" y="2780919"/>
            <a:ext cx="1080135" cy="576580"/>
          </a:xfrm>
          <a:custGeom>
            <a:avLst/>
            <a:gdLst/>
            <a:ahLst/>
            <a:cxnLst/>
            <a:rect l="l" t="t" r="r" b="b"/>
            <a:pathLst>
              <a:path w="1080135" h="576579">
                <a:moveTo>
                  <a:pt x="0" y="144017"/>
                </a:moveTo>
                <a:lnTo>
                  <a:pt x="792099" y="144017"/>
                </a:lnTo>
                <a:lnTo>
                  <a:pt x="792099" y="0"/>
                </a:lnTo>
                <a:lnTo>
                  <a:pt x="1080135" y="288035"/>
                </a:lnTo>
                <a:lnTo>
                  <a:pt x="792099" y="576071"/>
                </a:lnTo>
                <a:lnTo>
                  <a:pt x="792099" y="432053"/>
                </a:lnTo>
                <a:lnTo>
                  <a:pt x="0" y="432053"/>
                </a:lnTo>
                <a:lnTo>
                  <a:pt x="0" y="144017"/>
                </a:lnTo>
                <a:close/>
              </a:path>
            </a:pathLst>
          </a:custGeom>
          <a:ln w="25400">
            <a:solidFill>
              <a:srgbClr val="385D89"/>
            </a:solidFill>
          </a:ln>
        </p:spPr>
        <p:txBody>
          <a:bodyPr wrap="square" lIns="0" tIns="0" rIns="0" bIns="0" rtlCol="0"/>
          <a:lstStyle/>
          <a:p/>
        </p:txBody>
      </p:sp>
      <p:sp>
        <p:nvSpPr>
          <p:cNvPr id="9" name="object 9"/>
          <p:cNvSpPr/>
          <p:nvPr/>
        </p:nvSpPr>
        <p:spPr>
          <a:xfrm>
            <a:off x="6228207" y="116649"/>
            <a:ext cx="2520315" cy="503237"/>
          </a:xfrm>
          <a:prstGeom prst="rect">
            <a:avLst/>
          </a:prstGeom>
          <a:blipFill>
            <a:blip r:embed="rId3"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7232" y="199644"/>
            <a:ext cx="850392" cy="1226819"/>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xfrm>
            <a:off x="288289" y="367851"/>
            <a:ext cx="8803640" cy="645160"/>
          </a:xfrm>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循环</a:t>
            </a:r>
            <a:r>
              <a:rPr sz="4400" spc="-30" dirty="0">
                <a:latin typeface="宋体" panose="02010600030101010101" pitchFamily="2" charset="-122"/>
                <a:cs typeface="宋体" panose="02010600030101010101" pitchFamily="2" charset="-122"/>
              </a:rPr>
              <a:t>分</a:t>
            </a:r>
            <a:r>
              <a:rPr sz="4400" spc="-45" dirty="0">
                <a:latin typeface="宋体" panose="02010600030101010101" pitchFamily="2" charset="-122"/>
                <a:cs typeface="宋体" panose="02010600030101010101" pitchFamily="2" charset="-122"/>
              </a:rPr>
              <a:t>割</a:t>
            </a:r>
            <a:endParaRPr sz="4400">
              <a:latin typeface="宋体" panose="02010600030101010101" pitchFamily="2" charset="-122"/>
              <a:cs typeface="宋体" panose="02010600030101010101" pitchFamily="2" charset="-122"/>
            </a:endParaRPr>
          </a:p>
        </p:txBody>
      </p:sp>
      <p:sp>
        <p:nvSpPr>
          <p:cNvPr id="5" name="object 5"/>
          <p:cNvSpPr txBox="1"/>
          <p:nvPr/>
        </p:nvSpPr>
        <p:spPr>
          <a:xfrm>
            <a:off x="395541" y="1556727"/>
            <a:ext cx="3096895" cy="4248785"/>
          </a:xfrm>
          <a:prstGeom prst="rect">
            <a:avLst/>
          </a:prstGeom>
          <a:ln w="9525">
            <a:solidFill>
              <a:srgbClr val="000000"/>
            </a:solidFill>
          </a:ln>
        </p:spPr>
        <p:txBody>
          <a:bodyPr vert="horz" wrap="square" lIns="0" tIns="0" rIns="0" bIns="0" rtlCol="0">
            <a:spAutoFit/>
          </a:bodyPr>
          <a:lstStyle/>
          <a:p>
            <a:pPr marL="86360" marR="823595">
              <a:lnSpc>
                <a:spcPct val="120000"/>
              </a:lnSpc>
            </a:pPr>
            <a:r>
              <a:rPr sz="2800" spc="-5" dirty="0">
                <a:latin typeface="Calibri" panose="020F0502020204030204"/>
                <a:cs typeface="Calibri" panose="020F0502020204030204"/>
              </a:rPr>
              <a:t>/</a:t>
            </a:r>
            <a:r>
              <a:rPr sz="2800" spc="-55" dirty="0">
                <a:latin typeface="Calibri" panose="020F0502020204030204"/>
                <a:cs typeface="Calibri" panose="020F0502020204030204"/>
              </a:rPr>
              <a:t>/</a:t>
            </a:r>
            <a:r>
              <a:rPr sz="2800" spc="-5" dirty="0">
                <a:latin typeface="Calibri" panose="020F0502020204030204"/>
                <a:cs typeface="Calibri" panose="020F0502020204030204"/>
              </a:rPr>
              <a:t>origina</a:t>
            </a:r>
            <a:r>
              <a:rPr sz="2800" dirty="0">
                <a:latin typeface="Calibri" panose="020F0502020204030204"/>
                <a:cs typeface="Calibri" panose="020F0502020204030204"/>
              </a:rPr>
              <a:t>l loop: </a:t>
            </a: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spc="5"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a:t>
            </a:r>
            <a:endParaRPr sz="2800">
              <a:latin typeface="Calibri" panose="020F0502020204030204"/>
              <a:cs typeface="Calibri" panose="020F0502020204030204"/>
            </a:endParaRPr>
          </a:p>
          <a:p>
            <a:pPr marL="86360">
              <a:lnSpc>
                <a:spcPct val="100000"/>
              </a:lnSpc>
              <a:spcBef>
                <a:spcPts val="670"/>
              </a:spcBef>
            </a:pPr>
            <a:r>
              <a:rPr sz="2800" dirty="0">
                <a:latin typeface="Calibri" panose="020F0502020204030204"/>
                <a:cs typeface="Calibri" panose="020F0502020204030204"/>
              </a:rPr>
              <a:t>{</a:t>
            </a:r>
            <a:endParaRPr sz="2800">
              <a:latin typeface="Calibri" panose="020F0502020204030204"/>
              <a:cs typeface="Calibri" panose="020F0502020204030204"/>
            </a:endParaRPr>
          </a:p>
          <a:p>
            <a:pPr marL="572770">
              <a:lnSpc>
                <a:spcPct val="100000"/>
              </a:lnSpc>
              <a:spcBef>
                <a:spcPts val="670"/>
              </a:spcBef>
            </a:pP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]+b[</a:t>
            </a:r>
            <a:r>
              <a:rPr sz="2800" spc="-10" dirty="0">
                <a:latin typeface="Calibri" panose="020F0502020204030204"/>
                <a:cs typeface="Calibri" panose="020F0502020204030204"/>
              </a:rPr>
              <a:t>i</a:t>
            </a:r>
            <a:r>
              <a:rPr sz="2800" dirty="0">
                <a:latin typeface="Calibri" panose="020F0502020204030204"/>
                <a:cs typeface="Calibri" panose="020F0502020204030204"/>
              </a:rPr>
              <a:t>-</a:t>
            </a:r>
            <a:r>
              <a:rPr sz="2800" spc="-10" dirty="0">
                <a:latin typeface="Calibri" panose="020F0502020204030204"/>
                <a:cs typeface="Calibri" panose="020F0502020204030204"/>
              </a:rPr>
              <a:t>1];</a:t>
            </a:r>
            <a:endParaRPr sz="2800">
              <a:latin typeface="Calibri" panose="020F0502020204030204"/>
              <a:cs typeface="Calibri" panose="020F0502020204030204"/>
            </a:endParaRPr>
          </a:p>
          <a:p>
            <a:pPr marL="572770">
              <a:lnSpc>
                <a:spcPct val="100000"/>
              </a:lnSpc>
              <a:spcBef>
                <a:spcPts val="670"/>
              </a:spcBef>
            </a:pPr>
            <a:r>
              <a:rPr sz="2800" spc="-5" dirty="0">
                <a:latin typeface="Calibri" panose="020F0502020204030204"/>
                <a:cs typeface="Calibri" panose="020F0502020204030204"/>
              </a:rPr>
              <a:t>b[i</a:t>
            </a:r>
            <a:r>
              <a:rPr sz="2800" dirty="0">
                <a:latin typeface="Calibri" panose="020F0502020204030204"/>
                <a:cs typeface="Calibri" panose="020F0502020204030204"/>
              </a:rPr>
              <a:t>]=c[</a:t>
            </a:r>
            <a:r>
              <a:rPr sz="2800" spc="-10" dirty="0">
                <a:latin typeface="Calibri" panose="020F0502020204030204"/>
                <a:cs typeface="Calibri" panose="020F0502020204030204"/>
              </a:rPr>
              <a:t>i</a:t>
            </a:r>
            <a:r>
              <a:rPr sz="2800" dirty="0">
                <a:latin typeface="Calibri" panose="020F0502020204030204"/>
                <a:cs typeface="Calibri" panose="020F0502020204030204"/>
              </a:rPr>
              <a:t>-1]*x*y;</a:t>
            </a:r>
            <a:endParaRPr sz="2800">
              <a:latin typeface="Calibri" panose="020F0502020204030204"/>
              <a:cs typeface="Calibri" panose="020F0502020204030204"/>
            </a:endParaRPr>
          </a:p>
          <a:p>
            <a:pPr marL="572770">
              <a:lnSpc>
                <a:spcPct val="100000"/>
              </a:lnSpc>
              <a:spcBef>
                <a:spcPts val="670"/>
              </a:spcBef>
            </a:pPr>
            <a:r>
              <a:rPr sz="2800" spc="-5" dirty="0">
                <a:latin typeface="Calibri" panose="020F0502020204030204"/>
                <a:cs typeface="Calibri" panose="020F0502020204030204"/>
              </a:rPr>
              <a:t>c[i</a:t>
            </a:r>
            <a:r>
              <a:rPr sz="2800" dirty="0">
                <a:latin typeface="Calibri" panose="020F0502020204030204"/>
                <a:cs typeface="Calibri" panose="020F0502020204030204"/>
              </a:rPr>
              <a:t>]=1/b</a:t>
            </a:r>
            <a:r>
              <a:rPr sz="2800" spc="-10" dirty="0">
                <a:latin typeface="Calibri" panose="020F0502020204030204"/>
                <a:cs typeface="Calibri" panose="020F0502020204030204"/>
              </a:rPr>
              <a:t>[</a:t>
            </a:r>
            <a:r>
              <a:rPr sz="2800" spc="-5" dirty="0">
                <a:latin typeface="Calibri" panose="020F0502020204030204"/>
                <a:cs typeface="Calibri" panose="020F0502020204030204"/>
              </a:rPr>
              <a:t>i</a:t>
            </a:r>
            <a:r>
              <a:rPr sz="2800" spc="-15" dirty="0">
                <a:latin typeface="Calibri" panose="020F0502020204030204"/>
                <a:cs typeface="Calibri" panose="020F0502020204030204"/>
              </a:rPr>
              <a:t>];</a:t>
            </a:r>
            <a:endParaRPr sz="2800">
              <a:latin typeface="Calibri" panose="020F0502020204030204"/>
              <a:cs typeface="Calibri" panose="020F0502020204030204"/>
            </a:endParaRPr>
          </a:p>
          <a:p>
            <a:pPr marL="214630" algn="ctr">
              <a:lnSpc>
                <a:spcPct val="100000"/>
              </a:lnSpc>
              <a:spcBef>
                <a:spcPts val="670"/>
              </a:spcBef>
            </a:pPr>
            <a:r>
              <a:rPr sz="2800" spc="-5" dirty="0">
                <a:latin typeface="Calibri" panose="020F0502020204030204"/>
                <a:cs typeface="Calibri" panose="020F0502020204030204"/>
              </a:rPr>
              <a:t>d[i]</a:t>
            </a:r>
            <a:r>
              <a:rPr sz="2800" dirty="0">
                <a:latin typeface="Calibri" panose="020F0502020204030204"/>
                <a:cs typeface="Calibri" panose="020F0502020204030204"/>
              </a:rPr>
              <a:t>=</a:t>
            </a:r>
            <a:r>
              <a:rPr sz="2800" spc="-5" dirty="0">
                <a:latin typeface="Calibri" panose="020F0502020204030204"/>
                <a:cs typeface="Calibri" panose="020F0502020204030204"/>
              </a:rPr>
              <a:t>sqrt(c[i</a:t>
            </a:r>
            <a:r>
              <a:rPr sz="2800" dirty="0">
                <a:latin typeface="Calibri" panose="020F0502020204030204"/>
                <a:cs typeface="Calibri" panose="020F0502020204030204"/>
              </a:rPr>
              <a:t>]);</a:t>
            </a:r>
            <a:endParaRPr sz="2800">
              <a:latin typeface="Calibri" panose="020F0502020204030204"/>
              <a:cs typeface="Calibri" panose="020F0502020204030204"/>
            </a:endParaRPr>
          </a:p>
          <a:p>
            <a:pPr marL="86360">
              <a:lnSpc>
                <a:spcPct val="100000"/>
              </a:lnSpc>
              <a:spcBef>
                <a:spcPts val="670"/>
              </a:spcBef>
            </a:pPr>
            <a:r>
              <a:rPr sz="2800" dirty="0">
                <a:latin typeface="Calibri" panose="020F0502020204030204"/>
                <a:cs typeface="Calibri" panose="020F0502020204030204"/>
              </a:rPr>
              <a:t>}</a:t>
            </a:r>
            <a:endParaRPr sz="2800">
              <a:latin typeface="Calibri" panose="020F0502020204030204"/>
              <a:cs typeface="Calibri" panose="020F0502020204030204"/>
            </a:endParaRPr>
          </a:p>
        </p:txBody>
      </p:sp>
      <p:sp>
        <p:nvSpPr>
          <p:cNvPr id="6" name="object 6"/>
          <p:cNvSpPr txBox="1"/>
          <p:nvPr/>
        </p:nvSpPr>
        <p:spPr>
          <a:xfrm>
            <a:off x="5004053" y="1196784"/>
            <a:ext cx="3024505" cy="5177155"/>
          </a:xfrm>
          <a:prstGeom prst="rect">
            <a:avLst/>
          </a:prstGeom>
          <a:ln w="9525">
            <a:solidFill>
              <a:srgbClr val="00AFEF"/>
            </a:solidFill>
          </a:ln>
        </p:spPr>
        <p:txBody>
          <a:bodyPr vert="horz" wrap="square" lIns="0" tIns="0" rIns="0" bIns="0" rtlCol="0">
            <a:spAutoFit/>
          </a:bodyPr>
          <a:lstStyle/>
          <a:p>
            <a:pPr marL="86995" marR="747395">
              <a:lnSpc>
                <a:spcPct val="120000"/>
              </a:lnSpc>
            </a:pPr>
            <a:r>
              <a:rPr sz="2800" spc="-5" dirty="0">
                <a:latin typeface="Calibri" panose="020F0502020204030204"/>
                <a:cs typeface="Calibri" panose="020F0502020204030204"/>
              </a:rPr>
              <a:t>/</a:t>
            </a:r>
            <a:r>
              <a:rPr sz="2800" spc="-60" dirty="0">
                <a:latin typeface="Calibri" panose="020F0502020204030204"/>
                <a:cs typeface="Calibri" panose="020F0502020204030204"/>
              </a:rPr>
              <a:t>/</a:t>
            </a:r>
            <a:r>
              <a:rPr sz="2800" spc="-5" dirty="0">
                <a:latin typeface="Calibri" panose="020F0502020204030204"/>
                <a:cs typeface="Calibri" panose="020F0502020204030204"/>
              </a:rPr>
              <a:t>spli</a:t>
            </a:r>
            <a:r>
              <a:rPr sz="2800" spc="-45" dirty="0">
                <a:latin typeface="Calibri" panose="020F0502020204030204"/>
                <a:cs typeface="Calibri" panose="020F0502020204030204"/>
              </a:rPr>
              <a:t>t</a:t>
            </a:r>
            <a:r>
              <a:rPr sz="2800" spc="-35" dirty="0">
                <a:latin typeface="Calibri" panose="020F0502020204030204"/>
                <a:cs typeface="Calibri" panose="020F0502020204030204"/>
              </a:rPr>
              <a:t>t</a:t>
            </a:r>
            <a:r>
              <a:rPr sz="2800" dirty="0">
                <a:latin typeface="Calibri" panose="020F0502020204030204"/>
                <a:cs typeface="Calibri" panose="020F0502020204030204"/>
              </a:rPr>
              <a:t>ed</a:t>
            </a:r>
            <a:r>
              <a:rPr sz="2800" spc="20" dirty="0">
                <a:latin typeface="Calibri" panose="020F0502020204030204"/>
                <a:cs typeface="Calibri" panose="020F0502020204030204"/>
              </a:rPr>
              <a:t> </a:t>
            </a:r>
            <a:r>
              <a:rPr sz="2800" dirty="0">
                <a:latin typeface="Calibri" panose="020F0502020204030204"/>
                <a:cs typeface="Calibri" panose="020F0502020204030204"/>
              </a:rPr>
              <a:t>loop: </a:t>
            </a: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a:t>
            </a:r>
            <a:endParaRPr sz="2800">
              <a:latin typeface="Calibri" panose="020F0502020204030204"/>
              <a:cs typeface="Calibri" panose="020F0502020204030204"/>
            </a:endParaRPr>
          </a:p>
          <a:p>
            <a:pPr marL="86995">
              <a:lnSpc>
                <a:spcPct val="100000"/>
              </a:lnSpc>
              <a:spcBef>
                <a:spcPts val="670"/>
              </a:spcBef>
            </a:pPr>
            <a:r>
              <a:rPr sz="2800" dirty="0">
                <a:latin typeface="Calibri" panose="020F0502020204030204"/>
                <a:cs typeface="Calibri" panose="020F0502020204030204"/>
              </a:rPr>
              <a:t>{</a:t>
            </a:r>
            <a:endParaRPr sz="2800">
              <a:latin typeface="Calibri" panose="020F0502020204030204"/>
              <a:cs typeface="Calibri" panose="020F0502020204030204"/>
            </a:endParaRPr>
          </a:p>
          <a:p>
            <a:pPr marL="572770">
              <a:lnSpc>
                <a:spcPct val="100000"/>
              </a:lnSpc>
              <a:spcBef>
                <a:spcPts val="670"/>
              </a:spcBef>
            </a:pPr>
            <a:r>
              <a:rPr sz="2800" spc="-5" dirty="0">
                <a:latin typeface="Calibri" panose="020F0502020204030204"/>
                <a:cs typeface="Calibri" panose="020F0502020204030204"/>
              </a:rPr>
              <a:t>b[i</a:t>
            </a:r>
            <a:r>
              <a:rPr sz="2800" dirty="0">
                <a:latin typeface="Calibri" panose="020F0502020204030204"/>
                <a:cs typeface="Calibri" panose="020F0502020204030204"/>
              </a:rPr>
              <a:t>]=c[</a:t>
            </a:r>
            <a:r>
              <a:rPr sz="2800" spc="-10" dirty="0">
                <a:latin typeface="Calibri" panose="020F0502020204030204"/>
                <a:cs typeface="Calibri" panose="020F0502020204030204"/>
              </a:rPr>
              <a:t>i</a:t>
            </a:r>
            <a:r>
              <a:rPr sz="2800" dirty="0">
                <a:latin typeface="Calibri" panose="020F0502020204030204"/>
                <a:cs typeface="Calibri" panose="020F0502020204030204"/>
              </a:rPr>
              <a:t>-1]*x*y;</a:t>
            </a:r>
            <a:endParaRPr sz="2800">
              <a:latin typeface="Calibri" panose="020F0502020204030204"/>
              <a:cs typeface="Calibri" panose="020F0502020204030204"/>
            </a:endParaRPr>
          </a:p>
          <a:p>
            <a:pPr marL="572770">
              <a:lnSpc>
                <a:spcPct val="100000"/>
              </a:lnSpc>
              <a:spcBef>
                <a:spcPts val="670"/>
              </a:spcBef>
            </a:pPr>
            <a:r>
              <a:rPr sz="2800" spc="-5" dirty="0">
                <a:latin typeface="Calibri" panose="020F0502020204030204"/>
                <a:cs typeface="Calibri" panose="020F0502020204030204"/>
              </a:rPr>
              <a:t>c[i</a:t>
            </a:r>
            <a:r>
              <a:rPr sz="2800" dirty="0">
                <a:latin typeface="Calibri" panose="020F0502020204030204"/>
                <a:cs typeface="Calibri" panose="020F0502020204030204"/>
              </a:rPr>
              <a:t>]=1/b</a:t>
            </a:r>
            <a:r>
              <a:rPr sz="2800" spc="-10" dirty="0">
                <a:latin typeface="Calibri" panose="020F0502020204030204"/>
                <a:cs typeface="Calibri" panose="020F0502020204030204"/>
              </a:rPr>
              <a:t>[</a:t>
            </a:r>
            <a:r>
              <a:rPr sz="2800" spc="-5" dirty="0">
                <a:latin typeface="Calibri" panose="020F0502020204030204"/>
                <a:cs typeface="Calibri" panose="020F0502020204030204"/>
              </a:rPr>
              <a:t>i</a:t>
            </a:r>
            <a:r>
              <a:rPr sz="2800" spc="-15" dirty="0">
                <a:latin typeface="Calibri" panose="020F0502020204030204"/>
                <a:cs typeface="Calibri" panose="020F0502020204030204"/>
              </a:rPr>
              <a:t>];</a:t>
            </a:r>
            <a:endParaRPr sz="2800">
              <a:latin typeface="Calibri" panose="020F0502020204030204"/>
              <a:cs typeface="Calibri" panose="020F0502020204030204"/>
            </a:endParaRPr>
          </a:p>
          <a:p>
            <a:pPr marL="86995">
              <a:lnSpc>
                <a:spcPct val="100000"/>
              </a:lnSpc>
              <a:spcBef>
                <a:spcPts val="670"/>
              </a:spcBef>
            </a:pPr>
            <a:r>
              <a:rPr sz="2800" dirty="0">
                <a:latin typeface="Calibri" panose="020F0502020204030204"/>
                <a:cs typeface="Calibri" panose="020F0502020204030204"/>
              </a:rPr>
              <a:t>}</a:t>
            </a:r>
            <a:endParaRPr sz="2800">
              <a:latin typeface="Calibri" panose="020F0502020204030204"/>
              <a:cs typeface="Calibri" panose="020F0502020204030204"/>
            </a:endParaRPr>
          </a:p>
          <a:p>
            <a:pPr marL="572770" marR="267335" indent="-486410">
              <a:lnSpc>
                <a:spcPct val="120000"/>
              </a:lnSpc>
            </a:pP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 </a:t>
            </a: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]=a</a:t>
            </a:r>
            <a:r>
              <a:rPr sz="2800" spc="-5" dirty="0">
                <a:latin typeface="Calibri" panose="020F0502020204030204"/>
                <a:cs typeface="Calibri" panose="020F0502020204030204"/>
              </a:rPr>
              <a:t>[i</a:t>
            </a:r>
            <a:r>
              <a:rPr sz="2800" dirty="0">
                <a:latin typeface="Calibri" panose="020F0502020204030204"/>
                <a:cs typeface="Calibri" panose="020F0502020204030204"/>
              </a:rPr>
              <a:t>]+b[</a:t>
            </a:r>
            <a:r>
              <a:rPr sz="2800" spc="-10" dirty="0">
                <a:latin typeface="Calibri" panose="020F0502020204030204"/>
                <a:cs typeface="Calibri" panose="020F0502020204030204"/>
              </a:rPr>
              <a:t>i</a:t>
            </a:r>
            <a:r>
              <a:rPr sz="2800" dirty="0">
                <a:latin typeface="Calibri" panose="020F0502020204030204"/>
                <a:cs typeface="Calibri" panose="020F0502020204030204"/>
              </a:rPr>
              <a:t>-</a:t>
            </a:r>
            <a:r>
              <a:rPr sz="2800" spc="-10" dirty="0">
                <a:latin typeface="Calibri" panose="020F0502020204030204"/>
                <a:cs typeface="Calibri" panose="020F0502020204030204"/>
              </a:rPr>
              <a:t>1];</a:t>
            </a:r>
            <a:endParaRPr sz="2800">
              <a:latin typeface="Calibri" panose="020F0502020204030204"/>
              <a:cs typeface="Calibri" panose="020F0502020204030204"/>
            </a:endParaRPr>
          </a:p>
          <a:p>
            <a:pPr marL="86995">
              <a:lnSpc>
                <a:spcPct val="100000"/>
              </a:lnSpc>
              <a:spcBef>
                <a:spcPts val="670"/>
              </a:spcBef>
            </a:pP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a:t>
            </a:r>
            <a:endParaRPr sz="2800">
              <a:latin typeface="Calibri" panose="020F0502020204030204"/>
              <a:cs typeface="Calibri" panose="020F0502020204030204"/>
            </a:endParaRPr>
          </a:p>
          <a:p>
            <a:pPr marL="572770">
              <a:lnSpc>
                <a:spcPct val="100000"/>
              </a:lnSpc>
              <a:spcBef>
                <a:spcPts val="670"/>
              </a:spcBef>
            </a:pPr>
            <a:r>
              <a:rPr sz="2800" spc="-5" dirty="0">
                <a:latin typeface="Calibri" panose="020F0502020204030204"/>
                <a:cs typeface="Calibri" panose="020F0502020204030204"/>
              </a:rPr>
              <a:t>d[i]</a:t>
            </a:r>
            <a:r>
              <a:rPr sz="2800" dirty="0">
                <a:latin typeface="Calibri" panose="020F0502020204030204"/>
                <a:cs typeface="Calibri" panose="020F0502020204030204"/>
              </a:rPr>
              <a:t>=</a:t>
            </a:r>
            <a:r>
              <a:rPr sz="2800" spc="-5" dirty="0">
                <a:latin typeface="Calibri" panose="020F0502020204030204"/>
                <a:cs typeface="Calibri" panose="020F0502020204030204"/>
              </a:rPr>
              <a:t>sqrt(c[i</a:t>
            </a:r>
            <a:r>
              <a:rPr sz="2800" dirty="0">
                <a:latin typeface="Calibri" panose="020F0502020204030204"/>
                <a:cs typeface="Calibri" panose="020F0502020204030204"/>
              </a:rPr>
              <a:t>]);</a:t>
            </a:r>
            <a:endParaRPr sz="2800">
              <a:latin typeface="Calibri" panose="020F0502020204030204"/>
              <a:cs typeface="Calibri" panose="020F0502020204030204"/>
            </a:endParaRPr>
          </a:p>
        </p:txBody>
      </p:sp>
      <p:sp>
        <p:nvSpPr>
          <p:cNvPr id="7" name="object 7"/>
          <p:cNvSpPr/>
          <p:nvPr/>
        </p:nvSpPr>
        <p:spPr>
          <a:xfrm>
            <a:off x="3491865" y="3356990"/>
            <a:ext cx="1512570" cy="576580"/>
          </a:xfrm>
          <a:custGeom>
            <a:avLst/>
            <a:gdLst/>
            <a:ahLst/>
            <a:cxnLst/>
            <a:rect l="l" t="t" r="r" b="b"/>
            <a:pathLst>
              <a:path w="1512570" h="576579">
                <a:moveTo>
                  <a:pt x="1224152" y="0"/>
                </a:moveTo>
                <a:lnTo>
                  <a:pt x="1224152" y="144018"/>
                </a:lnTo>
                <a:lnTo>
                  <a:pt x="0" y="144018"/>
                </a:lnTo>
                <a:lnTo>
                  <a:pt x="0" y="432054"/>
                </a:lnTo>
                <a:lnTo>
                  <a:pt x="1224152" y="432054"/>
                </a:lnTo>
                <a:lnTo>
                  <a:pt x="1224152" y="576072"/>
                </a:lnTo>
                <a:lnTo>
                  <a:pt x="1512189" y="288036"/>
                </a:lnTo>
                <a:lnTo>
                  <a:pt x="1224152" y="0"/>
                </a:lnTo>
                <a:close/>
              </a:path>
            </a:pathLst>
          </a:custGeom>
          <a:solidFill>
            <a:srgbClr val="4F81BC"/>
          </a:solidFill>
        </p:spPr>
        <p:txBody>
          <a:bodyPr wrap="square" lIns="0" tIns="0" rIns="0" bIns="0" rtlCol="0"/>
          <a:lstStyle/>
          <a:p/>
        </p:txBody>
      </p:sp>
      <p:sp>
        <p:nvSpPr>
          <p:cNvPr id="8" name="object 8"/>
          <p:cNvSpPr/>
          <p:nvPr/>
        </p:nvSpPr>
        <p:spPr>
          <a:xfrm>
            <a:off x="3491865" y="3356990"/>
            <a:ext cx="1512570" cy="576580"/>
          </a:xfrm>
          <a:custGeom>
            <a:avLst/>
            <a:gdLst/>
            <a:ahLst/>
            <a:cxnLst/>
            <a:rect l="l" t="t" r="r" b="b"/>
            <a:pathLst>
              <a:path w="1512570" h="576579">
                <a:moveTo>
                  <a:pt x="0" y="144018"/>
                </a:moveTo>
                <a:lnTo>
                  <a:pt x="1224152" y="144018"/>
                </a:lnTo>
                <a:lnTo>
                  <a:pt x="1224152" y="0"/>
                </a:lnTo>
                <a:lnTo>
                  <a:pt x="1512189" y="288036"/>
                </a:lnTo>
                <a:lnTo>
                  <a:pt x="1224152" y="576072"/>
                </a:lnTo>
                <a:lnTo>
                  <a:pt x="1224152" y="432054"/>
                </a:lnTo>
                <a:lnTo>
                  <a:pt x="0" y="432054"/>
                </a:lnTo>
                <a:lnTo>
                  <a:pt x="0" y="144018"/>
                </a:lnTo>
                <a:close/>
              </a:path>
            </a:pathLst>
          </a:custGeom>
          <a:ln w="25400">
            <a:solidFill>
              <a:srgbClr val="385D89"/>
            </a:solidFill>
          </a:ln>
        </p:spPr>
        <p:txBody>
          <a:bodyPr wrap="square" lIns="0" tIns="0" rIns="0" bIns="0" rtlCol="0"/>
          <a:lstStyle/>
          <a:p/>
        </p:txBody>
      </p:sp>
      <p:sp>
        <p:nvSpPr>
          <p:cNvPr id="9" name="object 9"/>
          <p:cNvSpPr/>
          <p:nvPr/>
        </p:nvSpPr>
        <p:spPr>
          <a:xfrm>
            <a:off x="6379464" y="116649"/>
            <a:ext cx="2520315" cy="503237"/>
          </a:xfrm>
          <a:prstGeom prst="rect">
            <a:avLst/>
          </a:prstGeom>
          <a:blipFill>
            <a:blip r:embed="rId2" cstate="print"/>
            <a:stretch>
              <a:fillRect/>
            </a:stretch>
          </a:blipFill>
        </p:spPr>
        <p:txBody>
          <a:bodyPr wrap="square" lIns="0" tIns="0" rIns="0" bIns="0" rtlCol="0"/>
          <a:lstStyle/>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5" name="object 5"/>
          <p:cNvSpPr/>
          <p:nvPr/>
        </p:nvSpPr>
        <p:spPr>
          <a:xfrm>
            <a:off x="2237232" y="199644"/>
            <a:ext cx="850392" cy="1226819"/>
          </a:xfrm>
          <a:prstGeom prst="rect">
            <a:avLst/>
          </a:prstGeom>
          <a:blipFill>
            <a:blip r:embed="rId2" cstate="print"/>
            <a:stretch>
              <a:fillRect/>
            </a:stretch>
          </a:blipFill>
        </p:spPr>
        <p:txBody>
          <a:bodyPr wrap="square" lIns="0" tIns="0" rIns="0" bIns="0" rtlCol="0"/>
          <a:lstStyle/>
          <a:p/>
        </p:txBody>
      </p:sp>
      <p:sp>
        <p:nvSpPr>
          <p:cNvPr id="6" name="object 6"/>
          <p:cNvSpPr txBox="1">
            <a:spLocks noGrp="1"/>
          </p:cNvSpPr>
          <p:nvPr>
            <p:ph type="title"/>
          </p:nvPr>
        </p:nvSpPr>
        <p:spPr>
          <a:xfrm>
            <a:off x="251459" y="302446"/>
            <a:ext cx="8803640" cy="645160"/>
          </a:xfrm>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循环</a:t>
            </a:r>
            <a:r>
              <a:rPr sz="4400" spc="-30" dirty="0">
                <a:latin typeface="宋体" panose="02010600030101010101" pitchFamily="2" charset="-122"/>
                <a:cs typeface="宋体" panose="02010600030101010101" pitchFamily="2" charset="-122"/>
              </a:rPr>
              <a:t>分</a:t>
            </a:r>
            <a:r>
              <a:rPr sz="4400" spc="-45" dirty="0">
                <a:latin typeface="宋体" panose="02010600030101010101" pitchFamily="2" charset="-122"/>
                <a:cs typeface="宋体" panose="02010600030101010101" pitchFamily="2" charset="-122"/>
              </a:rPr>
              <a:t>块</a:t>
            </a:r>
            <a:endParaRPr sz="4400">
              <a:latin typeface="宋体" panose="02010600030101010101" pitchFamily="2" charset="-122"/>
              <a:cs typeface="宋体" panose="02010600030101010101" pitchFamily="2" charset="-122"/>
            </a:endParaRPr>
          </a:p>
        </p:txBody>
      </p:sp>
      <p:sp>
        <p:nvSpPr>
          <p:cNvPr id="7" name="object 7"/>
          <p:cNvSpPr txBox="1"/>
          <p:nvPr/>
        </p:nvSpPr>
        <p:spPr>
          <a:xfrm>
            <a:off x="457200" y="1268730"/>
            <a:ext cx="2962910" cy="2160270"/>
          </a:xfrm>
          <a:prstGeom prst="rect">
            <a:avLst/>
          </a:prstGeom>
          <a:ln w="9525">
            <a:solidFill>
              <a:srgbClr val="000000"/>
            </a:solidFill>
          </a:ln>
        </p:spPr>
        <p:txBody>
          <a:bodyPr vert="horz" wrap="square" lIns="0" tIns="0" rIns="0" bIns="0" rtlCol="0">
            <a:spAutoFit/>
          </a:bodyPr>
          <a:lstStyle/>
          <a:p>
            <a:pPr marL="86360" marR="689610">
              <a:lnSpc>
                <a:spcPct val="120000"/>
              </a:lnSpc>
            </a:pPr>
            <a:r>
              <a:rPr sz="2800" spc="-5" dirty="0">
                <a:latin typeface="Calibri" panose="020F0502020204030204"/>
                <a:cs typeface="Calibri" panose="020F0502020204030204"/>
              </a:rPr>
              <a:t>/</a:t>
            </a:r>
            <a:r>
              <a:rPr sz="2800" spc="-55" dirty="0">
                <a:latin typeface="Calibri" panose="020F0502020204030204"/>
                <a:cs typeface="Calibri" panose="020F0502020204030204"/>
              </a:rPr>
              <a:t>/</a:t>
            </a:r>
            <a:r>
              <a:rPr sz="2800" spc="-5" dirty="0">
                <a:latin typeface="Calibri" panose="020F0502020204030204"/>
                <a:cs typeface="Calibri" panose="020F0502020204030204"/>
              </a:rPr>
              <a:t>origina</a:t>
            </a:r>
            <a:r>
              <a:rPr sz="2800" dirty="0">
                <a:latin typeface="Calibri" panose="020F0502020204030204"/>
                <a:cs typeface="Calibri" panose="020F0502020204030204"/>
              </a:rPr>
              <a:t>l loop: </a:t>
            </a: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dirty="0">
                <a:latin typeface="Calibri" panose="020F0502020204030204"/>
                <a:cs typeface="Calibri" panose="020F0502020204030204"/>
              </a:rPr>
              <a:t>(</a:t>
            </a:r>
            <a:r>
              <a:rPr sz="2800" spc="-5" dirty="0">
                <a:latin typeface="Calibri" panose="020F0502020204030204"/>
                <a:cs typeface="Calibri" panose="020F0502020204030204"/>
              </a:rPr>
              <a:t>i=0;i</a:t>
            </a:r>
            <a:r>
              <a:rPr sz="2800" spc="5" dirty="0">
                <a:latin typeface="Calibri" panose="020F0502020204030204"/>
                <a:cs typeface="Calibri" panose="020F0502020204030204"/>
              </a:rPr>
              <a:t>&lt;</a:t>
            </a:r>
            <a:r>
              <a:rPr sz="2800" spc="-5" dirty="0">
                <a:latin typeface="Calibri" panose="020F0502020204030204"/>
                <a:cs typeface="Calibri" panose="020F0502020204030204"/>
              </a:rPr>
              <a:t>n;</a:t>
            </a:r>
            <a:r>
              <a:rPr sz="2800" dirty="0">
                <a:latin typeface="Calibri" panose="020F0502020204030204"/>
                <a:cs typeface="Calibri" panose="020F0502020204030204"/>
              </a:rPr>
              <a:t>i</a:t>
            </a:r>
            <a:r>
              <a:rPr sz="2800" spc="15" dirty="0">
                <a:latin typeface="Calibri" panose="020F0502020204030204"/>
                <a:cs typeface="Calibri" panose="020F0502020204030204"/>
              </a:rPr>
              <a:t>+</a:t>
            </a:r>
            <a:r>
              <a:rPr sz="2800" spc="-5" dirty="0">
                <a:latin typeface="Calibri" panose="020F0502020204030204"/>
                <a:cs typeface="Calibri" panose="020F0502020204030204"/>
              </a:rPr>
              <a:t>+)</a:t>
            </a:r>
            <a:endParaRPr sz="2800">
              <a:latin typeface="Calibri" panose="020F0502020204030204"/>
              <a:cs typeface="Calibri" panose="020F0502020204030204"/>
            </a:endParaRPr>
          </a:p>
          <a:p>
            <a:pPr marL="734060" marR="98425" indent="-405130">
              <a:lnSpc>
                <a:spcPct val="120000"/>
              </a:lnSpc>
            </a:pPr>
            <a:r>
              <a:rPr sz="2800" spc="-60" dirty="0">
                <a:latin typeface="Calibri" panose="020F0502020204030204"/>
                <a:cs typeface="Calibri" panose="020F0502020204030204"/>
              </a:rPr>
              <a:t>f</a:t>
            </a:r>
            <a:r>
              <a:rPr sz="2800" spc="-5" dirty="0">
                <a:latin typeface="Calibri" panose="020F0502020204030204"/>
                <a:cs typeface="Calibri" panose="020F0502020204030204"/>
              </a:rPr>
              <a:t>or</a:t>
            </a:r>
            <a:r>
              <a:rPr sz="2800" spc="85" dirty="0">
                <a:latin typeface="Calibri" panose="020F0502020204030204"/>
                <a:cs typeface="Calibri" panose="020F0502020204030204"/>
              </a:rPr>
              <a:t>(</a:t>
            </a:r>
            <a:r>
              <a:rPr sz="2800" spc="-5" dirty="0">
                <a:latin typeface="Calibri" panose="020F0502020204030204"/>
                <a:cs typeface="Calibri" panose="020F0502020204030204"/>
              </a:rPr>
              <a:t>j=0;j</a:t>
            </a:r>
            <a:r>
              <a:rPr sz="2800" spc="15" dirty="0">
                <a:latin typeface="Calibri" panose="020F0502020204030204"/>
                <a:cs typeface="Calibri" panose="020F0502020204030204"/>
              </a:rPr>
              <a:t>&lt;</a:t>
            </a:r>
            <a:r>
              <a:rPr sz="2800" spc="-5" dirty="0">
                <a:latin typeface="Calibri" panose="020F0502020204030204"/>
                <a:cs typeface="Calibri" panose="020F0502020204030204"/>
              </a:rPr>
              <a:t>m;</a:t>
            </a:r>
            <a:r>
              <a:rPr sz="2800" dirty="0">
                <a:latin typeface="Calibri" panose="020F0502020204030204"/>
                <a:cs typeface="Calibri" panose="020F0502020204030204"/>
              </a:rPr>
              <a:t>j</a:t>
            </a:r>
            <a:r>
              <a:rPr sz="2800" spc="15" dirty="0">
                <a:latin typeface="Calibri" panose="020F0502020204030204"/>
                <a:cs typeface="Calibri" panose="020F0502020204030204"/>
              </a:rPr>
              <a:t>+</a:t>
            </a:r>
            <a:r>
              <a:rPr sz="2800" spc="-5" dirty="0">
                <a:latin typeface="Calibri" panose="020F0502020204030204"/>
                <a:cs typeface="Calibri" panose="020F0502020204030204"/>
              </a:rPr>
              <a:t>+) x[i</a:t>
            </a:r>
            <a:r>
              <a:rPr sz="2800" dirty="0">
                <a:latin typeface="Calibri" panose="020F0502020204030204"/>
                <a:cs typeface="Calibri" panose="020F0502020204030204"/>
              </a:rPr>
              <a:t>][j]=y</a:t>
            </a:r>
            <a:r>
              <a:rPr sz="2800" spc="-10" dirty="0">
                <a:latin typeface="Calibri" panose="020F0502020204030204"/>
                <a:cs typeface="Calibri" panose="020F0502020204030204"/>
              </a:rPr>
              <a:t>[</a:t>
            </a:r>
            <a:r>
              <a:rPr sz="2800" spc="-5" dirty="0">
                <a:latin typeface="Calibri" panose="020F0502020204030204"/>
                <a:cs typeface="Calibri" panose="020F0502020204030204"/>
              </a:rPr>
              <a:t>i</a:t>
            </a:r>
            <a:r>
              <a:rPr sz="2800" dirty="0">
                <a:latin typeface="Calibri" panose="020F0502020204030204"/>
                <a:cs typeface="Calibri" panose="020F0502020204030204"/>
              </a:rPr>
              <a:t>]+z[j];</a:t>
            </a:r>
            <a:endParaRPr sz="2800">
              <a:latin typeface="Calibri" panose="020F0502020204030204"/>
              <a:cs typeface="Calibri" panose="020F0502020204030204"/>
            </a:endParaRPr>
          </a:p>
        </p:txBody>
      </p:sp>
      <p:sp>
        <p:nvSpPr>
          <p:cNvPr id="8" name="object 8"/>
          <p:cNvSpPr txBox="1"/>
          <p:nvPr/>
        </p:nvSpPr>
        <p:spPr>
          <a:xfrm>
            <a:off x="2699766" y="3645014"/>
            <a:ext cx="5904865" cy="2585085"/>
          </a:xfrm>
          <a:prstGeom prst="rect">
            <a:avLst/>
          </a:prstGeom>
          <a:ln w="9525">
            <a:solidFill>
              <a:srgbClr val="00AFEF"/>
            </a:solidFill>
          </a:ln>
        </p:spPr>
        <p:txBody>
          <a:bodyPr vert="horz" wrap="square" lIns="0" tIns="0" rIns="0" bIns="0" rtlCol="0">
            <a:spAutoFit/>
          </a:bodyPr>
          <a:lstStyle/>
          <a:p>
            <a:pPr marL="86360" marR="2788920">
              <a:lnSpc>
                <a:spcPct val="100000"/>
              </a:lnSpc>
            </a:pPr>
            <a:r>
              <a:rPr sz="2800" dirty="0">
                <a:latin typeface="Arial" panose="020B0604020202020204"/>
                <a:cs typeface="Arial" panose="020B0604020202020204"/>
              </a:rPr>
              <a:t>//til</a:t>
            </a:r>
            <a:r>
              <a:rPr sz="2800" spc="5" dirty="0">
                <a:latin typeface="Arial" panose="020B0604020202020204"/>
                <a:cs typeface="Arial" panose="020B0604020202020204"/>
              </a:rPr>
              <a:t>e</a:t>
            </a:r>
            <a:r>
              <a:rPr sz="2800" dirty="0">
                <a:latin typeface="Arial" panose="020B0604020202020204"/>
                <a:cs typeface="Arial" panose="020B0604020202020204"/>
              </a:rPr>
              <a:t>d</a:t>
            </a:r>
            <a:r>
              <a:rPr sz="2800" spc="-10" dirty="0">
                <a:latin typeface="Arial" panose="020B0604020202020204"/>
                <a:cs typeface="Arial" panose="020B0604020202020204"/>
              </a:rPr>
              <a:t> </a:t>
            </a:r>
            <a:r>
              <a:rPr sz="2800" dirty="0">
                <a:latin typeface="Arial" panose="020B0604020202020204"/>
                <a:cs typeface="Arial" panose="020B0604020202020204"/>
              </a:rPr>
              <a:t>loop: </a:t>
            </a:r>
            <a:endParaRPr sz="2800" dirty="0">
              <a:latin typeface="Arial" panose="020B0604020202020204"/>
              <a:cs typeface="Arial" panose="020B0604020202020204"/>
            </a:endParaRPr>
          </a:p>
          <a:p>
            <a:pPr marL="86360" marR="2788920">
              <a:lnSpc>
                <a:spcPct val="100000"/>
              </a:lnSpc>
            </a:pPr>
            <a:r>
              <a:rPr sz="2800" dirty="0">
                <a:latin typeface="Arial" panose="020B0604020202020204"/>
                <a:cs typeface="Arial" panose="020B0604020202020204"/>
              </a:rPr>
              <a:t>for</a:t>
            </a:r>
            <a:r>
              <a:rPr sz="2800" spc="5" dirty="0">
                <a:latin typeface="Arial" panose="020B0604020202020204"/>
                <a:cs typeface="Arial" panose="020B0604020202020204"/>
              </a:rPr>
              <a:t>(</a:t>
            </a:r>
            <a:r>
              <a:rPr sz="2800" dirty="0">
                <a:latin typeface="Arial" panose="020B0604020202020204"/>
                <a:cs typeface="Arial" panose="020B0604020202020204"/>
              </a:rPr>
              <a:t>it=0;</a:t>
            </a:r>
            <a:r>
              <a:rPr sz="2800" spc="5" dirty="0">
                <a:latin typeface="Arial" panose="020B0604020202020204"/>
                <a:cs typeface="Arial" panose="020B0604020202020204"/>
              </a:rPr>
              <a:t>i</a:t>
            </a:r>
            <a:r>
              <a:rPr sz="2800" dirty="0">
                <a:latin typeface="Arial" panose="020B0604020202020204"/>
                <a:cs typeface="Arial" panose="020B0604020202020204"/>
              </a:rPr>
              <a:t>t</a:t>
            </a:r>
            <a:r>
              <a:rPr sz="2800" spc="10" dirty="0">
                <a:latin typeface="Arial" panose="020B0604020202020204"/>
                <a:cs typeface="Arial" panose="020B0604020202020204"/>
              </a:rPr>
              <a:t>&lt;</a:t>
            </a:r>
            <a:r>
              <a:rPr sz="2800" dirty="0">
                <a:latin typeface="Arial" panose="020B0604020202020204"/>
                <a:cs typeface="Arial" panose="020B0604020202020204"/>
              </a:rPr>
              <a:t>n;i</a:t>
            </a:r>
            <a:r>
              <a:rPr sz="2800" spc="5" dirty="0">
                <a:latin typeface="Arial" panose="020B0604020202020204"/>
                <a:cs typeface="Arial" panose="020B0604020202020204"/>
              </a:rPr>
              <a:t>t</a:t>
            </a:r>
            <a:r>
              <a:rPr sz="2800" dirty="0">
                <a:latin typeface="Arial" panose="020B0604020202020204"/>
                <a:cs typeface="Arial" panose="020B0604020202020204"/>
              </a:rPr>
              <a:t>+=nb)</a:t>
            </a:r>
            <a:endParaRPr sz="2800">
              <a:latin typeface="Arial" panose="020B0604020202020204"/>
              <a:cs typeface="Arial" panose="020B0604020202020204"/>
            </a:endParaRPr>
          </a:p>
          <a:p>
            <a:pPr marL="874395" marR="1021080" indent="-393700">
              <a:lnSpc>
                <a:spcPct val="100000"/>
              </a:lnSpc>
            </a:pPr>
            <a:r>
              <a:rPr sz="2800" dirty="0">
                <a:latin typeface="Arial" panose="020B0604020202020204"/>
                <a:cs typeface="Arial" panose="020B0604020202020204"/>
              </a:rPr>
              <a:t>for</a:t>
            </a:r>
            <a:r>
              <a:rPr sz="2800" spc="5" dirty="0">
                <a:latin typeface="Arial" panose="020B0604020202020204"/>
                <a:cs typeface="Arial" panose="020B0604020202020204"/>
              </a:rPr>
              <a:t>(</a:t>
            </a:r>
            <a:r>
              <a:rPr sz="2800" dirty="0">
                <a:latin typeface="Arial" panose="020B0604020202020204"/>
                <a:cs typeface="Arial" panose="020B0604020202020204"/>
              </a:rPr>
              <a:t>jt=0;jt&lt;m;j</a:t>
            </a:r>
            <a:r>
              <a:rPr sz="2800" spc="-5" dirty="0">
                <a:latin typeface="Arial" panose="020B0604020202020204"/>
                <a:cs typeface="Arial" panose="020B0604020202020204"/>
              </a:rPr>
              <a:t>t</a:t>
            </a:r>
            <a:r>
              <a:rPr sz="2800" dirty="0">
                <a:latin typeface="Arial" panose="020B0604020202020204"/>
                <a:cs typeface="Arial" panose="020B0604020202020204"/>
              </a:rPr>
              <a:t>+=mb) for</a:t>
            </a:r>
            <a:r>
              <a:rPr sz="2800" spc="5" dirty="0">
                <a:latin typeface="Arial" panose="020B0604020202020204"/>
                <a:cs typeface="Arial" panose="020B0604020202020204"/>
              </a:rPr>
              <a:t>(</a:t>
            </a:r>
            <a:r>
              <a:rPr sz="2800" dirty="0">
                <a:latin typeface="Arial" panose="020B0604020202020204"/>
                <a:cs typeface="Arial" panose="020B0604020202020204"/>
              </a:rPr>
              <a:t>i=it;i&lt;min</a:t>
            </a:r>
            <a:r>
              <a:rPr sz="2800" spc="5" dirty="0">
                <a:latin typeface="Arial" panose="020B0604020202020204"/>
                <a:cs typeface="Arial" panose="020B0604020202020204"/>
              </a:rPr>
              <a:t>(</a:t>
            </a:r>
            <a:r>
              <a:rPr sz="2800" dirty="0">
                <a:latin typeface="Arial" panose="020B0604020202020204"/>
                <a:cs typeface="Arial" panose="020B0604020202020204"/>
              </a:rPr>
              <a:t>it+nb,n);i++)</a:t>
            </a:r>
            <a:endParaRPr sz="2800">
              <a:latin typeface="Arial" panose="020B0604020202020204"/>
              <a:cs typeface="Arial" panose="020B0604020202020204"/>
            </a:endParaRPr>
          </a:p>
          <a:p>
            <a:pPr marL="1956435" marR="233680" indent="-590550">
              <a:lnSpc>
                <a:spcPct val="100000"/>
              </a:lnSpc>
            </a:pPr>
            <a:r>
              <a:rPr sz="2800" dirty="0">
                <a:latin typeface="Arial" panose="020B0604020202020204"/>
                <a:cs typeface="Arial" panose="020B0604020202020204"/>
              </a:rPr>
              <a:t>for</a:t>
            </a:r>
            <a:r>
              <a:rPr sz="2800" spc="5" dirty="0">
                <a:latin typeface="Arial" panose="020B0604020202020204"/>
                <a:cs typeface="Arial" panose="020B0604020202020204"/>
              </a:rPr>
              <a:t>(</a:t>
            </a:r>
            <a:r>
              <a:rPr sz="2800" dirty="0">
                <a:latin typeface="Arial" panose="020B0604020202020204"/>
                <a:cs typeface="Arial" panose="020B0604020202020204"/>
              </a:rPr>
              <a:t>j</a:t>
            </a:r>
            <a:r>
              <a:rPr sz="2800" spc="5" dirty="0">
                <a:latin typeface="Arial" panose="020B0604020202020204"/>
                <a:cs typeface="Arial" panose="020B0604020202020204"/>
              </a:rPr>
              <a:t>=</a:t>
            </a:r>
            <a:r>
              <a:rPr sz="2800" dirty="0">
                <a:latin typeface="Arial" panose="020B0604020202020204"/>
                <a:cs typeface="Arial" panose="020B0604020202020204"/>
              </a:rPr>
              <a:t>jt;j</a:t>
            </a:r>
            <a:r>
              <a:rPr sz="2800" spc="-5" dirty="0">
                <a:latin typeface="Arial" panose="020B0604020202020204"/>
                <a:cs typeface="Arial" panose="020B0604020202020204"/>
              </a:rPr>
              <a:t>t</a:t>
            </a:r>
            <a:r>
              <a:rPr sz="2800" dirty="0">
                <a:latin typeface="Arial" panose="020B0604020202020204"/>
                <a:cs typeface="Arial" panose="020B0604020202020204"/>
              </a:rPr>
              <a:t>&lt;min</a:t>
            </a:r>
            <a:r>
              <a:rPr sz="2800" spc="5" dirty="0">
                <a:latin typeface="Arial" panose="020B0604020202020204"/>
                <a:cs typeface="Arial" panose="020B0604020202020204"/>
              </a:rPr>
              <a:t>(</a:t>
            </a:r>
            <a:r>
              <a:rPr sz="2800" dirty="0">
                <a:latin typeface="Arial" panose="020B0604020202020204"/>
                <a:cs typeface="Arial" panose="020B0604020202020204"/>
              </a:rPr>
              <a:t>jt+mb,</a:t>
            </a:r>
            <a:r>
              <a:rPr sz="2800" spc="5" dirty="0">
                <a:latin typeface="Arial" panose="020B0604020202020204"/>
                <a:cs typeface="Arial" panose="020B0604020202020204"/>
              </a:rPr>
              <a:t>m</a:t>
            </a:r>
            <a:r>
              <a:rPr sz="2800" dirty="0">
                <a:latin typeface="Arial" panose="020B0604020202020204"/>
                <a:cs typeface="Arial" panose="020B0604020202020204"/>
              </a:rPr>
              <a:t>);j++) x[i][j]=y</a:t>
            </a:r>
            <a:r>
              <a:rPr sz="2800" spc="-5" dirty="0">
                <a:latin typeface="Arial" panose="020B0604020202020204"/>
                <a:cs typeface="Arial" panose="020B0604020202020204"/>
              </a:rPr>
              <a:t>[</a:t>
            </a:r>
            <a:r>
              <a:rPr sz="2800" dirty="0">
                <a:latin typeface="Arial" panose="020B0604020202020204"/>
                <a:cs typeface="Arial" panose="020B0604020202020204"/>
              </a:rPr>
              <a:t>i]+z[j];</a:t>
            </a:r>
            <a:endParaRPr sz="2800">
              <a:latin typeface="Arial" panose="020B0604020202020204"/>
              <a:cs typeface="Arial" panose="020B0604020202020204"/>
            </a:endParaRPr>
          </a:p>
        </p:txBody>
      </p:sp>
      <p:sp>
        <p:nvSpPr>
          <p:cNvPr id="9" name="object 9"/>
          <p:cNvSpPr/>
          <p:nvPr/>
        </p:nvSpPr>
        <p:spPr>
          <a:xfrm>
            <a:off x="3419855" y="2132838"/>
            <a:ext cx="2952750" cy="1516380"/>
          </a:xfrm>
          <a:custGeom>
            <a:avLst/>
            <a:gdLst/>
            <a:ahLst/>
            <a:cxnLst/>
            <a:rect l="l" t="t" r="r" b="b"/>
            <a:pathLst>
              <a:path w="2952750" h="1516379">
                <a:moveTo>
                  <a:pt x="2952369" y="1136903"/>
                </a:moveTo>
                <a:lnTo>
                  <a:pt x="2194433" y="1136903"/>
                </a:lnTo>
                <a:lnTo>
                  <a:pt x="2573401" y="1515872"/>
                </a:lnTo>
                <a:lnTo>
                  <a:pt x="2952369" y="1136903"/>
                </a:lnTo>
                <a:close/>
              </a:path>
              <a:path w="2952750" h="1516379">
                <a:moveTo>
                  <a:pt x="2099691" y="0"/>
                </a:moveTo>
                <a:lnTo>
                  <a:pt x="0" y="0"/>
                </a:lnTo>
                <a:lnTo>
                  <a:pt x="0" y="378967"/>
                </a:lnTo>
                <a:lnTo>
                  <a:pt x="2099691" y="378967"/>
                </a:lnTo>
                <a:lnTo>
                  <a:pt x="2123001" y="379910"/>
                </a:lnTo>
                <a:lnTo>
                  <a:pt x="2167993" y="387228"/>
                </a:lnTo>
                <a:lnTo>
                  <a:pt x="2210323" y="401304"/>
                </a:lnTo>
                <a:lnTo>
                  <a:pt x="2249408" y="421551"/>
                </a:lnTo>
                <a:lnTo>
                  <a:pt x="2284661" y="447386"/>
                </a:lnTo>
                <a:lnTo>
                  <a:pt x="2315498" y="478223"/>
                </a:lnTo>
                <a:lnTo>
                  <a:pt x="2341333" y="513476"/>
                </a:lnTo>
                <a:lnTo>
                  <a:pt x="2361580" y="552561"/>
                </a:lnTo>
                <a:lnTo>
                  <a:pt x="2375656" y="594891"/>
                </a:lnTo>
                <a:lnTo>
                  <a:pt x="2382974" y="639883"/>
                </a:lnTo>
                <a:lnTo>
                  <a:pt x="2383917" y="663194"/>
                </a:lnTo>
                <a:lnTo>
                  <a:pt x="2383917" y="1136903"/>
                </a:lnTo>
                <a:lnTo>
                  <a:pt x="2762885" y="1136903"/>
                </a:lnTo>
                <a:lnTo>
                  <a:pt x="2762885" y="663194"/>
                </a:lnTo>
                <a:lnTo>
                  <a:pt x="2760686" y="608802"/>
                </a:lnTo>
                <a:lnTo>
                  <a:pt x="2754204" y="555621"/>
                </a:lnTo>
                <a:lnTo>
                  <a:pt x="2743610" y="503822"/>
                </a:lnTo>
                <a:lnTo>
                  <a:pt x="2729074" y="453574"/>
                </a:lnTo>
                <a:lnTo>
                  <a:pt x="2710767" y="405050"/>
                </a:lnTo>
                <a:lnTo>
                  <a:pt x="2688859" y="358419"/>
                </a:lnTo>
                <a:lnTo>
                  <a:pt x="2663522" y="313853"/>
                </a:lnTo>
                <a:lnTo>
                  <a:pt x="2634925" y="271521"/>
                </a:lnTo>
                <a:lnTo>
                  <a:pt x="2603241" y="231596"/>
                </a:lnTo>
                <a:lnTo>
                  <a:pt x="2568638" y="194246"/>
                </a:lnTo>
                <a:lnTo>
                  <a:pt x="2531288" y="159643"/>
                </a:lnTo>
                <a:lnTo>
                  <a:pt x="2491363" y="127959"/>
                </a:lnTo>
                <a:lnTo>
                  <a:pt x="2449031" y="99362"/>
                </a:lnTo>
                <a:lnTo>
                  <a:pt x="2404465" y="74025"/>
                </a:lnTo>
                <a:lnTo>
                  <a:pt x="2357834" y="52117"/>
                </a:lnTo>
                <a:lnTo>
                  <a:pt x="2309310" y="33810"/>
                </a:lnTo>
                <a:lnTo>
                  <a:pt x="2259062" y="19274"/>
                </a:lnTo>
                <a:lnTo>
                  <a:pt x="2207263" y="8680"/>
                </a:lnTo>
                <a:lnTo>
                  <a:pt x="2154082" y="2198"/>
                </a:lnTo>
                <a:lnTo>
                  <a:pt x="2099691" y="0"/>
                </a:lnTo>
                <a:close/>
              </a:path>
            </a:pathLst>
          </a:custGeom>
          <a:solidFill>
            <a:srgbClr val="4F81BC"/>
          </a:solidFill>
        </p:spPr>
        <p:txBody>
          <a:bodyPr wrap="square" lIns="0" tIns="0" rIns="0" bIns="0" rtlCol="0"/>
          <a:lstStyle/>
          <a:p/>
        </p:txBody>
      </p:sp>
      <p:sp>
        <p:nvSpPr>
          <p:cNvPr id="10" name="object 10"/>
          <p:cNvSpPr/>
          <p:nvPr/>
        </p:nvSpPr>
        <p:spPr>
          <a:xfrm>
            <a:off x="3419855" y="2132838"/>
            <a:ext cx="2952750" cy="1516380"/>
          </a:xfrm>
          <a:custGeom>
            <a:avLst/>
            <a:gdLst/>
            <a:ahLst/>
            <a:cxnLst/>
            <a:rect l="l" t="t" r="r" b="b"/>
            <a:pathLst>
              <a:path w="2952750" h="1516379">
                <a:moveTo>
                  <a:pt x="0" y="0"/>
                </a:moveTo>
                <a:lnTo>
                  <a:pt x="2099691" y="0"/>
                </a:lnTo>
                <a:lnTo>
                  <a:pt x="2154082" y="2198"/>
                </a:lnTo>
                <a:lnTo>
                  <a:pt x="2207263" y="8680"/>
                </a:lnTo>
                <a:lnTo>
                  <a:pt x="2259062" y="19274"/>
                </a:lnTo>
                <a:lnTo>
                  <a:pt x="2309310" y="33810"/>
                </a:lnTo>
                <a:lnTo>
                  <a:pt x="2357834" y="52117"/>
                </a:lnTo>
                <a:lnTo>
                  <a:pt x="2404465" y="74025"/>
                </a:lnTo>
                <a:lnTo>
                  <a:pt x="2449031" y="99362"/>
                </a:lnTo>
                <a:lnTo>
                  <a:pt x="2491363" y="127959"/>
                </a:lnTo>
                <a:lnTo>
                  <a:pt x="2531288" y="159643"/>
                </a:lnTo>
                <a:lnTo>
                  <a:pt x="2568638" y="194246"/>
                </a:lnTo>
                <a:lnTo>
                  <a:pt x="2603241" y="231596"/>
                </a:lnTo>
                <a:lnTo>
                  <a:pt x="2634925" y="271521"/>
                </a:lnTo>
                <a:lnTo>
                  <a:pt x="2663522" y="313853"/>
                </a:lnTo>
                <a:lnTo>
                  <a:pt x="2688859" y="358419"/>
                </a:lnTo>
                <a:lnTo>
                  <a:pt x="2710767" y="405050"/>
                </a:lnTo>
                <a:lnTo>
                  <a:pt x="2729074" y="453574"/>
                </a:lnTo>
                <a:lnTo>
                  <a:pt x="2743610" y="503822"/>
                </a:lnTo>
                <a:lnTo>
                  <a:pt x="2754204" y="555621"/>
                </a:lnTo>
                <a:lnTo>
                  <a:pt x="2760686" y="608802"/>
                </a:lnTo>
                <a:lnTo>
                  <a:pt x="2762885" y="663194"/>
                </a:lnTo>
                <a:lnTo>
                  <a:pt x="2762885" y="1136903"/>
                </a:lnTo>
                <a:lnTo>
                  <a:pt x="2952369" y="1136903"/>
                </a:lnTo>
                <a:lnTo>
                  <a:pt x="2573401" y="1515872"/>
                </a:lnTo>
                <a:lnTo>
                  <a:pt x="2194433" y="1136903"/>
                </a:lnTo>
                <a:lnTo>
                  <a:pt x="2383917" y="1136903"/>
                </a:lnTo>
                <a:lnTo>
                  <a:pt x="2383917" y="663194"/>
                </a:lnTo>
                <a:lnTo>
                  <a:pt x="2380196" y="617091"/>
                </a:lnTo>
                <a:lnTo>
                  <a:pt x="2369426" y="573357"/>
                </a:lnTo>
                <a:lnTo>
                  <a:pt x="2352191" y="532576"/>
                </a:lnTo>
                <a:lnTo>
                  <a:pt x="2329077" y="495334"/>
                </a:lnTo>
                <a:lnTo>
                  <a:pt x="2300668" y="462216"/>
                </a:lnTo>
                <a:lnTo>
                  <a:pt x="2267550" y="433807"/>
                </a:lnTo>
                <a:lnTo>
                  <a:pt x="2230308" y="410693"/>
                </a:lnTo>
                <a:lnTo>
                  <a:pt x="2189527" y="393458"/>
                </a:lnTo>
                <a:lnTo>
                  <a:pt x="2145793" y="382688"/>
                </a:lnTo>
                <a:lnTo>
                  <a:pt x="2099691" y="378967"/>
                </a:lnTo>
                <a:lnTo>
                  <a:pt x="0" y="378967"/>
                </a:lnTo>
                <a:lnTo>
                  <a:pt x="0" y="0"/>
                </a:lnTo>
                <a:close/>
              </a:path>
            </a:pathLst>
          </a:custGeom>
          <a:ln w="25400">
            <a:solidFill>
              <a:srgbClr val="385D89"/>
            </a:solidFill>
          </a:ln>
        </p:spPr>
        <p:txBody>
          <a:bodyPr wrap="square" lIns="0" tIns="0" rIns="0" bIns="0" rtlCol="0"/>
          <a:lstStyle/>
          <a:p/>
        </p:txBody>
      </p:sp>
      <p:sp>
        <p:nvSpPr>
          <p:cNvPr id="11" name="object 11"/>
          <p:cNvSpPr/>
          <p:nvPr/>
        </p:nvSpPr>
        <p:spPr>
          <a:xfrm>
            <a:off x="6372225" y="116649"/>
            <a:ext cx="2520315" cy="503237"/>
          </a:xfrm>
          <a:prstGeom prst="rect">
            <a:avLst/>
          </a:prstGeom>
          <a:blipFill>
            <a:blip r:embed="rId3" cstate="print"/>
            <a:stretch>
              <a:fillRect/>
            </a:stretch>
          </a:blipFill>
        </p:spPr>
        <p:txBody>
          <a:bodyPr wrap="square" lIns="0" tIns="0" rIns="0" bIns="0" rtlCol="0"/>
          <a:lstStyle/>
          <a:p/>
        </p:txBody>
      </p:sp>
      <p:sp>
        <p:nvSpPr>
          <p:cNvPr id="12" name="object 12"/>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237232" y="199644"/>
            <a:ext cx="850392" cy="1226819"/>
          </a:xfrm>
          <a:prstGeom prst="rect">
            <a:avLst/>
          </a:prstGeom>
          <a:blipFill>
            <a:blip r:embed="rId2"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循环</a:t>
            </a:r>
            <a:r>
              <a:rPr sz="4400" spc="-30" dirty="0">
                <a:latin typeface="宋体" panose="02010600030101010101" pitchFamily="2" charset="-122"/>
                <a:cs typeface="宋体" panose="02010600030101010101" pitchFamily="2" charset="-122"/>
              </a:rPr>
              <a:t>交</a:t>
            </a:r>
            <a:r>
              <a:rPr sz="4400" spc="-45" dirty="0">
                <a:latin typeface="宋体" panose="02010600030101010101" pitchFamily="2" charset="-122"/>
                <a:cs typeface="宋体" panose="02010600030101010101" pitchFamily="2" charset="-122"/>
              </a:rPr>
              <a:t>换</a:t>
            </a:r>
            <a:endParaRPr sz="4400">
              <a:latin typeface="宋体" panose="02010600030101010101" pitchFamily="2" charset="-122"/>
              <a:cs typeface="宋体" panose="02010600030101010101" pitchFamily="2" charset="-122"/>
            </a:endParaRPr>
          </a:p>
        </p:txBody>
      </p:sp>
      <p:sp>
        <p:nvSpPr>
          <p:cNvPr id="6" name="object 6"/>
          <p:cNvSpPr txBox="1"/>
          <p:nvPr/>
        </p:nvSpPr>
        <p:spPr>
          <a:xfrm>
            <a:off x="323532" y="1412747"/>
            <a:ext cx="3898900" cy="1919605"/>
          </a:xfrm>
          <a:prstGeom prst="rect">
            <a:avLst/>
          </a:prstGeom>
          <a:ln w="9525">
            <a:solidFill>
              <a:srgbClr val="000000"/>
            </a:solidFill>
          </a:ln>
        </p:spPr>
        <p:txBody>
          <a:bodyPr vert="horz" wrap="square" lIns="0" tIns="0" rIns="0" bIns="0" rtlCol="0">
            <a:spAutoFit/>
          </a:bodyPr>
          <a:lstStyle/>
          <a:p>
            <a:pPr marL="86360" marR="1545590">
              <a:lnSpc>
                <a:spcPct val="120000"/>
              </a:lnSpc>
            </a:pPr>
            <a:r>
              <a:rPr sz="2600" spc="-15" dirty="0">
                <a:latin typeface="Calibri" panose="020F0502020204030204"/>
                <a:cs typeface="Calibri" panose="020F0502020204030204"/>
              </a:rPr>
              <a:t>/</a:t>
            </a:r>
            <a:r>
              <a:rPr sz="2600" spc="-55" dirty="0">
                <a:latin typeface="Calibri" panose="020F0502020204030204"/>
                <a:cs typeface="Calibri" panose="020F0502020204030204"/>
              </a:rPr>
              <a:t>/</a:t>
            </a:r>
            <a:r>
              <a:rPr sz="2600" spc="-20" dirty="0">
                <a:latin typeface="Calibri" panose="020F0502020204030204"/>
                <a:cs typeface="Calibri" panose="020F0502020204030204"/>
              </a:rPr>
              <a:t>origina</a:t>
            </a:r>
            <a:r>
              <a:rPr sz="2600" spc="-10" dirty="0">
                <a:latin typeface="Calibri" panose="020F0502020204030204"/>
                <a:cs typeface="Calibri" panose="020F0502020204030204"/>
              </a:rPr>
              <a:t>l</a:t>
            </a:r>
            <a:r>
              <a:rPr sz="2600" spc="25" dirty="0">
                <a:latin typeface="Calibri" panose="020F0502020204030204"/>
                <a:cs typeface="Calibri" panose="020F0502020204030204"/>
              </a:rPr>
              <a:t> </a:t>
            </a:r>
            <a:r>
              <a:rPr sz="2600" spc="-15" dirty="0">
                <a:latin typeface="Calibri" panose="020F0502020204030204"/>
                <a:cs typeface="Calibri" panose="020F0502020204030204"/>
              </a:rPr>
              <a:t>loop:</a:t>
            </a:r>
            <a:r>
              <a:rPr sz="2600" spc="-10" dirty="0">
                <a:latin typeface="Calibri" panose="020F0502020204030204"/>
                <a:cs typeface="Calibri" panose="020F0502020204030204"/>
              </a:rPr>
              <a:t> </a:t>
            </a:r>
            <a:endParaRPr sz="2600" spc="-10" dirty="0">
              <a:latin typeface="Calibri" panose="020F0502020204030204"/>
              <a:cs typeface="Calibri" panose="020F0502020204030204"/>
            </a:endParaRPr>
          </a:p>
          <a:p>
            <a:pPr marL="86360" marR="1545590">
              <a:lnSpc>
                <a:spcPct val="120000"/>
              </a:lnSpc>
            </a:pPr>
            <a:r>
              <a:rPr sz="2600" spc="-65" dirty="0">
                <a:latin typeface="Calibri" panose="020F0502020204030204"/>
                <a:cs typeface="Calibri" panose="020F0502020204030204"/>
              </a:rPr>
              <a:t>f</a:t>
            </a:r>
            <a:r>
              <a:rPr sz="2600" spc="-20" dirty="0">
                <a:latin typeface="Calibri" panose="020F0502020204030204"/>
                <a:cs typeface="Calibri" panose="020F0502020204030204"/>
              </a:rPr>
              <a:t>or</a:t>
            </a:r>
            <a:r>
              <a:rPr sz="2600" spc="55" dirty="0">
                <a:latin typeface="Calibri" panose="020F0502020204030204"/>
                <a:cs typeface="Calibri" panose="020F0502020204030204"/>
              </a:rPr>
              <a:t>(</a:t>
            </a:r>
            <a:r>
              <a:rPr sz="2600" spc="-20" dirty="0">
                <a:latin typeface="Calibri" panose="020F0502020204030204"/>
                <a:cs typeface="Calibri" panose="020F0502020204030204"/>
              </a:rPr>
              <a:t>j=0</a:t>
            </a:r>
            <a:r>
              <a:rPr sz="2600" spc="-10" dirty="0">
                <a:latin typeface="Calibri" panose="020F0502020204030204"/>
                <a:cs typeface="Calibri" panose="020F0502020204030204"/>
              </a:rPr>
              <a:t>;</a:t>
            </a:r>
            <a:r>
              <a:rPr sz="2600" spc="20" dirty="0">
                <a:latin typeface="Calibri" panose="020F0502020204030204"/>
                <a:cs typeface="Calibri" panose="020F0502020204030204"/>
              </a:rPr>
              <a:t> </a:t>
            </a:r>
            <a:r>
              <a:rPr sz="2600" spc="-20" dirty="0">
                <a:latin typeface="Calibri" panose="020F0502020204030204"/>
                <a:cs typeface="Calibri" panose="020F0502020204030204"/>
              </a:rPr>
              <a:t>j&lt;m</a:t>
            </a:r>
            <a:r>
              <a:rPr sz="2600" spc="-10" dirty="0">
                <a:latin typeface="Calibri" panose="020F0502020204030204"/>
                <a:cs typeface="Calibri" panose="020F0502020204030204"/>
              </a:rPr>
              <a:t>;</a:t>
            </a:r>
            <a:r>
              <a:rPr sz="2600" spc="10" dirty="0">
                <a:latin typeface="Calibri" panose="020F0502020204030204"/>
                <a:cs typeface="Calibri" panose="020F0502020204030204"/>
              </a:rPr>
              <a:t> </a:t>
            </a:r>
            <a:r>
              <a:rPr sz="2600" spc="-15" dirty="0">
                <a:latin typeface="Calibri" panose="020F0502020204030204"/>
                <a:cs typeface="Calibri" panose="020F0502020204030204"/>
              </a:rPr>
              <a:t>j</a:t>
            </a:r>
            <a:r>
              <a:rPr sz="2600" spc="0" dirty="0">
                <a:latin typeface="Calibri" panose="020F0502020204030204"/>
                <a:cs typeface="Calibri" panose="020F0502020204030204"/>
              </a:rPr>
              <a:t>+</a:t>
            </a:r>
            <a:r>
              <a:rPr sz="2600" spc="-20" dirty="0">
                <a:latin typeface="Calibri" panose="020F0502020204030204"/>
                <a:cs typeface="Calibri" panose="020F0502020204030204"/>
              </a:rPr>
              <a:t>+)</a:t>
            </a:r>
            <a:endParaRPr sz="2600">
              <a:latin typeface="Calibri" panose="020F0502020204030204"/>
              <a:cs typeface="Calibri" panose="020F0502020204030204"/>
            </a:endParaRPr>
          </a:p>
          <a:p>
            <a:pPr marL="459740">
              <a:lnSpc>
                <a:spcPct val="100000"/>
              </a:lnSpc>
              <a:spcBef>
                <a:spcPts val="625"/>
              </a:spcBef>
            </a:pPr>
            <a:r>
              <a:rPr sz="2600" spc="-65" dirty="0">
                <a:latin typeface="Calibri" panose="020F0502020204030204"/>
                <a:cs typeface="Calibri" panose="020F0502020204030204"/>
              </a:rPr>
              <a:t>f</a:t>
            </a:r>
            <a:r>
              <a:rPr sz="2600" spc="-20" dirty="0">
                <a:latin typeface="Calibri" panose="020F0502020204030204"/>
                <a:cs typeface="Calibri" panose="020F0502020204030204"/>
              </a:rPr>
              <a:t>or(</a:t>
            </a:r>
            <a:r>
              <a:rPr sz="2600" spc="-5" dirty="0">
                <a:latin typeface="Calibri" panose="020F0502020204030204"/>
                <a:cs typeface="Calibri" panose="020F0502020204030204"/>
              </a:rPr>
              <a:t>i</a:t>
            </a:r>
            <a:r>
              <a:rPr sz="2600" spc="-15" dirty="0">
                <a:latin typeface="Calibri" panose="020F0502020204030204"/>
                <a:cs typeface="Calibri" panose="020F0502020204030204"/>
              </a:rPr>
              <a:t>=</a:t>
            </a:r>
            <a:r>
              <a:rPr sz="2600" spc="-20" dirty="0">
                <a:latin typeface="Calibri" panose="020F0502020204030204"/>
                <a:cs typeface="Calibri" panose="020F0502020204030204"/>
              </a:rPr>
              <a:t>0</a:t>
            </a:r>
            <a:r>
              <a:rPr sz="2600" spc="-10" dirty="0">
                <a:latin typeface="Calibri" panose="020F0502020204030204"/>
                <a:cs typeface="Calibri" panose="020F0502020204030204"/>
              </a:rPr>
              <a:t>;</a:t>
            </a:r>
            <a:r>
              <a:rPr sz="2600" spc="15" dirty="0">
                <a:latin typeface="Calibri" panose="020F0502020204030204"/>
                <a:cs typeface="Calibri" panose="020F0502020204030204"/>
              </a:rPr>
              <a:t> </a:t>
            </a:r>
            <a:r>
              <a:rPr sz="2600" spc="-5" dirty="0">
                <a:latin typeface="Calibri" panose="020F0502020204030204"/>
                <a:cs typeface="Calibri" panose="020F0502020204030204"/>
              </a:rPr>
              <a:t>i</a:t>
            </a:r>
            <a:r>
              <a:rPr sz="2600" spc="-20" dirty="0">
                <a:latin typeface="Calibri" panose="020F0502020204030204"/>
                <a:cs typeface="Calibri" panose="020F0502020204030204"/>
              </a:rPr>
              <a:t>&lt;n</a:t>
            </a:r>
            <a:r>
              <a:rPr sz="2600" spc="-10" dirty="0">
                <a:latin typeface="Calibri" panose="020F0502020204030204"/>
                <a:cs typeface="Calibri" panose="020F0502020204030204"/>
              </a:rPr>
              <a:t>;</a:t>
            </a:r>
            <a:r>
              <a:rPr sz="2600" spc="15" dirty="0">
                <a:latin typeface="Calibri" panose="020F0502020204030204"/>
                <a:cs typeface="Calibri" panose="020F0502020204030204"/>
              </a:rPr>
              <a:t> </a:t>
            </a:r>
            <a:r>
              <a:rPr sz="2600" spc="-5" dirty="0">
                <a:latin typeface="Calibri" panose="020F0502020204030204"/>
                <a:cs typeface="Calibri" panose="020F0502020204030204"/>
              </a:rPr>
              <a:t>i</a:t>
            </a:r>
            <a:r>
              <a:rPr sz="2600" dirty="0">
                <a:latin typeface="Calibri" panose="020F0502020204030204"/>
                <a:cs typeface="Calibri" panose="020F0502020204030204"/>
              </a:rPr>
              <a:t>+</a:t>
            </a:r>
            <a:r>
              <a:rPr sz="2600" spc="-20" dirty="0">
                <a:latin typeface="Calibri" panose="020F0502020204030204"/>
                <a:cs typeface="Calibri" panose="020F0502020204030204"/>
              </a:rPr>
              <a:t>+)</a:t>
            </a:r>
            <a:endParaRPr sz="2600">
              <a:latin typeface="Calibri" panose="020F0502020204030204"/>
              <a:cs typeface="Calibri" panose="020F0502020204030204"/>
            </a:endParaRPr>
          </a:p>
          <a:p>
            <a:pPr marL="906780">
              <a:lnSpc>
                <a:spcPct val="100000"/>
              </a:lnSpc>
              <a:spcBef>
                <a:spcPts val="625"/>
              </a:spcBef>
            </a:pPr>
            <a:r>
              <a:rPr sz="2600" spc="-20" dirty="0">
                <a:latin typeface="Calibri" panose="020F0502020204030204"/>
                <a:cs typeface="Calibri" panose="020F0502020204030204"/>
              </a:rPr>
              <a:t>c</a:t>
            </a:r>
            <a:r>
              <a:rPr sz="2600" spc="-10" dirty="0">
                <a:latin typeface="Calibri" panose="020F0502020204030204"/>
                <a:cs typeface="Calibri" panose="020F0502020204030204"/>
              </a:rPr>
              <a:t>[</a:t>
            </a:r>
            <a:r>
              <a:rPr sz="2600" spc="-5" dirty="0">
                <a:latin typeface="Calibri" panose="020F0502020204030204"/>
                <a:cs typeface="Calibri" panose="020F0502020204030204"/>
              </a:rPr>
              <a:t>i</a:t>
            </a:r>
            <a:r>
              <a:rPr sz="2600" spc="-10" dirty="0">
                <a:latin typeface="Calibri" panose="020F0502020204030204"/>
                <a:cs typeface="Calibri" panose="020F0502020204030204"/>
              </a:rPr>
              <a:t>][j]</a:t>
            </a:r>
            <a:r>
              <a:rPr sz="2600" spc="15" dirty="0">
                <a:latin typeface="Calibri" panose="020F0502020204030204"/>
                <a:cs typeface="Calibri" panose="020F0502020204030204"/>
              </a:rPr>
              <a:t> </a:t>
            </a:r>
            <a:r>
              <a:rPr sz="2600" spc="-15" dirty="0">
                <a:latin typeface="Calibri" panose="020F0502020204030204"/>
                <a:cs typeface="Calibri" panose="020F0502020204030204"/>
              </a:rPr>
              <a:t>=</a:t>
            </a:r>
            <a:r>
              <a:rPr sz="2600" spc="-5" dirty="0">
                <a:latin typeface="Calibri" panose="020F0502020204030204"/>
                <a:cs typeface="Calibri" panose="020F0502020204030204"/>
              </a:rPr>
              <a:t> </a:t>
            </a:r>
            <a:r>
              <a:rPr sz="2600" spc="-15" dirty="0">
                <a:latin typeface="Calibri" panose="020F0502020204030204"/>
                <a:cs typeface="Calibri" panose="020F0502020204030204"/>
              </a:rPr>
              <a:t>a[</a:t>
            </a:r>
            <a:r>
              <a:rPr sz="2600" spc="-5" dirty="0">
                <a:latin typeface="Calibri" panose="020F0502020204030204"/>
                <a:cs typeface="Calibri" panose="020F0502020204030204"/>
              </a:rPr>
              <a:t>i</a:t>
            </a:r>
            <a:r>
              <a:rPr sz="2600" spc="-10" dirty="0">
                <a:latin typeface="Calibri" panose="020F0502020204030204"/>
                <a:cs typeface="Calibri" panose="020F0502020204030204"/>
              </a:rPr>
              <a:t>][j]</a:t>
            </a:r>
            <a:r>
              <a:rPr sz="2600" spc="20" dirty="0">
                <a:latin typeface="Calibri" panose="020F0502020204030204"/>
                <a:cs typeface="Calibri" panose="020F0502020204030204"/>
              </a:rPr>
              <a:t> </a:t>
            </a:r>
            <a:r>
              <a:rPr sz="2600" spc="-15" dirty="0">
                <a:latin typeface="Calibri" panose="020F0502020204030204"/>
                <a:cs typeface="Calibri" panose="020F0502020204030204"/>
              </a:rPr>
              <a:t>+</a:t>
            </a:r>
            <a:r>
              <a:rPr sz="2600" dirty="0">
                <a:latin typeface="Calibri" panose="020F0502020204030204"/>
                <a:cs typeface="Calibri" panose="020F0502020204030204"/>
              </a:rPr>
              <a:t> </a:t>
            </a:r>
            <a:r>
              <a:rPr sz="2600" spc="-15" dirty="0">
                <a:latin typeface="Calibri" panose="020F0502020204030204"/>
                <a:cs typeface="Calibri" panose="020F0502020204030204"/>
              </a:rPr>
              <a:t>b[j</a:t>
            </a:r>
            <a:r>
              <a:rPr sz="2600" spc="-5" dirty="0">
                <a:latin typeface="Calibri" panose="020F0502020204030204"/>
                <a:cs typeface="Calibri" panose="020F0502020204030204"/>
              </a:rPr>
              <a:t>]</a:t>
            </a:r>
            <a:r>
              <a:rPr sz="2600" dirty="0">
                <a:latin typeface="Calibri" panose="020F0502020204030204"/>
                <a:cs typeface="Calibri" panose="020F0502020204030204"/>
              </a:rPr>
              <a:t>[</a:t>
            </a:r>
            <a:r>
              <a:rPr sz="2600" spc="-5" dirty="0">
                <a:latin typeface="Calibri" panose="020F0502020204030204"/>
                <a:cs typeface="Calibri" panose="020F0502020204030204"/>
              </a:rPr>
              <a:t>i</a:t>
            </a:r>
            <a:r>
              <a:rPr sz="2600" spc="-10" dirty="0">
                <a:latin typeface="Calibri" panose="020F0502020204030204"/>
                <a:cs typeface="Calibri" panose="020F0502020204030204"/>
              </a:rPr>
              <a:t>];</a:t>
            </a:r>
            <a:endParaRPr sz="2600">
              <a:latin typeface="Calibri" panose="020F0502020204030204"/>
              <a:cs typeface="Calibri" panose="020F0502020204030204"/>
            </a:endParaRPr>
          </a:p>
        </p:txBody>
      </p:sp>
      <p:sp>
        <p:nvSpPr>
          <p:cNvPr id="7" name="object 7"/>
          <p:cNvSpPr txBox="1"/>
          <p:nvPr/>
        </p:nvSpPr>
        <p:spPr>
          <a:xfrm>
            <a:off x="4355972" y="3779837"/>
            <a:ext cx="4248785" cy="1816100"/>
          </a:xfrm>
          <a:prstGeom prst="rect">
            <a:avLst/>
          </a:prstGeom>
          <a:ln w="9525">
            <a:solidFill>
              <a:srgbClr val="00AFEF"/>
            </a:solidFill>
          </a:ln>
        </p:spPr>
        <p:txBody>
          <a:bodyPr vert="horz" wrap="square" lIns="0" tIns="0" rIns="0" bIns="0" rtlCol="0">
            <a:spAutoFit/>
          </a:bodyPr>
          <a:lstStyle/>
          <a:p>
            <a:pPr marL="86995">
              <a:lnSpc>
                <a:spcPct val="100000"/>
              </a:lnSpc>
            </a:pPr>
            <a:r>
              <a:rPr sz="2800" dirty="0">
                <a:latin typeface="Arial" panose="020B0604020202020204"/>
                <a:cs typeface="Arial" panose="020B0604020202020204"/>
              </a:rPr>
              <a:t>//inter</a:t>
            </a:r>
            <a:r>
              <a:rPr sz="2800" spc="5" dirty="0">
                <a:latin typeface="Arial" panose="020B0604020202020204"/>
                <a:cs typeface="Arial" panose="020B0604020202020204"/>
              </a:rPr>
              <a:t>c</a:t>
            </a:r>
            <a:r>
              <a:rPr sz="2800" dirty="0">
                <a:latin typeface="Arial" panose="020B0604020202020204"/>
                <a:cs typeface="Arial" panose="020B0604020202020204"/>
              </a:rPr>
              <a:t>hanged l</a:t>
            </a:r>
            <a:r>
              <a:rPr sz="2800" spc="5" dirty="0">
                <a:latin typeface="Arial" panose="020B0604020202020204"/>
                <a:cs typeface="Arial" panose="020B0604020202020204"/>
              </a:rPr>
              <a:t>o</a:t>
            </a:r>
            <a:r>
              <a:rPr sz="2800" dirty="0">
                <a:latin typeface="Arial" panose="020B0604020202020204"/>
                <a:cs typeface="Arial" panose="020B0604020202020204"/>
              </a:rPr>
              <a:t>op:</a:t>
            </a:r>
            <a:endParaRPr sz="2800">
              <a:latin typeface="Arial" panose="020B0604020202020204"/>
              <a:cs typeface="Arial" panose="020B0604020202020204"/>
            </a:endParaRPr>
          </a:p>
          <a:p>
            <a:pPr marL="382270" marR="1431925" indent="-295910">
              <a:lnSpc>
                <a:spcPct val="100000"/>
              </a:lnSpc>
            </a:pPr>
            <a:r>
              <a:rPr sz="2800" dirty="0">
                <a:latin typeface="Arial" panose="020B0604020202020204"/>
                <a:cs typeface="Arial" panose="020B0604020202020204"/>
              </a:rPr>
              <a:t>for</a:t>
            </a:r>
            <a:r>
              <a:rPr sz="2800" spc="5" dirty="0">
                <a:latin typeface="Arial" panose="020B0604020202020204"/>
                <a:cs typeface="Arial" panose="020B0604020202020204"/>
              </a:rPr>
              <a:t>(</a:t>
            </a:r>
            <a:r>
              <a:rPr sz="2800" dirty="0">
                <a:latin typeface="Arial" panose="020B0604020202020204"/>
                <a:cs typeface="Arial" panose="020B0604020202020204"/>
              </a:rPr>
              <a:t>i=0;i&lt;n;</a:t>
            </a:r>
            <a:r>
              <a:rPr sz="2800" spc="5" dirty="0">
                <a:latin typeface="Arial" panose="020B0604020202020204"/>
                <a:cs typeface="Arial" panose="020B0604020202020204"/>
              </a:rPr>
              <a:t>i</a:t>
            </a:r>
            <a:r>
              <a:rPr sz="2800" dirty="0">
                <a:latin typeface="Arial" panose="020B0604020202020204"/>
                <a:cs typeface="Arial" panose="020B0604020202020204"/>
              </a:rPr>
              <a:t>++) for</a:t>
            </a:r>
            <a:r>
              <a:rPr sz="2800" spc="5" dirty="0">
                <a:latin typeface="Arial" panose="020B0604020202020204"/>
                <a:cs typeface="Arial" panose="020B0604020202020204"/>
              </a:rPr>
              <a:t>(</a:t>
            </a:r>
            <a:r>
              <a:rPr sz="2800" dirty="0">
                <a:latin typeface="Arial" panose="020B0604020202020204"/>
                <a:cs typeface="Arial" panose="020B0604020202020204"/>
              </a:rPr>
              <a:t>j=0;</a:t>
            </a:r>
            <a:r>
              <a:rPr sz="2800" spc="5" dirty="0">
                <a:latin typeface="Arial" panose="020B0604020202020204"/>
                <a:cs typeface="Arial" panose="020B0604020202020204"/>
              </a:rPr>
              <a:t>j&lt;</a:t>
            </a:r>
            <a:r>
              <a:rPr sz="2800" dirty="0">
                <a:latin typeface="Arial" panose="020B0604020202020204"/>
                <a:cs typeface="Arial" panose="020B0604020202020204"/>
              </a:rPr>
              <a:t>m;j++)</a:t>
            </a:r>
            <a:endParaRPr sz="2800">
              <a:latin typeface="Arial" panose="020B0604020202020204"/>
              <a:cs typeface="Arial" panose="020B0604020202020204"/>
            </a:endParaRPr>
          </a:p>
          <a:p>
            <a:pPr marL="874395">
              <a:lnSpc>
                <a:spcPct val="100000"/>
              </a:lnSpc>
            </a:pPr>
            <a:r>
              <a:rPr sz="2800" dirty="0">
                <a:latin typeface="Arial" panose="020B0604020202020204"/>
                <a:cs typeface="Arial" panose="020B0604020202020204"/>
              </a:rPr>
              <a:t>c[i][j]</a:t>
            </a:r>
            <a:r>
              <a:rPr sz="2800" spc="-25" dirty="0">
                <a:latin typeface="Arial" panose="020B0604020202020204"/>
                <a:cs typeface="Arial" panose="020B0604020202020204"/>
              </a:rPr>
              <a:t> </a:t>
            </a:r>
            <a:r>
              <a:rPr sz="2800" dirty="0">
                <a:latin typeface="Arial" panose="020B0604020202020204"/>
                <a:cs typeface="Arial" panose="020B0604020202020204"/>
              </a:rPr>
              <a:t>= a[i][j]</a:t>
            </a:r>
            <a:r>
              <a:rPr sz="2800" spc="-15" dirty="0">
                <a:latin typeface="Arial" panose="020B0604020202020204"/>
                <a:cs typeface="Arial" panose="020B0604020202020204"/>
              </a:rPr>
              <a:t> </a:t>
            </a:r>
            <a:r>
              <a:rPr sz="2800" dirty="0">
                <a:latin typeface="Arial" panose="020B0604020202020204"/>
                <a:cs typeface="Arial" panose="020B0604020202020204"/>
              </a:rPr>
              <a:t>+ b[j]</a:t>
            </a:r>
            <a:r>
              <a:rPr sz="2800" spc="5" dirty="0">
                <a:latin typeface="Arial" panose="020B0604020202020204"/>
                <a:cs typeface="Arial" panose="020B0604020202020204"/>
              </a:rPr>
              <a:t>[</a:t>
            </a:r>
            <a:r>
              <a:rPr sz="2800" dirty="0">
                <a:latin typeface="Arial" panose="020B0604020202020204"/>
                <a:cs typeface="Arial" panose="020B0604020202020204"/>
              </a:rPr>
              <a:t>i];</a:t>
            </a:r>
            <a:endParaRPr sz="2800">
              <a:latin typeface="Arial" panose="020B0604020202020204"/>
              <a:cs typeface="Arial" panose="020B0604020202020204"/>
            </a:endParaRPr>
          </a:p>
        </p:txBody>
      </p:sp>
      <p:sp>
        <p:nvSpPr>
          <p:cNvPr id="8" name="object 8"/>
          <p:cNvSpPr/>
          <p:nvPr/>
        </p:nvSpPr>
        <p:spPr>
          <a:xfrm>
            <a:off x="4211954" y="2273300"/>
            <a:ext cx="2448560" cy="1515745"/>
          </a:xfrm>
          <a:custGeom>
            <a:avLst/>
            <a:gdLst/>
            <a:ahLst/>
            <a:cxnLst/>
            <a:rect l="l" t="t" r="r" b="b"/>
            <a:pathLst>
              <a:path w="2448559" h="1515745">
                <a:moveTo>
                  <a:pt x="2448305" y="1136777"/>
                </a:moveTo>
                <a:lnTo>
                  <a:pt x="1690370" y="1136777"/>
                </a:lnTo>
                <a:lnTo>
                  <a:pt x="2069338" y="1515745"/>
                </a:lnTo>
                <a:lnTo>
                  <a:pt x="2448305" y="1136777"/>
                </a:lnTo>
                <a:close/>
              </a:path>
              <a:path w="2448559" h="1515745">
                <a:moveTo>
                  <a:pt x="1595628" y="0"/>
                </a:moveTo>
                <a:lnTo>
                  <a:pt x="0" y="0"/>
                </a:lnTo>
                <a:lnTo>
                  <a:pt x="0" y="378840"/>
                </a:lnTo>
                <a:lnTo>
                  <a:pt x="1595628" y="378840"/>
                </a:lnTo>
                <a:lnTo>
                  <a:pt x="1618938" y="379783"/>
                </a:lnTo>
                <a:lnTo>
                  <a:pt x="1663930" y="387101"/>
                </a:lnTo>
                <a:lnTo>
                  <a:pt x="1706260" y="401177"/>
                </a:lnTo>
                <a:lnTo>
                  <a:pt x="1745345" y="421424"/>
                </a:lnTo>
                <a:lnTo>
                  <a:pt x="1780598" y="447259"/>
                </a:lnTo>
                <a:lnTo>
                  <a:pt x="1811435" y="478096"/>
                </a:lnTo>
                <a:lnTo>
                  <a:pt x="1837270" y="513349"/>
                </a:lnTo>
                <a:lnTo>
                  <a:pt x="1857517" y="552434"/>
                </a:lnTo>
                <a:lnTo>
                  <a:pt x="1871593" y="594764"/>
                </a:lnTo>
                <a:lnTo>
                  <a:pt x="1878911" y="639756"/>
                </a:lnTo>
                <a:lnTo>
                  <a:pt x="1879854" y="663066"/>
                </a:lnTo>
                <a:lnTo>
                  <a:pt x="1879854" y="1136777"/>
                </a:lnTo>
                <a:lnTo>
                  <a:pt x="2258822" y="1136777"/>
                </a:lnTo>
                <a:lnTo>
                  <a:pt x="2258822" y="663066"/>
                </a:lnTo>
                <a:lnTo>
                  <a:pt x="2256623" y="608676"/>
                </a:lnTo>
                <a:lnTo>
                  <a:pt x="2250141" y="555498"/>
                </a:lnTo>
                <a:lnTo>
                  <a:pt x="2239547" y="503702"/>
                </a:lnTo>
                <a:lnTo>
                  <a:pt x="2225011" y="453461"/>
                </a:lnTo>
                <a:lnTo>
                  <a:pt x="2206704" y="404943"/>
                </a:lnTo>
                <a:lnTo>
                  <a:pt x="2184796" y="358320"/>
                </a:lnTo>
                <a:lnTo>
                  <a:pt x="2159459" y="313762"/>
                </a:lnTo>
                <a:lnTo>
                  <a:pt x="2130862" y="271439"/>
                </a:lnTo>
                <a:lnTo>
                  <a:pt x="2099178" y="231523"/>
                </a:lnTo>
                <a:lnTo>
                  <a:pt x="2064575" y="194183"/>
                </a:lnTo>
                <a:lnTo>
                  <a:pt x="2027225" y="159589"/>
                </a:lnTo>
                <a:lnTo>
                  <a:pt x="1987300" y="127914"/>
                </a:lnTo>
                <a:lnTo>
                  <a:pt x="1944968" y="99326"/>
                </a:lnTo>
                <a:lnTo>
                  <a:pt x="1900402" y="73997"/>
                </a:lnTo>
                <a:lnTo>
                  <a:pt x="1853771" y="52097"/>
                </a:lnTo>
                <a:lnTo>
                  <a:pt x="1805247" y="33797"/>
                </a:lnTo>
                <a:lnTo>
                  <a:pt x="1754999" y="19266"/>
                </a:lnTo>
                <a:lnTo>
                  <a:pt x="1703200" y="8676"/>
                </a:lnTo>
                <a:lnTo>
                  <a:pt x="1650019" y="2197"/>
                </a:lnTo>
                <a:lnTo>
                  <a:pt x="1595628" y="0"/>
                </a:lnTo>
                <a:close/>
              </a:path>
            </a:pathLst>
          </a:custGeom>
          <a:solidFill>
            <a:srgbClr val="4F81BC"/>
          </a:solidFill>
        </p:spPr>
        <p:txBody>
          <a:bodyPr wrap="square" lIns="0" tIns="0" rIns="0" bIns="0" rtlCol="0"/>
          <a:lstStyle/>
          <a:p/>
        </p:txBody>
      </p:sp>
      <p:sp>
        <p:nvSpPr>
          <p:cNvPr id="9" name="object 9"/>
          <p:cNvSpPr/>
          <p:nvPr/>
        </p:nvSpPr>
        <p:spPr>
          <a:xfrm>
            <a:off x="4211954" y="2273300"/>
            <a:ext cx="2448560" cy="1515745"/>
          </a:xfrm>
          <a:custGeom>
            <a:avLst/>
            <a:gdLst/>
            <a:ahLst/>
            <a:cxnLst/>
            <a:rect l="l" t="t" r="r" b="b"/>
            <a:pathLst>
              <a:path w="2448559" h="1515745">
                <a:moveTo>
                  <a:pt x="0" y="0"/>
                </a:moveTo>
                <a:lnTo>
                  <a:pt x="1595628" y="0"/>
                </a:lnTo>
                <a:lnTo>
                  <a:pt x="1650019" y="2197"/>
                </a:lnTo>
                <a:lnTo>
                  <a:pt x="1703200" y="8676"/>
                </a:lnTo>
                <a:lnTo>
                  <a:pt x="1754999" y="19266"/>
                </a:lnTo>
                <a:lnTo>
                  <a:pt x="1805247" y="33797"/>
                </a:lnTo>
                <a:lnTo>
                  <a:pt x="1853771" y="52097"/>
                </a:lnTo>
                <a:lnTo>
                  <a:pt x="1900402" y="73997"/>
                </a:lnTo>
                <a:lnTo>
                  <a:pt x="1944968" y="99326"/>
                </a:lnTo>
                <a:lnTo>
                  <a:pt x="1987300" y="127914"/>
                </a:lnTo>
                <a:lnTo>
                  <a:pt x="2027225" y="159589"/>
                </a:lnTo>
                <a:lnTo>
                  <a:pt x="2064575" y="194183"/>
                </a:lnTo>
                <a:lnTo>
                  <a:pt x="2099178" y="231523"/>
                </a:lnTo>
                <a:lnTo>
                  <a:pt x="2130862" y="271439"/>
                </a:lnTo>
                <a:lnTo>
                  <a:pt x="2159459" y="313762"/>
                </a:lnTo>
                <a:lnTo>
                  <a:pt x="2184796" y="358320"/>
                </a:lnTo>
                <a:lnTo>
                  <a:pt x="2206704" y="404943"/>
                </a:lnTo>
                <a:lnTo>
                  <a:pt x="2225011" y="453461"/>
                </a:lnTo>
                <a:lnTo>
                  <a:pt x="2239547" y="503702"/>
                </a:lnTo>
                <a:lnTo>
                  <a:pt x="2250141" y="555498"/>
                </a:lnTo>
                <a:lnTo>
                  <a:pt x="2256623" y="608676"/>
                </a:lnTo>
                <a:lnTo>
                  <a:pt x="2258822" y="663066"/>
                </a:lnTo>
                <a:lnTo>
                  <a:pt x="2258822" y="1136777"/>
                </a:lnTo>
                <a:lnTo>
                  <a:pt x="2448305" y="1136777"/>
                </a:lnTo>
                <a:lnTo>
                  <a:pt x="2069338" y="1515745"/>
                </a:lnTo>
                <a:lnTo>
                  <a:pt x="1690370" y="1136777"/>
                </a:lnTo>
                <a:lnTo>
                  <a:pt x="1879854" y="1136777"/>
                </a:lnTo>
                <a:lnTo>
                  <a:pt x="1879854" y="663066"/>
                </a:lnTo>
                <a:lnTo>
                  <a:pt x="1876133" y="616964"/>
                </a:lnTo>
                <a:lnTo>
                  <a:pt x="1865363" y="573230"/>
                </a:lnTo>
                <a:lnTo>
                  <a:pt x="1848128" y="532449"/>
                </a:lnTo>
                <a:lnTo>
                  <a:pt x="1825014" y="495207"/>
                </a:lnTo>
                <a:lnTo>
                  <a:pt x="1796605" y="462089"/>
                </a:lnTo>
                <a:lnTo>
                  <a:pt x="1763487" y="433680"/>
                </a:lnTo>
                <a:lnTo>
                  <a:pt x="1726245" y="410566"/>
                </a:lnTo>
                <a:lnTo>
                  <a:pt x="1685464" y="393331"/>
                </a:lnTo>
                <a:lnTo>
                  <a:pt x="1641730" y="382561"/>
                </a:lnTo>
                <a:lnTo>
                  <a:pt x="1595628" y="378840"/>
                </a:lnTo>
                <a:lnTo>
                  <a:pt x="0" y="378840"/>
                </a:lnTo>
                <a:lnTo>
                  <a:pt x="0" y="0"/>
                </a:lnTo>
                <a:close/>
              </a:path>
            </a:pathLst>
          </a:custGeom>
          <a:ln w="25400">
            <a:solidFill>
              <a:srgbClr val="385D89"/>
            </a:solidFill>
          </a:ln>
        </p:spPr>
        <p:txBody>
          <a:bodyPr wrap="square" lIns="0" tIns="0" rIns="0" bIns="0" rtlCol="0"/>
          <a:lstStyle/>
          <a:p/>
        </p:txBody>
      </p:sp>
      <p:sp>
        <p:nvSpPr>
          <p:cNvPr id="10" name="object 10"/>
          <p:cNvSpPr/>
          <p:nvPr/>
        </p:nvSpPr>
        <p:spPr>
          <a:xfrm>
            <a:off x="6228207" y="188658"/>
            <a:ext cx="2520315" cy="503237"/>
          </a:xfrm>
          <a:prstGeom prst="rect">
            <a:avLst/>
          </a:prstGeom>
          <a:blipFill>
            <a:blip r:embed="rId3" cstate="print"/>
            <a:stretch>
              <a:fillRect/>
            </a:stretch>
          </a:blipFill>
        </p:spPr>
        <p:txBody>
          <a:bodyPr wrap="square" lIns="0" tIns="0" rIns="0" bIns="0" rtlCol="0"/>
          <a:lstStyle/>
          <a:p/>
        </p:txBody>
      </p:sp>
      <p:sp>
        <p:nvSpPr>
          <p:cNvPr id="11" name="object 11"/>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2" name="object 12"/>
          <p:cNvSpPr txBox="1"/>
          <p:nvPr/>
        </p:nvSpPr>
        <p:spPr>
          <a:xfrm>
            <a:off x="8354821" y="6614985"/>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80</a:t>
            </a:r>
            <a:endParaRPr sz="1100">
              <a:latin typeface="Calibri" panose="020F0502020204030204"/>
              <a:cs typeface="Calibri" panose="020F050202020403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13359" y="209550"/>
            <a:ext cx="4727448" cy="1118615"/>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279391" y="209550"/>
            <a:ext cx="2693669" cy="1118615"/>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6311646" y="209550"/>
            <a:ext cx="813053" cy="1118615"/>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356235">
              <a:lnSpc>
                <a:spcPct val="100000"/>
              </a:lnSpc>
            </a:pPr>
            <a:r>
              <a:rPr dirty="0"/>
              <a:t>向量化优化与访存优化结合</a:t>
            </a:r>
            <a:endParaRPr dirty="0"/>
          </a:p>
        </p:txBody>
      </p:sp>
      <p:sp>
        <p:nvSpPr>
          <p:cNvPr id="8" name="object 8"/>
          <p:cNvSpPr txBox="1"/>
          <p:nvPr/>
        </p:nvSpPr>
        <p:spPr>
          <a:xfrm>
            <a:off x="402336" y="1254212"/>
            <a:ext cx="7628890" cy="1118870"/>
          </a:xfrm>
          <a:prstGeom prst="rect">
            <a:avLst/>
          </a:prstGeom>
        </p:spPr>
        <p:txBody>
          <a:bodyPr vert="horz" wrap="square" lIns="0" tIns="0" rIns="0" bIns="0" rtlCol="0">
            <a:spAutoFit/>
          </a:bodyPr>
          <a:lstStyle/>
          <a:p>
            <a:pPr marL="12700">
              <a:lnSpc>
                <a:spcPct val="100000"/>
              </a:lnSpc>
              <a:tabLst>
                <a:tab pos="354965" algn="l"/>
              </a:tabLst>
            </a:pPr>
            <a:r>
              <a:rPr sz="2700" dirty="0">
                <a:latin typeface="Arial" panose="020B0604020202020204"/>
                <a:cs typeface="Arial" panose="020B0604020202020204"/>
              </a:rPr>
              <a:t>•	</a:t>
            </a:r>
            <a:r>
              <a:rPr sz="2700" dirty="0">
                <a:latin typeface="宋体" panose="02010600030101010101" pitchFamily="2" charset="-122"/>
                <a:cs typeface="宋体" panose="02010600030101010101" pitchFamily="2" charset="-122"/>
              </a:rPr>
              <a:t>需充分利用</a:t>
            </a:r>
            <a:r>
              <a:rPr sz="2700" dirty="0">
                <a:latin typeface="Calibri" panose="020F0502020204030204"/>
                <a:cs typeface="Calibri" panose="020F0502020204030204"/>
              </a:rPr>
              <a:t>MIC</a:t>
            </a:r>
            <a:r>
              <a:rPr sz="2700" dirty="0">
                <a:latin typeface="宋体" panose="02010600030101010101" pitchFamily="2" charset="-122"/>
                <a:cs typeface="宋体" panose="02010600030101010101" pitchFamily="2" charset="-122"/>
              </a:rPr>
              <a:t>的</a:t>
            </a:r>
            <a:r>
              <a:rPr sz="2700" spc="-5" dirty="0">
                <a:latin typeface="Calibri" panose="020F0502020204030204"/>
                <a:cs typeface="Calibri" panose="020F0502020204030204"/>
              </a:rPr>
              <a:t>L</a:t>
            </a:r>
            <a:r>
              <a:rPr sz="2700" dirty="0">
                <a:latin typeface="Calibri" panose="020F0502020204030204"/>
                <a:cs typeface="Calibri" panose="020F0502020204030204"/>
              </a:rPr>
              <a:t>1</a:t>
            </a:r>
            <a:r>
              <a:rPr sz="2700" spc="-5" dirty="0">
                <a:latin typeface="Calibri" panose="020F0502020204030204"/>
                <a:cs typeface="Calibri" panose="020F0502020204030204"/>
              </a:rPr>
              <a:t> </a:t>
            </a:r>
            <a:r>
              <a:rPr sz="2700" dirty="0">
                <a:latin typeface="宋体" panose="02010600030101010101" pitchFamily="2" charset="-122"/>
                <a:cs typeface="宋体" panose="02010600030101010101" pitchFamily="2" charset="-122"/>
              </a:rPr>
              <a:t>、</a:t>
            </a:r>
            <a:r>
              <a:rPr sz="2700" spc="-5" dirty="0">
                <a:latin typeface="Calibri" panose="020F0502020204030204"/>
                <a:cs typeface="Calibri" panose="020F0502020204030204"/>
              </a:rPr>
              <a:t>L2</a:t>
            </a:r>
            <a:r>
              <a:rPr sz="2700" dirty="0">
                <a:latin typeface="宋体" panose="02010600030101010101" pitchFamily="2" charset="-122"/>
                <a:cs typeface="宋体" panose="02010600030101010101" pitchFamily="2" charset="-122"/>
              </a:rPr>
              <a:t>级</a:t>
            </a:r>
            <a:r>
              <a:rPr sz="2700" spc="-5" dirty="0">
                <a:latin typeface="Calibri" panose="020F0502020204030204"/>
                <a:cs typeface="Calibri" panose="020F0502020204030204"/>
              </a:rPr>
              <a:t>Cache</a:t>
            </a:r>
            <a:r>
              <a:rPr sz="2700" dirty="0">
                <a:latin typeface="宋体" panose="02010600030101010101" pitchFamily="2" charset="-122"/>
                <a:cs typeface="宋体" panose="02010600030101010101" pitchFamily="2" charset="-122"/>
              </a:rPr>
              <a:t>，提升访存效率</a:t>
            </a:r>
            <a:endParaRPr sz="2700">
              <a:latin typeface="宋体" panose="02010600030101010101" pitchFamily="2" charset="-122"/>
              <a:cs typeface="宋体" panose="02010600030101010101" pitchFamily="2" charset="-122"/>
            </a:endParaRPr>
          </a:p>
          <a:p>
            <a:pPr marL="469900">
              <a:lnSpc>
                <a:spcPct val="100000"/>
              </a:lnSpc>
              <a:spcBef>
                <a:spcPts val="10"/>
              </a:spcBef>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跳跃访存效率低，</a:t>
            </a:r>
            <a:r>
              <a:rPr sz="2400" spc="-5" dirty="0">
                <a:latin typeface="Calibri" panose="020F0502020204030204"/>
                <a:cs typeface="Calibri" panose="020F0502020204030204"/>
              </a:rPr>
              <a:t>Cach</a:t>
            </a:r>
            <a:r>
              <a:rPr sz="2400" dirty="0">
                <a:latin typeface="Calibri" panose="020F0502020204030204"/>
                <a:cs typeface="Calibri" panose="020F0502020204030204"/>
              </a:rPr>
              <a:t>e mis</a:t>
            </a:r>
            <a:r>
              <a:rPr sz="2400" spc="-10" dirty="0">
                <a:latin typeface="Calibri" panose="020F0502020204030204"/>
                <a:cs typeface="Calibri" panose="020F0502020204030204"/>
              </a:rPr>
              <a:t>s</a:t>
            </a:r>
            <a:r>
              <a:rPr sz="2400" dirty="0">
                <a:latin typeface="宋体" panose="02010600030101010101" pitchFamily="2" charset="-122"/>
                <a:cs typeface="宋体" panose="02010600030101010101" pitchFamily="2" charset="-122"/>
              </a:rPr>
              <a:t>高</a:t>
            </a:r>
            <a:endParaRPr sz="2400">
              <a:latin typeface="宋体" panose="02010600030101010101" pitchFamily="2" charset="-122"/>
              <a:cs typeface="宋体" panose="02010600030101010101" pitchFamily="2" charset="-122"/>
            </a:endParaRPr>
          </a:p>
          <a:p>
            <a:pPr marL="469900">
              <a:lnSpc>
                <a:spcPct val="100000"/>
              </a:lnSpc>
            </a:pPr>
            <a:r>
              <a:rPr sz="2400" dirty="0">
                <a:latin typeface="Arial" panose="020B0604020202020204"/>
                <a:cs typeface="Arial" panose="020B0604020202020204"/>
              </a:rPr>
              <a:t>–</a:t>
            </a:r>
            <a:r>
              <a:rPr sz="2400" spc="245"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需实现向量化的同时，实现连续访存</a:t>
            </a:r>
            <a:endParaRPr sz="2400">
              <a:latin typeface="宋体" panose="02010600030101010101" pitchFamily="2" charset="-122"/>
              <a:cs typeface="宋体" panose="02010600030101010101" pitchFamily="2" charset="-122"/>
            </a:endParaRPr>
          </a:p>
        </p:txBody>
      </p:sp>
      <p:sp>
        <p:nvSpPr>
          <p:cNvPr id="9" name="object 9"/>
          <p:cNvSpPr/>
          <p:nvPr/>
        </p:nvSpPr>
        <p:spPr>
          <a:xfrm>
            <a:off x="380520" y="2356963"/>
            <a:ext cx="3230245" cy="1325245"/>
          </a:xfrm>
          <a:custGeom>
            <a:avLst/>
            <a:gdLst/>
            <a:ahLst/>
            <a:cxnLst/>
            <a:rect l="l" t="t" r="r" b="b"/>
            <a:pathLst>
              <a:path w="3230245" h="1325245">
                <a:moveTo>
                  <a:pt x="0" y="1325042"/>
                </a:moveTo>
                <a:lnTo>
                  <a:pt x="3229955" y="1325042"/>
                </a:lnTo>
                <a:lnTo>
                  <a:pt x="3229955" y="0"/>
                </a:lnTo>
                <a:lnTo>
                  <a:pt x="0" y="0"/>
                </a:lnTo>
                <a:lnTo>
                  <a:pt x="0" y="1325042"/>
                </a:lnTo>
                <a:close/>
              </a:path>
            </a:pathLst>
          </a:custGeom>
          <a:solidFill>
            <a:srgbClr val="FFFFFF"/>
          </a:solidFill>
        </p:spPr>
        <p:txBody>
          <a:bodyPr wrap="square" lIns="0" tIns="0" rIns="0" bIns="0" rtlCol="0"/>
          <a:lstStyle/>
          <a:p/>
        </p:txBody>
      </p:sp>
      <p:sp>
        <p:nvSpPr>
          <p:cNvPr id="10" name="object 10"/>
          <p:cNvSpPr/>
          <p:nvPr/>
        </p:nvSpPr>
        <p:spPr>
          <a:xfrm>
            <a:off x="380520" y="2356963"/>
            <a:ext cx="3230245" cy="1325245"/>
          </a:xfrm>
          <a:custGeom>
            <a:avLst/>
            <a:gdLst/>
            <a:ahLst/>
            <a:cxnLst/>
            <a:rect l="l" t="t" r="r" b="b"/>
            <a:pathLst>
              <a:path w="3230245" h="1325245">
                <a:moveTo>
                  <a:pt x="0" y="1325042"/>
                </a:moveTo>
                <a:lnTo>
                  <a:pt x="3229955" y="1325042"/>
                </a:lnTo>
                <a:lnTo>
                  <a:pt x="3229955" y="0"/>
                </a:lnTo>
                <a:lnTo>
                  <a:pt x="0" y="0"/>
                </a:lnTo>
                <a:lnTo>
                  <a:pt x="0" y="1325042"/>
                </a:lnTo>
                <a:close/>
              </a:path>
            </a:pathLst>
          </a:custGeom>
          <a:ln w="9099">
            <a:solidFill>
              <a:srgbClr val="000000"/>
            </a:solidFill>
          </a:ln>
        </p:spPr>
        <p:txBody>
          <a:bodyPr wrap="square" lIns="0" tIns="0" rIns="0" bIns="0" rtlCol="0"/>
          <a:lstStyle/>
          <a:p/>
        </p:txBody>
      </p:sp>
      <p:sp>
        <p:nvSpPr>
          <p:cNvPr id="11" name="object 11"/>
          <p:cNvSpPr txBox="1"/>
          <p:nvPr/>
        </p:nvSpPr>
        <p:spPr>
          <a:xfrm>
            <a:off x="418464" y="2401972"/>
            <a:ext cx="2969260" cy="1263650"/>
          </a:xfrm>
          <a:prstGeom prst="rect">
            <a:avLst/>
          </a:prstGeom>
        </p:spPr>
        <p:txBody>
          <a:bodyPr vert="horz" wrap="square" lIns="0" tIns="0" rIns="0" bIns="0" rtlCol="0">
            <a:spAutoFit/>
          </a:bodyPr>
          <a:lstStyle/>
          <a:p>
            <a:pPr marL="12700" marR="1519555">
              <a:lnSpc>
                <a:spcPct val="100000"/>
              </a:lnSpc>
            </a:pPr>
            <a:r>
              <a:rPr sz="1400" spc="-5" dirty="0">
                <a:solidFill>
                  <a:srgbClr val="006FC0"/>
                </a:solidFill>
                <a:latin typeface="宋体" panose="02010600030101010101" pitchFamily="2" charset="-122"/>
                <a:cs typeface="宋体" panose="02010600030101010101" pitchFamily="2" charset="-122"/>
              </a:rPr>
              <a:t>array[N][5]</a:t>
            </a:r>
            <a:r>
              <a:rPr sz="1400" spc="-10" dirty="0">
                <a:solidFill>
                  <a:srgbClr val="006FC0"/>
                </a:solidFill>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for(i=0;i&lt;N;i++</a:t>
            </a: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280035">
              <a:lnSpc>
                <a:spcPts val="1665"/>
              </a:lnSpc>
            </a:pPr>
            <a:r>
              <a:rPr sz="1400" spc="-5" dirty="0">
                <a:latin typeface="宋体" panose="02010600030101010101" pitchFamily="2" charset="-122"/>
                <a:cs typeface="宋体" panose="02010600030101010101" pitchFamily="2" charset="-122"/>
              </a:rPr>
              <a:t>for(j=0;j&lt;5;j++</a:t>
            </a: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280035">
              <a:lnSpc>
                <a:spcPts val="1670"/>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637540">
              <a:lnSpc>
                <a:spcPts val="1670"/>
              </a:lnSpc>
            </a:pPr>
            <a:r>
              <a:rPr sz="1400" spc="695" dirty="0">
                <a:latin typeface="宋体" panose="02010600030101010101" pitchFamily="2" charset="-122"/>
                <a:cs typeface="宋体" panose="02010600030101010101" pitchFamily="2" charset="-122"/>
              </a:rPr>
              <a:t>„</a:t>
            </a:r>
            <a:r>
              <a:rPr sz="1400" spc="-5" dirty="0">
                <a:latin typeface="宋体" panose="02010600030101010101" pitchFamily="2" charset="-122"/>
                <a:cs typeface="宋体" panose="02010600030101010101" pitchFamily="2" charset="-122"/>
              </a:rPr>
              <a:t>=array[i][j]</a:t>
            </a:r>
            <a:r>
              <a:rPr sz="1400" spc="-10" dirty="0">
                <a:latin typeface="宋体" panose="02010600030101010101" pitchFamily="2" charset="-122"/>
                <a:cs typeface="宋体" panose="02010600030101010101" pitchFamily="2" charset="-122"/>
              </a:rPr>
              <a:t>;</a:t>
            </a:r>
            <a:r>
              <a:rPr sz="1400" spc="5" dirty="0">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a:t>
            </a:r>
            <a:r>
              <a:rPr sz="1400" spc="-10" dirty="0">
                <a:latin typeface="宋体" panose="02010600030101010101" pitchFamily="2" charset="-122"/>
                <a:cs typeface="宋体" panose="02010600030101010101" pitchFamily="2" charset="-122"/>
              </a:rPr>
              <a:t>连续访</a:t>
            </a:r>
            <a:r>
              <a:rPr sz="1400" spc="-15" dirty="0">
                <a:latin typeface="宋体" panose="02010600030101010101" pitchFamily="2" charset="-122"/>
                <a:cs typeface="宋体" panose="02010600030101010101" pitchFamily="2" charset="-122"/>
              </a:rPr>
              <a:t>问</a:t>
            </a:r>
            <a:endParaRPr sz="1400">
              <a:latin typeface="宋体" panose="02010600030101010101" pitchFamily="2" charset="-122"/>
              <a:cs typeface="宋体" panose="02010600030101010101" pitchFamily="2" charset="-122"/>
            </a:endParaRPr>
          </a:p>
          <a:p>
            <a:pPr marL="280035">
              <a:lnSpc>
                <a:spcPts val="1675"/>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p:txBody>
      </p:sp>
      <p:sp>
        <p:nvSpPr>
          <p:cNvPr id="12" name="object 12"/>
          <p:cNvSpPr/>
          <p:nvPr/>
        </p:nvSpPr>
        <p:spPr>
          <a:xfrm>
            <a:off x="2380793" y="3785713"/>
            <a:ext cx="3058795" cy="1325245"/>
          </a:xfrm>
          <a:custGeom>
            <a:avLst/>
            <a:gdLst/>
            <a:ahLst/>
            <a:cxnLst/>
            <a:rect l="l" t="t" r="r" b="b"/>
            <a:pathLst>
              <a:path w="3058795" h="1325245">
                <a:moveTo>
                  <a:pt x="0" y="1325042"/>
                </a:moveTo>
                <a:lnTo>
                  <a:pt x="3058350" y="1325042"/>
                </a:lnTo>
                <a:lnTo>
                  <a:pt x="3058350" y="0"/>
                </a:lnTo>
                <a:lnTo>
                  <a:pt x="0" y="0"/>
                </a:lnTo>
                <a:lnTo>
                  <a:pt x="0" y="1325042"/>
                </a:lnTo>
                <a:close/>
              </a:path>
            </a:pathLst>
          </a:custGeom>
          <a:solidFill>
            <a:srgbClr val="FFFFFF"/>
          </a:solidFill>
        </p:spPr>
        <p:txBody>
          <a:bodyPr wrap="square" lIns="0" tIns="0" rIns="0" bIns="0" rtlCol="0"/>
          <a:lstStyle/>
          <a:p/>
        </p:txBody>
      </p:sp>
      <p:sp>
        <p:nvSpPr>
          <p:cNvPr id="13" name="object 13"/>
          <p:cNvSpPr txBox="1"/>
          <p:nvPr/>
        </p:nvSpPr>
        <p:spPr>
          <a:xfrm>
            <a:off x="2380793" y="3785713"/>
            <a:ext cx="3058795" cy="1325245"/>
          </a:xfrm>
          <a:prstGeom prst="rect">
            <a:avLst/>
          </a:prstGeom>
          <a:solidFill>
            <a:srgbClr val="FFFFFF"/>
          </a:solidFill>
          <a:ln w="9103">
            <a:solidFill>
              <a:srgbClr val="000000"/>
            </a:solidFill>
          </a:ln>
        </p:spPr>
        <p:txBody>
          <a:bodyPr vert="horz" wrap="square" lIns="0" tIns="0" rIns="0" bIns="0" rtlCol="0">
            <a:spAutoFit/>
          </a:bodyPr>
          <a:lstStyle/>
          <a:p>
            <a:pPr marL="45720" marR="1562735">
              <a:lnSpc>
                <a:spcPct val="100000"/>
              </a:lnSpc>
            </a:pPr>
            <a:r>
              <a:rPr sz="1400" spc="-5" dirty="0">
                <a:solidFill>
                  <a:srgbClr val="006FC0"/>
                </a:solidFill>
                <a:latin typeface="宋体" panose="02010600030101010101" pitchFamily="2" charset="-122"/>
                <a:cs typeface="宋体" panose="02010600030101010101" pitchFamily="2" charset="-122"/>
              </a:rPr>
              <a:t>array[N][5]</a:t>
            </a:r>
            <a:r>
              <a:rPr sz="1400" spc="-10" dirty="0">
                <a:solidFill>
                  <a:srgbClr val="006FC0"/>
                </a:solidFill>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for(j=0;j&lt;5;j++</a:t>
            </a: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314325">
              <a:lnSpc>
                <a:spcPts val="1665"/>
              </a:lnSpc>
              <a:tabLst>
                <a:tab pos="1925955" algn="l"/>
              </a:tabLst>
            </a:pPr>
            <a:r>
              <a:rPr sz="1400" spc="-5" dirty="0">
                <a:latin typeface="宋体" panose="02010600030101010101" pitchFamily="2" charset="-122"/>
                <a:cs typeface="宋体" panose="02010600030101010101" pitchFamily="2" charset="-122"/>
              </a:rPr>
              <a:t>for(i=0;i&lt;N;i++</a:t>
            </a:r>
            <a:r>
              <a:rPr sz="1400" spc="-10" dirty="0">
                <a:latin typeface="宋体" panose="02010600030101010101" pitchFamily="2" charset="-122"/>
                <a:cs typeface="宋体" panose="02010600030101010101" pitchFamily="2" charset="-122"/>
              </a:rPr>
              <a:t>)</a:t>
            </a:r>
            <a:r>
              <a:rPr sz="1400" dirty="0">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//vecto</a:t>
            </a:r>
            <a:r>
              <a:rPr sz="1400" spc="-10" dirty="0">
                <a:latin typeface="宋体" panose="02010600030101010101" pitchFamily="2" charset="-122"/>
                <a:cs typeface="宋体" panose="02010600030101010101" pitchFamily="2" charset="-122"/>
              </a:rPr>
              <a:t>r</a:t>
            </a:r>
            <a:endParaRPr sz="1400">
              <a:latin typeface="宋体" panose="02010600030101010101" pitchFamily="2" charset="-122"/>
              <a:cs typeface="宋体" panose="02010600030101010101" pitchFamily="2" charset="-122"/>
            </a:endParaRPr>
          </a:p>
          <a:p>
            <a:pPr marL="314325">
              <a:lnSpc>
                <a:spcPts val="1670"/>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672465">
              <a:lnSpc>
                <a:spcPts val="1670"/>
              </a:lnSpc>
            </a:pPr>
            <a:r>
              <a:rPr sz="1400" spc="695" dirty="0">
                <a:latin typeface="宋体" panose="02010600030101010101" pitchFamily="2" charset="-122"/>
                <a:cs typeface="宋体" panose="02010600030101010101" pitchFamily="2" charset="-122"/>
              </a:rPr>
              <a:t>„</a:t>
            </a:r>
            <a:r>
              <a:rPr sz="1400" spc="-5" dirty="0">
                <a:latin typeface="宋体" panose="02010600030101010101" pitchFamily="2" charset="-122"/>
                <a:cs typeface="宋体" panose="02010600030101010101" pitchFamily="2" charset="-122"/>
              </a:rPr>
              <a:t>=array[i][j]</a:t>
            </a:r>
            <a:r>
              <a:rPr sz="1400" spc="-10" dirty="0">
                <a:latin typeface="宋体" panose="02010600030101010101" pitchFamily="2" charset="-122"/>
                <a:cs typeface="宋体" panose="02010600030101010101" pitchFamily="2" charset="-122"/>
              </a:rPr>
              <a:t>;</a:t>
            </a:r>
            <a:r>
              <a:rPr sz="1400" spc="10" dirty="0">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a:t>
            </a:r>
            <a:r>
              <a:rPr sz="1400" spc="-10" dirty="0">
                <a:latin typeface="宋体" panose="02010600030101010101" pitchFamily="2" charset="-122"/>
                <a:cs typeface="宋体" panose="02010600030101010101" pitchFamily="2" charset="-122"/>
              </a:rPr>
              <a:t>跳跃访</a:t>
            </a:r>
            <a:r>
              <a:rPr sz="1400" spc="-15" dirty="0">
                <a:latin typeface="宋体" panose="02010600030101010101" pitchFamily="2" charset="-122"/>
                <a:cs typeface="宋体" panose="02010600030101010101" pitchFamily="2" charset="-122"/>
              </a:rPr>
              <a:t>问</a:t>
            </a:r>
            <a:endParaRPr sz="1400">
              <a:latin typeface="宋体" panose="02010600030101010101" pitchFamily="2" charset="-122"/>
              <a:cs typeface="宋体" panose="02010600030101010101" pitchFamily="2" charset="-122"/>
            </a:endParaRPr>
          </a:p>
          <a:p>
            <a:pPr marL="314325">
              <a:lnSpc>
                <a:spcPts val="1675"/>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p:txBody>
      </p:sp>
      <p:sp>
        <p:nvSpPr>
          <p:cNvPr id="14" name="object 14"/>
          <p:cNvSpPr/>
          <p:nvPr/>
        </p:nvSpPr>
        <p:spPr>
          <a:xfrm>
            <a:off x="4523868" y="5214489"/>
            <a:ext cx="3411220" cy="1325245"/>
          </a:xfrm>
          <a:custGeom>
            <a:avLst/>
            <a:gdLst/>
            <a:ahLst/>
            <a:cxnLst/>
            <a:rect l="l" t="t" r="r" b="b"/>
            <a:pathLst>
              <a:path w="3411220" h="1325245">
                <a:moveTo>
                  <a:pt x="0" y="1325042"/>
                </a:moveTo>
                <a:lnTo>
                  <a:pt x="3410854" y="1325042"/>
                </a:lnTo>
                <a:lnTo>
                  <a:pt x="3410854" y="0"/>
                </a:lnTo>
                <a:lnTo>
                  <a:pt x="0" y="0"/>
                </a:lnTo>
                <a:lnTo>
                  <a:pt x="0" y="1325042"/>
                </a:lnTo>
                <a:close/>
              </a:path>
            </a:pathLst>
          </a:custGeom>
          <a:solidFill>
            <a:srgbClr val="FFFFFF"/>
          </a:solidFill>
        </p:spPr>
        <p:txBody>
          <a:bodyPr wrap="square" lIns="0" tIns="0" rIns="0" bIns="0" rtlCol="0"/>
          <a:lstStyle/>
          <a:p/>
        </p:txBody>
      </p:sp>
      <p:sp>
        <p:nvSpPr>
          <p:cNvPr id="15" name="object 15"/>
          <p:cNvSpPr txBox="1"/>
          <p:nvPr/>
        </p:nvSpPr>
        <p:spPr>
          <a:xfrm>
            <a:off x="4523868" y="5214489"/>
            <a:ext cx="3411220" cy="1325245"/>
          </a:xfrm>
          <a:prstGeom prst="rect">
            <a:avLst/>
          </a:prstGeom>
          <a:solidFill>
            <a:srgbClr val="FFFFFF"/>
          </a:solidFill>
          <a:ln w="9099">
            <a:solidFill>
              <a:srgbClr val="000000"/>
            </a:solidFill>
          </a:ln>
        </p:spPr>
        <p:txBody>
          <a:bodyPr vert="horz" wrap="square" lIns="0" tIns="0" rIns="0" bIns="0" rtlCol="0">
            <a:spAutoFit/>
          </a:bodyPr>
          <a:lstStyle/>
          <a:p>
            <a:pPr marL="45720" marR="1918970">
              <a:lnSpc>
                <a:spcPct val="100000"/>
              </a:lnSpc>
            </a:pPr>
            <a:r>
              <a:rPr sz="1400" spc="-5" dirty="0">
                <a:solidFill>
                  <a:srgbClr val="006FC0"/>
                </a:solidFill>
                <a:latin typeface="宋体" panose="02010600030101010101" pitchFamily="2" charset="-122"/>
                <a:cs typeface="宋体" panose="02010600030101010101" pitchFamily="2" charset="-122"/>
              </a:rPr>
              <a:t>array_new[5][N]</a:t>
            </a:r>
            <a:r>
              <a:rPr sz="1400" spc="-10" dirty="0">
                <a:solidFill>
                  <a:srgbClr val="006FC0"/>
                </a:solidFill>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for(j=0;j&lt;5;j++</a:t>
            </a: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313690">
              <a:lnSpc>
                <a:spcPts val="1665"/>
              </a:lnSpc>
              <a:tabLst>
                <a:tab pos="1922145" algn="l"/>
              </a:tabLst>
            </a:pPr>
            <a:r>
              <a:rPr sz="1400" spc="-5" dirty="0">
                <a:latin typeface="宋体" panose="02010600030101010101" pitchFamily="2" charset="-122"/>
                <a:cs typeface="宋体" panose="02010600030101010101" pitchFamily="2" charset="-122"/>
              </a:rPr>
              <a:t>for(i=0;i&lt;N;i++</a:t>
            </a:r>
            <a:r>
              <a:rPr sz="1400" spc="-10" dirty="0">
                <a:latin typeface="宋体" panose="02010600030101010101" pitchFamily="2" charset="-122"/>
                <a:cs typeface="宋体" panose="02010600030101010101" pitchFamily="2" charset="-122"/>
              </a:rPr>
              <a:t>)</a:t>
            </a:r>
            <a:r>
              <a:rPr sz="1400" dirty="0">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//vecto</a:t>
            </a:r>
            <a:r>
              <a:rPr sz="1400" spc="-10" dirty="0">
                <a:latin typeface="宋体" panose="02010600030101010101" pitchFamily="2" charset="-122"/>
                <a:cs typeface="宋体" panose="02010600030101010101" pitchFamily="2" charset="-122"/>
              </a:rPr>
              <a:t>r</a:t>
            </a:r>
            <a:endParaRPr sz="1400">
              <a:latin typeface="宋体" panose="02010600030101010101" pitchFamily="2" charset="-122"/>
              <a:cs typeface="宋体" panose="02010600030101010101" pitchFamily="2" charset="-122"/>
            </a:endParaRPr>
          </a:p>
          <a:p>
            <a:pPr marL="313690">
              <a:lnSpc>
                <a:spcPts val="1670"/>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a:p>
            <a:pPr marL="671195">
              <a:lnSpc>
                <a:spcPts val="1670"/>
              </a:lnSpc>
            </a:pPr>
            <a:r>
              <a:rPr sz="1400" spc="695" dirty="0">
                <a:latin typeface="宋体" panose="02010600030101010101" pitchFamily="2" charset="-122"/>
                <a:cs typeface="宋体" panose="02010600030101010101" pitchFamily="2" charset="-122"/>
              </a:rPr>
              <a:t>„</a:t>
            </a:r>
            <a:r>
              <a:rPr sz="1400" spc="-5" dirty="0">
                <a:latin typeface="宋体" panose="02010600030101010101" pitchFamily="2" charset="-122"/>
                <a:cs typeface="宋体" panose="02010600030101010101" pitchFamily="2" charset="-122"/>
              </a:rPr>
              <a:t>=array_new[j][i]</a:t>
            </a:r>
            <a:r>
              <a:rPr sz="1400" spc="-10" dirty="0">
                <a:latin typeface="宋体" panose="02010600030101010101" pitchFamily="2" charset="-122"/>
                <a:cs typeface="宋体" panose="02010600030101010101" pitchFamily="2" charset="-122"/>
              </a:rPr>
              <a:t>;</a:t>
            </a:r>
            <a:r>
              <a:rPr sz="1400" spc="5" dirty="0">
                <a:latin typeface="宋体" panose="02010600030101010101" pitchFamily="2" charset="-122"/>
                <a:cs typeface="宋体" panose="02010600030101010101" pitchFamily="2" charset="-122"/>
              </a:rPr>
              <a:t> </a:t>
            </a:r>
            <a:r>
              <a:rPr sz="1400" spc="-5" dirty="0">
                <a:latin typeface="宋体" panose="02010600030101010101" pitchFamily="2" charset="-122"/>
                <a:cs typeface="宋体" panose="02010600030101010101" pitchFamily="2" charset="-122"/>
              </a:rPr>
              <a:t>//</a:t>
            </a:r>
            <a:r>
              <a:rPr sz="1400" spc="-10" dirty="0">
                <a:latin typeface="宋体" panose="02010600030101010101" pitchFamily="2" charset="-122"/>
                <a:cs typeface="宋体" panose="02010600030101010101" pitchFamily="2" charset="-122"/>
              </a:rPr>
              <a:t>连续访</a:t>
            </a:r>
            <a:r>
              <a:rPr sz="1400" spc="-15" dirty="0">
                <a:latin typeface="宋体" panose="02010600030101010101" pitchFamily="2" charset="-122"/>
                <a:cs typeface="宋体" panose="02010600030101010101" pitchFamily="2" charset="-122"/>
              </a:rPr>
              <a:t>问</a:t>
            </a:r>
            <a:endParaRPr sz="1400">
              <a:latin typeface="宋体" panose="02010600030101010101" pitchFamily="2" charset="-122"/>
              <a:cs typeface="宋体" panose="02010600030101010101" pitchFamily="2" charset="-122"/>
            </a:endParaRPr>
          </a:p>
          <a:p>
            <a:pPr marL="313690">
              <a:lnSpc>
                <a:spcPts val="1675"/>
              </a:lnSpc>
            </a:pPr>
            <a:r>
              <a:rPr sz="1400" spc="-10" dirty="0">
                <a:latin typeface="宋体" panose="02010600030101010101" pitchFamily="2" charset="-122"/>
                <a:cs typeface="宋体" panose="02010600030101010101" pitchFamily="2" charset="-122"/>
              </a:rPr>
              <a:t>}</a:t>
            </a:r>
            <a:endParaRPr sz="1400">
              <a:latin typeface="宋体" panose="02010600030101010101" pitchFamily="2" charset="-122"/>
              <a:cs typeface="宋体" panose="02010600030101010101" pitchFamily="2" charset="-122"/>
            </a:endParaRPr>
          </a:p>
        </p:txBody>
      </p:sp>
      <p:sp>
        <p:nvSpPr>
          <p:cNvPr id="16" name="object 16"/>
          <p:cNvSpPr/>
          <p:nvPr/>
        </p:nvSpPr>
        <p:spPr>
          <a:xfrm>
            <a:off x="1285875" y="4004945"/>
            <a:ext cx="929005" cy="629285"/>
          </a:xfrm>
          <a:custGeom>
            <a:avLst/>
            <a:gdLst/>
            <a:ahLst/>
            <a:cxnLst/>
            <a:rect l="l" t="t" r="r" b="b"/>
            <a:pathLst>
              <a:path w="929005" h="629285">
                <a:moveTo>
                  <a:pt x="0" y="0"/>
                </a:moveTo>
                <a:lnTo>
                  <a:pt x="0" y="232155"/>
                </a:lnTo>
                <a:lnTo>
                  <a:pt x="2128" y="251872"/>
                </a:lnTo>
                <a:lnTo>
                  <a:pt x="18789" y="290353"/>
                </a:lnTo>
                <a:lnTo>
                  <a:pt x="51173" y="327237"/>
                </a:lnTo>
                <a:lnTo>
                  <a:pt x="98301" y="362130"/>
                </a:lnTo>
                <a:lnTo>
                  <a:pt x="159196" y="394639"/>
                </a:lnTo>
                <a:lnTo>
                  <a:pt x="194500" y="409876"/>
                </a:lnTo>
                <a:lnTo>
                  <a:pt x="232879" y="424369"/>
                </a:lnTo>
                <a:lnTo>
                  <a:pt x="274210" y="438069"/>
                </a:lnTo>
                <a:lnTo>
                  <a:pt x="318371" y="450927"/>
                </a:lnTo>
                <a:lnTo>
                  <a:pt x="365240" y="462893"/>
                </a:lnTo>
                <a:lnTo>
                  <a:pt x="414694" y="473918"/>
                </a:lnTo>
                <a:lnTo>
                  <a:pt x="466612" y="483953"/>
                </a:lnTo>
                <a:lnTo>
                  <a:pt x="520870" y="492948"/>
                </a:lnTo>
                <a:lnTo>
                  <a:pt x="577347" y="500855"/>
                </a:lnTo>
                <a:lnTo>
                  <a:pt x="635920" y="507624"/>
                </a:lnTo>
                <a:lnTo>
                  <a:pt x="696468" y="513206"/>
                </a:lnTo>
                <a:lnTo>
                  <a:pt x="696468" y="629284"/>
                </a:lnTo>
                <a:lnTo>
                  <a:pt x="928624" y="406272"/>
                </a:lnTo>
                <a:lnTo>
                  <a:pt x="808147" y="281050"/>
                </a:lnTo>
                <a:lnTo>
                  <a:pt x="696468" y="281050"/>
                </a:lnTo>
                <a:lnTo>
                  <a:pt x="635920" y="275468"/>
                </a:lnTo>
                <a:lnTo>
                  <a:pt x="577347" y="268699"/>
                </a:lnTo>
                <a:lnTo>
                  <a:pt x="520870" y="260792"/>
                </a:lnTo>
                <a:lnTo>
                  <a:pt x="466612" y="251797"/>
                </a:lnTo>
                <a:lnTo>
                  <a:pt x="414694" y="241762"/>
                </a:lnTo>
                <a:lnTo>
                  <a:pt x="365240" y="230737"/>
                </a:lnTo>
                <a:lnTo>
                  <a:pt x="318371" y="218771"/>
                </a:lnTo>
                <a:lnTo>
                  <a:pt x="274210" y="205913"/>
                </a:lnTo>
                <a:lnTo>
                  <a:pt x="232879" y="192213"/>
                </a:lnTo>
                <a:lnTo>
                  <a:pt x="194500" y="177720"/>
                </a:lnTo>
                <a:lnTo>
                  <a:pt x="159196" y="162483"/>
                </a:lnTo>
                <a:lnTo>
                  <a:pt x="98301" y="129974"/>
                </a:lnTo>
                <a:lnTo>
                  <a:pt x="51173" y="95081"/>
                </a:lnTo>
                <a:lnTo>
                  <a:pt x="18789" y="58197"/>
                </a:lnTo>
                <a:lnTo>
                  <a:pt x="2128" y="19716"/>
                </a:lnTo>
                <a:lnTo>
                  <a:pt x="0" y="0"/>
                </a:lnTo>
                <a:close/>
              </a:path>
              <a:path w="929005" h="629285">
                <a:moveTo>
                  <a:pt x="696468" y="164972"/>
                </a:moveTo>
                <a:lnTo>
                  <a:pt x="696468" y="281050"/>
                </a:lnTo>
                <a:lnTo>
                  <a:pt x="808147" y="281050"/>
                </a:lnTo>
                <a:lnTo>
                  <a:pt x="696468" y="164972"/>
                </a:lnTo>
                <a:close/>
              </a:path>
            </a:pathLst>
          </a:custGeom>
          <a:solidFill>
            <a:srgbClr val="FFFFFF"/>
          </a:solidFill>
        </p:spPr>
        <p:txBody>
          <a:bodyPr wrap="square" lIns="0" tIns="0" rIns="0" bIns="0" rtlCol="0"/>
          <a:lstStyle/>
          <a:p/>
        </p:txBody>
      </p:sp>
      <p:sp>
        <p:nvSpPr>
          <p:cNvPr id="17" name="object 17"/>
          <p:cNvSpPr/>
          <p:nvPr/>
        </p:nvSpPr>
        <p:spPr>
          <a:xfrm>
            <a:off x="1285663" y="3714750"/>
            <a:ext cx="929005" cy="406400"/>
          </a:xfrm>
          <a:custGeom>
            <a:avLst/>
            <a:gdLst/>
            <a:ahLst/>
            <a:cxnLst/>
            <a:rect l="l" t="t" r="r" b="b"/>
            <a:pathLst>
              <a:path w="929005" h="406400">
                <a:moveTo>
                  <a:pt x="928835" y="0"/>
                </a:moveTo>
                <a:lnTo>
                  <a:pt x="852394" y="986"/>
                </a:lnTo>
                <a:lnTo>
                  <a:pt x="795495" y="3011"/>
                </a:lnTo>
                <a:lnTo>
                  <a:pt x="739145" y="6127"/>
                </a:lnTo>
                <a:lnTo>
                  <a:pt x="665146" y="11960"/>
                </a:lnTo>
                <a:lnTo>
                  <a:pt x="592797" y="19689"/>
                </a:lnTo>
                <a:lnTo>
                  <a:pt x="488791" y="34662"/>
                </a:lnTo>
                <a:lnTo>
                  <a:pt x="424174" y="46574"/>
                </a:lnTo>
                <a:lnTo>
                  <a:pt x="363634" y="59893"/>
                </a:lnTo>
                <a:lnTo>
                  <a:pt x="307292" y="74520"/>
                </a:lnTo>
                <a:lnTo>
                  <a:pt x="255273" y="90358"/>
                </a:lnTo>
                <a:lnTo>
                  <a:pt x="207700" y="107308"/>
                </a:lnTo>
                <a:lnTo>
                  <a:pt x="164697" y="125272"/>
                </a:lnTo>
                <a:lnTo>
                  <a:pt x="126388" y="144151"/>
                </a:lnTo>
                <a:lnTo>
                  <a:pt x="92895" y="163846"/>
                </a:lnTo>
                <a:lnTo>
                  <a:pt x="40852" y="205295"/>
                </a:lnTo>
                <a:lnTo>
                  <a:pt x="9558" y="248830"/>
                </a:lnTo>
                <a:lnTo>
                  <a:pt x="0" y="293665"/>
                </a:lnTo>
                <a:lnTo>
                  <a:pt x="3680" y="316324"/>
                </a:lnTo>
                <a:lnTo>
                  <a:pt x="13165" y="339013"/>
                </a:lnTo>
                <a:lnTo>
                  <a:pt x="28578" y="361632"/>
                </a:lnTo>
                <a:lnTo>
                  <a:pt x="50042" y="384085"/>
                </a:lnTo>
                <a:lnTo>
                  <a:pt x="77681" y="406273"/>
                </a:lnTo>
                <a:lnTo>
                  <a:pt x="101217" y="390689"/>
                </a:lnTo>
                <a:lnTo>
                  <a:pt x="127437" y="375690"/>
                </a:lnTo>
                <a:lnTo>
                  <a:pt x="187476" y="347541"/>
                </a:lnTo>
                <a:lnTo>
                  <a:pt x="256890" y="322009"/>
                </a:lnTo>
                <a:lnTo>
                  <a:pt x="294828" y="310284"/>
                </a:lnTo>
                <a:lnTo>
                  <a:pt x="334768" y="299282"/>
                </a:lnTo>
                <a:lnTo>
                  <a:pt x="376597" y="289027"/>
                </a:lnTo>
                <a:lnTo>
                  <a:pt x="420200" y="279542"/>
                </a:lnTo>
                <a:lnTo>
                  <a:pt x="465465" y="270851"/>
                </a:lnTo>
                <a:lnTo>
                  <a:pt x="512277" y="262977"/>
                </a:lnTo>
                <a:lnTo>
                  <a:pt x="560523" y="255942"/>
                </a:lnTo>
                <a:lnTo>
                  <a:pt x="610089" y="249770"/>
                </a:lnTo>
                <a:lnTo>
                  <a:pt x="660861" y="244484"/>
                </a:lnTo>
                <a:lnTo>
                  <a:pt x="712726" y="240108"/>
                </a:lnTo>
                <a:lnTo>
                  <a:pt x="765569" y="236663"/>
                </a:lnTo>
                <a:lnTo>
                  <a:pt x="819278" y="234174"/>
                </a:lnTo>
                <a:lnTo>
                  <a:pt x="873738" y="232664"/>
                </a:lnTo>
                <a:lnTo>
                  <a:pt x="928835" y="232156"/>
                </a:lnTo>
                <a:lnTo>
                  <a:pt x="928835" y="0"/>
                </a:lnTo>
                <a:close/>
              </a:path>
            </a:pathLst>
          </a:custGeom>
          <a:solidFill>
            <a:srgbClr val="CDCDCD"/>
          </a:solidFill>
        </p:spPr>
        <p:txBody>
          <a:bodyPr wrap="square" lIns="0" tIns="0" rIns="0" bIns="0" rtlCol="0"/>
          <a:lstStyle/>
          <a:p/>
        </p:txBody>
      </p:sp>
      <p:sp>
        <p:nvSpPr>
          <p:cNvPr id="18" name="object 18"/>
          <p:cNvSpPr/>
          <p:nvPr/>
        </p:nvSpPr>
        <p:spPr>
          <a:xfrm>
            <a:off x="1285875" y="3714750"/>
            <a:ext cx="929005" cy="919480"/>
          </a:xfrm>
          <a:custGeom>
            <a:avLst/>
            <a:gdLst/>
            <a:ahLst/>
            <a:cxnLst/>
            <a:rect l="l" t="t" r="r" b="b"/>
            <a:pathLst>
              <a:path w="929005" h="919479">
                <a:moveTo>
                  <a:pt x="0" y="290194"/>
                </a:moveTo>
                <a:lnTo>
                  <a:pt x="8432" y="329326"/>
                </a:lnTo>
                <a:lnTo>
                  <a:pt x="33076" y="367058"/>
                </a:lnTo>
                <a:lnTo>
                  <a:pt x="72955" y="402996"/>
                </a:lnTo>
                <a:lnTo>
                  <a:pt x="127089" y="436746"/>
                </a:lnTo>
                <a:lnTo>
                  <a:pt x="194500" y="467915"/>
                </a:lnTo>
                <a:lnTo>
                  <a:pt x="232879" y="482408"/>
                </a:lnTo>
                <a:lnTo>
                  <a:pt x="274210" y="496108"/>
                </a:lnTo>
                <a:lnTo>
                  <a:pt x="318371" y="508966"/>
                </a:lnTo>
                <a:lnTo>
                  <a:pt x="365240" y="520932"/>
                </a:lnTo>
                <a:lnTo>
                  <a:pt x="414694" y="531957"/>
                </a:lnTo>
                <a:lnTo>
                  <a:pt x="466612" y="541992"/>
                </a:lnTo>
                <a:lnTo>
                  <a:pt x="520870" y="550987"/>
                </a:lnTo>
                <a:lnTo>
                  <a:pt x="577347" y="558894"/>
                </a:lnTo>
                <a:lnTo>
                  <a:pt x="635920" y="565663"/>
                </a:lnTo>
                <a:lnTo>
                  <a:pt x="696468" y="571245"/>
                </a:lnTo>
                <a:lnTo>
                  <a:pt x="696468" y="455168"/>
                </a:lnTo>
                <a:lnTo>
                  <a:pt x="928624" y="696468"/>
                </a:lnTo>
                <a:lnTo>
                  <a:pt x="696468" y="919480"/>
                </a:lnTo>
                <a:lnTo>
                  <a:pt x="696468" y="803401"/>
                </a:lnTo>
                <a:lnTo>
                  <a:pt x="635920" y="797819"/>
                </a:lnTo>
                <a:lnTo>
                  <a:pt x="577347" y="791050"/>
                </a:lnTo>
                <a:lnTo>
                  <a:pt x="520870" y="783143"/>
                </a:lnTo>
                <a:lnTo>
                  <a:pt x="466612" y="774148"/>
                </a:lnTo>
                <a:lnTo>
                  <a:pt x="414694" y="764113"/>
                </a:lnTo>
                <a:lnTo>
                  <a:pt x="365240" y="753088"/>
                </a:lnTo>
                <a:lnTo>
                  <a:pt x="318371" y="741122"/>
                </a:lnTo>
                <a:lnTo>
                  <a:pt x="274210" y="728264"/>
                </a:lnTo>
                <a:lnTo>
                  <a:pt x="232879" y="714564"/>
                </a:lnTo>
                <a:lnTo>
                  <a:pt x="194500" y="700071"/>
                </a:lnTo>
                <a:lnTo>
                  <a:pt x="159196" y="684834"/>
                </a:lnTo>
                <a:lnTo>
                  <a:pt x="98301" y="652325"/>
                </a:lnTo>
                <a:lnTo>
                  <a:pt x="51173" y="617432"/>
                </a:lnTo>
                <a:lnTo>
                  <a:pt x="18789" y="580548"/>
                </a:lnTo>
                <a:lnTo>
                  <a:pt x="2128" y="542067"/>
                </a:lnTo>
                <a:lnTo>
                  <a:pt x="0" y="522350"/>
                </a:lnTo>
                <a:lnTo>
                  <a:pt x="0" y="290194"/>
                </a:lnTo>
                <a:lnTo>
                  <a:pt x="12155" y="243122"/>
                </a:lnTo>
                <a:lnTo>
                  <a:pt x="47345" y="198469"/>
                </a:lnTo>
                <a:lnTo>
                  <a:pt x="103658" y="156832"/>
                </a:lnTo>
                <a:lnTo>
                  <a:pt x="139138" y="137331"/>
                </a:lnTo>
                <a:lnTo>
                  <a:pt x="179181" y="118807"/>
                </a:lnTo>
                <a:lnTo>
                  <a:pt x="223549" y="101337"/>
                </a:lnTo>
                <a:lnTo>
                  <a:pt x="272002" y="84994"/>
                </a:lnTo>
                <a:lnTo>
                  <a:pt x="324301" y="69853"/>
                </a:lnTo>
                <a:lnTo>
                  <a:pt x="380207" y="55989"/>
                </a:lnTo>
                <a:lnTo>
                  <a:pt x="439481" y="43476"/>
                </a:lnTo>
                <a:lnTo>
                  <a:pt x="501884" y="32390"/>
                </a:lnTo>
                <a:lnTo>
                  <a:pt x="567178" y="22804"/>
                </a:lnTo>
                <a:lnTo>
                  <a:pt x="635121" y="14793"/>
                </a:lnTo>
                <a:lnTo>
                  <a:pt x="705477" y="8433"/>
                </a:lnTo>
                <a:lnTo>
                  <a:pt x="778005" y="3798"/>
                </a:lnTo>
                <a:lnTo>
                  <a:pt x="852467" y="961"/>
                </a:lnTo>
                <a:lnTo>
                  <a:pt x="928624" y="0"/>
                </a:lnTo>
                <a:lnTo>
                  <a:pt x="928624" y="232156"/>
                </a:lnTo>
                <a:lnTo>
                  <a:pt x="873526" y="232664"/>
                </a:lnTo>
                <a:lnTo>
                  <a:pt x="819066" y="234174"/>
                </a:lnTo>
                <a:lnTo>
                  <a:pt x="765358" y="236663"/>
                </a:lnTo>
                <a:lnTo>
                  <a:pt x="712514" y="240108"/>
                </a:lnTo>
                <a:lnTo>
                  <a:pt x="660650" y="244484"/>
                </a:lnTo>
                <a:lnTo>
                  <a:pt x="609877" y="249770"/>
                </a:lnTo>
                <a:lnTo>
                  <a:pt x="560311" y="255942"/>
                </a:lnTo>
                <a:lnTo>
                  <a:pt x="512066" y="262977"/>
                </a:lnTo>
                <a:lnTo>
                  <a:pt x="465253" y="270851"/>
                </a:lnTo>
                <a:lnTo>
                  <a:pt x="419988" y="279542"/>
                </a:lnTo>
                <a:lnTo>
                  <a:pt x="376385" y="289027"/>
                </a:lnTo>
                <a:lnTo>
                  <a:pt x="334556" y="299282"/>
                </a:lnTo>
                <a:lnTo>
                  <a:pt x="294616" y="310284"/>
                </a:lnTo>
                <a:lnTo>
                  <a:pt x="256678" y="322009"/>
                </a:lnTo>
                <a:lnTo>
                  <a:pt x="187265" y="347541"/>
                </a:lnTo>
                <a:lnTo>
                  <a:pt x="127225" y="375690"/>
                </a:lnTo>
                <a:lnTo>
                  <a:pt x="101005" y="390689"/>
                </a:lnTo>
                <a:lnTo>
                  <a:pt x="77469" y="406273"/>
                </a:lnTo>
              </a:path>
            </a:pathLst>
          </a:custGeom>
          <a:ln w="25399">
            <a:solidFill>
              <a:srgbClr val="4F81BC"/>
            </a:solidFill>
          </a:ln>
        </p:spPr>
        <p:txBody>
          <a:bodyPr wrap="square" lIns="0" tIns="0" rIns="0" bIns="0" rtlCol="0"/>
          <a:lstStyle/>
          <a:p/>
        </p:txBody>
      </p:sp>
      <p:sp>
        <p:nvSpPr>
          <p:cNvPr id="19" name="object 19"/>
          <p:cNvSpPr/>
          <p:nvPr/>
        </p:nvSpPr>
        <p:spPr>
          <a:xfrm>
            <a:off x="3357498" y="5433695"/>
            <a:ext cx="929005" cy="629920"/>
          </a:xfrm>
          <a:custGeom>
            <a:avLst/>
            <a:gdLst/>
            <a:ahLst/>
            <a:cxnLst/>
            <a:rect l="l" t="t" r="r" b="b"/>
            <a:pathLst>
              <a:path w="929004" h="629920">
                <a:moveTo>
                  <a:pt x="0" y="0"/>
                </a:moveTo>
                <a:lnTo>
                  <a:pt x="0" y="232206"/>
                </a:lnTo>
                <a:lnTo>
                  <a:pt x="2128" y="251923"/>
                </a:lnTo>
                <a:lnTo>
                  <a:pt x="18789" y="290404"/>
                </a:lnTo>
                <a:lnTo>
                  <a:pt x="51175" y="327289"/>
                </a:lnTo>
                <a:lnTo>
                  <a:pt x="98307" y="362182"/>
                </a:lnTo>
                <a:lnTo>
                  <a:pt x="159208" y="394690"/>
                </a:lnTo>
                <a:lnTo>
                  <a:pt x="194516" y="409925"/>
                </a:lnTo>
                <a:lnTo>
                  <a:pt x="232900" y="424417"/>
                </a:lnTo>
                <a:lnTo>
                  <a:pt x="274237" y="438115"/>
                </a:lnTo>
                <a:lnTo>
                  <a:pt x="318406" y="450969"/>
                </a:lnTo>
                <a:lnTo>
                  <a:pt x="365283" y="462932"/>
                </a:lnTo>
                <a:lnTo>
                  <a:pt x="414748" y="473953"/>
                </a:lnTo>
                <a:lnTo>
                  <a:pt x="466677" y="483982"/>
                </a:lnTo>
                <a:lnTo>
                  <a:pt x="520948" y="492972"/>
                </a:lnTo>
                <a:lnTo>
                  <a:pt x="577440" y="500872"/>
                </a:lnTo>
                <a:lnTo>
                  <a:pt x="636029" y="507633"/>
                </a:lnTo>
                <a:lnTo>
                  <a:pt x="696595" y="513206"/>
                </a:lnTo>
                <a:lnTo>
                  <a:pt x="696595" y="629297"/>
                </a:lnTo>
                <a:lnTo>
                  <a:pt x="928751" y="406336"/>
                </a:lnTo>
                <a:lnTo>
                  <a:pt x="808245" y="281038"/>
                </a:lnTo>
                <a:lnTo>
                  <a:pt x="696595" y="281038"/>
                </a:lnTo>
                <a:lnTo>
                  <a:pt x="636029" y="275464"/>
                </a:lnTo>
                <a:lnTo>
                  <a:pt x="577440" y="268702"/>
                </a:lnTo>
                <a:lnTo>
                  <a:pt x="520948" y="260801"/>
                </a:lnTo>
                <a:lnTo>
                  <a:pt x="466677" y="251810"/>
                </a:lnTo>
                <a:lnTo>
                  <a:pt x="414748" y="241778"/>
                </a:lnTo>
                <a:lnTo>
                  <a:pt x="365283" y="230755"/>
                </a:lnTo>
                <a:lnTo>
                  <a:pt x="318406" y="218790"/>
                </a:lnTo>
                <a:lnTo>
                  <a:pt x="274237" y="205932"/>
                </a:lnTo>
                <a:lnTo>
                  <a:pt x="232900" y="192232"/>
                </a:lnTo>
                <a:lnTo>
                  <a:pt x="194516" y="177738"/>
                </a:lnTo>
                <a:lnTo>
                  <a:pt x="159208" y="162499"/>
                </a:lnTo>
                <a:lnTo>
                  <a:pt x="98307" y="129986"/>
                </a:lnTo>
                <a:lnTo>
                  <a:pt x="51175" y="95088"/>
                </a:lnTo>
                <a:lnTo>
                  <a:pt x="18789" y="58200"/>
                </a:lnTo>
                <a:lnTo>
                  <a:pt x="2128" y="19716"/>
                </a:lnTo>
                <a:lnTo>
                  <a:pt x="0" y="0"/>
                </a:lnTo>
                <a:close/>
              </a:path>
              <a:path w="929004" h="629920">
                <a:moveTo>
                  <a:pt x="696595" y="164947"/>
                </a:moveTo>
                <a:lnTo>
                  <a:pt x="696595" y="281038"/>
                </a:lnTo>
                <a:lnTo>
                  <a:pt x="808245" y="281038"/>
                </a:lnTo>
                <a:lnTo>
                  <a:pt x="696595" y="164947"/>
                </a:lnTo>
                <a:close/>
              </a:path>
            </a:pathLst>
          </a:custGeom>
          <a:solidFill>
            <a:srgbClr val="FFFFFF"/>
          </a:solidFill>
        </p:spPr>
        <p:txBody>
          <a:bodyPr wrap="square" lIns="0" tIns="0" rIns="0" bIns="0" rtlCol="0"/>
          <a:lstStyle/>
          <a:p/>
        </p:txBody>
      </p:sp>
      <p:sp>
        <p:nvSpPr>
          <p:cNvPr id="20" name="object 20"/>
          <p:cNvSpPr/>
          <p:nvPr/>
        </p:nvSpPr>
        <p:spPr>
          <a:xfrm>
            <a:off x="3357366" y="5143500"/>
            <a:ext cx="929005" cy="406400"/>
          </a:xfrm>
          <a:custGeom>
            <a:avLst/>
            <a:gdLst/>
            <a:ahLst/>
            <a:cxnLst/>
            <a:rect l="l" t="t" r="r" b="b"/>
            <a:pathLst>
              <a:path w="929004" h="406400">
                <a:moveTo>
                  <a:pt x="928883" y="0"/>
                </a:moveTo>
                <a:lnTo>
                  <a:pt x="852394" y="986"/>
                </a:lnTo>
                <a:lnTo>
                  <a:pt x="795487" y="3011"/>
                </a:lnTo>
                <a:lnTo>
                  <a:pt x="739145" y="6127"/>
                </a:lnTo>
                <a:lnTo>
                  <a:pt x="665170" y="11960"/>
                </a:lnTo>
                <a:lnTo>
                  <a:pt x="592841" y="19689"/>
                </a:lnTo>
                <a:lnTo>
                  <a:pt x="488839" y="34662"/>
                </a:lnTo>
                <a:lnTo>
                  <a:pt x="424220" y="46574"/>
                </a:lnTo>
                <a:lnTo>
                  <a:pt x="363675" y="59893"/>
                </a:lnTo>
                <a:lnTo>
                  <a:pt x="307329" y="74520"/>
                </a:lnTo>
                <a:lnTo>
                  <a:pt x="255305" y="90358"/>
                </a:lnTo>
                <a:lnTo>
                  <a:pt x="207727" y="107308"/>
                </a:lnTo>
                <a:lnTo>
                  <a:pt x="164718" y="125272"/>
                </a:lnTo>
                <a:lnTo>
                  <a:pt x="126403" y="144151"/>
                </a:lnTo>
                <a:lnTo>
                  <a:pt x="92905" y="163846"/>
                </a:lnTo>
                <a:lnTo>
                  <a:pt x="40854" y="205295"/>
                </a:lnTo>
                <a:lnTo>
                  <a:pt x="9555" y="248830"/>
                </a:lnTo>
                <a:lnTo>
                  <a:pt x="0" y="293665"/>
                </a:lnTo>
                <a:lnTo>
                  <a:pt x="3684" y="316324"/>
                </a:lnTo>
                <a:lnTo>
                  <a:pt x="13176" y="339013"/>
                </a:lnTo>
                <a:lnTo>
                  <a:pt x="28598" y="361632"/>
                </a:lnTo>
                <a:lnTo>
                  <a:pt x="50075" y="384085"/>
                </a:lnTo>
                <a:lnTo>
                  <a:pt x="77729" y="406272"/>
                </a:lnTo>
                <a:lnTo>
                  <a:pt x="101264" y="390706"/>
                </a:lnTo>
                <a:lnTo>
                  <a:pt x="127482" y="375721"/>
                </a:lnTo>
                <a:lnTo>
                  <a:pt x="187512" y="347589"/>
                </a:lnTo>
                <a:lnTo>
                  <a:pt x="256914" y="322065"/>
                </a:lnTo>
                <a:lnTo>
                  <a:pt x="294846" y="310340"/>
                </a:lnTo>
                <a:lnTo>
                  <a:pt x="334779" y="299336"/>
                </a:lnTo>
                <a:lnTo>
                  <a:pt x="376602" y="289079"/>
                </a:lnTo>
                <a:lnTo>
                  <a:pt x="420201" y="279590"/>
                </a:lnTo>
                <a:lnTo>
                  <a:pt x="465461" y="270894"/>
                </a:lnTo>
                <a:lnTo>
                  <a:pt x="512271" y="263013"/>
                </a:lnTo>
                <a:lnTo>
                  <a:pt x="560515" y="255972"/>
                </a:lnTo>
                <a:lnTo>
                  <a:pt x="610081" y="249794"/>
                </a:lnTo>
                <a:lnTo>
                  <a:pt x="660856" y="244502"/>
                </a:lnTo>
                <a:lnTo>
                  <a:pt x="712725" y="240120"/>
                </a:lnTo>
                <a:lnTo>
                  <a:pt x="765576" y="236671"/>
                </a:lnTo>
                <a:lnTo>
                  <a:pt x="819295" y="234178"/>
                </a:lnTo>
                <a:lnTo>
                  <a:pt x="873769" y="232665"/>
                </a:lnTo>
                <a:lnTo>
                  <a:pt x="928883" y="232156"/>
                </a:lnTo>
                <a:lnTo>
                  <a:pt x="928883" y="0"/>
                </a:lnTo>
                <a:close/>
              </a:path>
            </a:pathLst>
          </a:custGeom>
          <a:solidFill>
            <a:srgbClr val="CDCDCD"/>
          </a:solidFill>
        </p:spPr>
        <p:txBody>
          <a:bodyPr wrap="square" lIns="0" tIns="0" rIns="0" bIns="0" rtlCol="0"/>
          <a:lstStyle/>
          <a:p/>
        </p:txBody>
      </p:sp>
      <p:sp>
        <p:nvSpPr>
          <p:cNvPr id="21" name="object 21"/>
          <p:cNvSpPr/>
          <p:nvPr/>
        </p:nvSpPr>
        <p:spPr>
          <a:xfrm>
            <a:off x="3357498" y="5143500"/>
            <a:ext cx="929005" cy="919480"/>
          </a:xfrm>
          <a:custGeom>
            <a:avLst/>
            <a:gdLst/>
            <a:ahLst/>
            <a:cxnLst/>
            <a:rect l="l" t="t" r="r" b="b"/>
            <a:pathLst>
              <a:path w="929004" h="919479">
                <a:moveTo>
                  <a:pt x="0" y="290194"/>
                </a:moveTo>
                <a:lnTo>
                  <a:pt x="8432" y="329327"/>
                </a:lnTo>
                <a:lnTo>
                  <a:pt x="33077" y="367063"/>
                </a:lnTo>
                <a:lnTo>
                  <a:pt x="72958" y="403005"/>
                </a:lnTo>
                <a:lnTo>
                  <a:pt x="127097" y="436760"/>
                </a:lnTo>
                <a:lnTo>
                  <a:pt x="194516" y="467933"/>
                </a:lnTo>
                <a:lnTo>
                  <a:pt x="232900" y="482427"/>
                </a:lnTo>
                <a:lnTo>
                  <a:pt x="274237" y="496127"/>
                </a:lnTo>
                <a:lnTo>
                  <a:pt x="318406" y="508985"/>
                </a:lnTo>
                <a:lnTo>
                  <a:pt x="365283" y="520950"/>
                </a:lnTo>
                <a:lnTo>
                  <a:pt x="414748" y="531973"/>
                </a:lnTo>
                <a:lnTo>
                  <a:pt x="466677" y="542005"/>
                </a:lnTo>
                <a:lnTo>
                  <a:pt x="520948" y="550996"/>
                </a:lnTo>
                <a:lnTo>
                  <a:pt x="577440" y="558897"/>
                </a:lnTo>
                <a:lnTo>
                  <a:pt x="636029" y="565659"/>
                </a:lnTo>
                <a:lnTo>
                  <a:pt x="696595" y="571233"/>
                </a:lnTo>
                <a:lnTo>
                  <a:pt x="696595" y="455142"/>
                </a:lnTo>
                <a:lnTo>
                  <a:pt x="928751" y="696531"/>
                </a:lnTo>
                <a:lnTo>
                  <a:pt x="696595" y="919492"/>
                </a:lnTo>
                <a:lnTo>
                  <a:pt x="696595" y="803402"/>
                </a:lnTo>
                <a:lnTo>
                  <a:pt x="636029" y="797828"/>
                </a:lnTo>
                <a:lnTo>
                  <a:pt x="577440" y="791067"/>
                </a:lnTo>
                <a:lnTo>
                  <a:pt x="520948" y="783167"/>
                </a:lnTo>
                <a:lnTo>
                  <a:pt x="466677" y="774177"/>
                </a:lnTo>
                <a:lnTo>
                  <a:pt x="414748" y="764148"/>
                </a:lnTo>
                <a:lnTo>
                  <a:pt x="365283" y="753127"/>
                </a:lnTo>
                <a:lnTo>
                  <a:pt x="318406" y="741164"/>
                </a:lnTo>
                <a:lnTo>
                  <a:pt x="274237" y="728310"/>
                </a:lnTo>
                <a:lnTo>
                  <a:pt x="232900" y="714612"/>
                </a:lnTo>
                <a:lnTo>
                  <a:pt x="194516" y="700120"/>
                </a:lnTo>
                <a:lnTo>
                  <a:pt x="159208" y="684885"/>
                </a:lnTo>
                <a:lnTo>
                  <a:pt x="98307" y="652377"/>
                </a:lnTo>
                <a:lnTo>
                  <a:pt x="51175" y="617484"/>
                </a:lnTo>
                <a:lnTo>
                  <a:pt x="18789" y="580599"/>
                </a:lnTo>
                <a:lnTo>
                  <a:pt x="2128" y="542118"/>
                </a:lnTo>
                <a:lnTo>
                  <a:pt x="0" y="522401"/>
                </a:lnTo>
                <a:lnTo>
                  <a:pt x="0" y="290194"/>
                </a:lnTo>
                <a:lnTo>
                  <a:pt x="12155" y="243122"/>
                </a:lnTo>
                <a:lnTo>
                  <a:pt x="47346" y="198469"/>
                </a:lnTo>
                <a:lnTo>
                  <a:pt x="103662" y="156832"/>
                </a:lnTo>
                <a:lnTo>
                  <a:pt x="139143" y="137331"/>
                </a:lnTo>
                <a:lnTo>
                  <a:pt x="179189" y="118807"/>
                </a:lnTo>
                <a:lnTo>
                  <a:pt x="223560" y="101337"/>
                </a:lnTo>
                <a:lnTo>
                  <a:pt x="272018" y="84994"/>
                </a:lnTo>
                <a:lnTo>
                  <a:pt x="324322" y="69853"/>
                </a:lnTo>
                <a:lnTo>
                  <a:pt x="380234" y="55989"/>
                </a:lnTo>
                <a:lnTo>
                  <a:pt x="439516" y="43476"/>
                </a:lnTo>
                <a:lnTo>
                  <a:pt x="501928" y="32390"/>
                </a:lnTo>
                <a:lnTo>
                  <a:pt x="567231" y="22804"/>
                </a:lnTo>
                <a:lnTo>
                  <a:pt x="635186" y="14793"/>
                </a:lnTo>
                <a:lnTo>
                  <a:pt x="705555" y="8433"/>
                </a:lnTo>
                <a:lnTo>
                  <a:pt x="778098" y="3798"/>
                </a:lnTo>
                <a:lnTo>
                  <a:pt x="852576" y="961"/>
                </a:lnTo>
                <a:lnTo>
                  <a:pt x="928751" y="0"/>
                </a:lnTo>
                <a:lnTo>
                  <a:pt x="928751" y="232156"/>
                </a:lnTo>
                <a:lnTo>
                  <a:pt x="873636" y="232665"/>
                </a:lnTo>
                <a:lnTo>
                  <a:pt x="819162" y="234178"/>
                </a:lnTo>
                <a:lnTo>
                  <a:pt x="765443" y="236671"/>
                </a:lnTo>
                <a:lnTo>
                  <a:pt x="712592" y="240120"/>
                </a:lnTo>
                <a:lnTo>
                  <a:pt x="660723" y="244502"/>
                </a:lnTo>
                <a:lnTo>
                  <a:pt x="609948" y="249794"/>
                </a:lnTo>
                <a:lnTo>
                  <a:pt x="560382" y="255972"/>
                </a:lnTo>
                <a:lnTo>
                  <a:pt x="512138" y="263013"/>
                </a:lnTo>
                <a:lnTo>
                  <a:pt x="465328" y="270894"/>
                </a:lnTo>
                <a:lnTo>
                  <a:pt x="420068" y="279590"/>
                </a:lnTo>
                <a:lnTo>
                  <a:pt x="376469" y="289079"/>
                </a:lnTo>
                <a:lnTo>
                  <a:pt x="334647" y="299336"/>
                </a:lnTo>
                <a:lnTo>
                  <a:pt x="294713" y="310340"/>
                </a:lnTo>
                <a:lnTo>
                  <a:pt x="256781" y="322065"/>
                </a:lnTo>
                <a:lnTo>
                  <a:pt x="187379" y="347589"/>
                </a:lnTo>
                <a:lnTo>
                  <a:pt x="127349" y="375721"/>
                </a:lnTo>
                <a:lnTo>
                  <a:pt x="101131" y="390706"/>
                </a:lnTo>
                <a:lnTo>
                  <a:pt x="77597" y="406272"/>
                </a:lnTo>
              </a:path>
            </a:pathLst>
          </a:custGeom>
          <a:ln w="25400">
            <a:solidFill>
              <a:srgbClr val="4F81BC"/>
            </a:solidFill>
          </a:ln>
        </p:spPr>
        <p:txBody>
          <a:bodyPr wrap="square" lIns="0" tIns="0" rIns="0" bIns="0" rtlCol="0"/>
          <a:lstStyle/>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408203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358134"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负载</a:t>
            </a:r>
            <a:r>
              <a:rPr sz="4400" spc="-30" dirty="0">
                <a:latin typeface="宋体" panose="02010600030101010101" pitchFamily="2" charset="-122"/>
                <a:cs typeface="宋体" panose="02010600030101010101" pitchFamily="2" charset="-122"/>
              </a:rPr>
              <a:t>均</a:t>
            </a:r>
            <a:r>
              <a:rPr sz="4400" spc="-45" dirty="0">
                <a:latin typeface="宋体" panose="02010600030101010101" pitchFamily="2" charset="-122"/>
                <a:cs typeface="宋体" panose="02010600030101010101" pitchFamily="2" charset="-122"/>
              </a:rPr>
              <a:t>衡</a:t>
            </a:r>
            <a:r>
              <a:rPr sz="4400" spc="-30" dirty="0">
                <a:latin typeface="宋体" panose="02010600030101010101" pitchFamily="2" charset="-122"/>
                <a:cs typeface="宋体" panose="02010600030101010101" pitchFamily="2" charset="-122"/>
              </a:rPr>
              <a:t>优</a:t>
            </a:r>
            <a:r>
              <a:rPr sz="4400" spc="-45" dirty="0">
                <a:latin typeface="宋体" panose="02010600030101010101" pitchFamily="2" charset="-122"/>
                <a:cs typeface="宋体" panose="02010600030101010101" pitchFamily="2" charset="-122"/>
              </a:rPr>
              <a:t>化</a:t>
            </a:r>
            <a:endParaRPr sz="4400">
              <a:latin typeface="宋体" panose="02010600030101010101" pitchFamily="2" charset="-122"/>
              <a:cs typeface="宋体" panose="02010600030101010101" pitchFamily="2" charset="-122"/>
            </a:endParaRPr>
          </a:p>
        </p:txBody>
      </p:sp>
      <p:sp>
        <p:nvSpPr>
          <p:cNvPr id="7" name="object 7"/>
          <p:cNvSpPr/>
          <p:nvPr/>
        </p:nvSpPr>
        <p:spPr>
          <a:xfrm>
            <a:off x="3406466"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solidFill>
            <a:srgbClr val="FFFFFF"/>
          </a:solidFill>
        </p:spPr>
        <p:txBody>
          <a:bodyPr wrap="square" lIns="0" tIns="0" rIns="0" bIns="0" rtlCol="0"/>
          <a:lstStyle/>
          <a:p/>
        </p:txBody>
      </p:sp>
      <p:sp>
        <p:nvSpPr>
          <p:cNvPr id="8" name="object 8"/>
          <p:cNvSpPr/>
          <p:nvPr/>
        </p:nvSpPr>
        <p:spPr>
          <a:xfrm>
            <a:off x="3406466"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ln w="31254">
            <a:solidFill>
              <a:srgbClr val="000000"/>
            </a:solidFill>
          </a:ln>
        </p:spPr>
        <p:txBody>
          <a:bodyPr wrap="square" lIns="0" tIns="0" rIns="0" bIns="0" rtlCol="0"/>
          <a:lstStyle/>
          <a:p/>
        </p:txBody>
      </p:sp>
      <p:sp>
        <p:nvSpPr>
          <p:cNvPr id="9" name="object 9"/>
          <p:cNvSpPr txBox="1"/>
          <p:nvPr/>
        </p:nvSpPr>
        <p:spPr>
          <a:xfrm>
            <a:off x="3876017" y="2626669"/>
            <a:ext cx="628015" cy="266065"/>
          </a:xfrm>
          <a:prstGeom prst="rect">
            <a:avLst/>
          </a:prstGeom>
        </p:spPr>
        <p:txBody>
          <a:bodyPr vert="horz" wrap="square" lIns="0" tIns="0" rIns="0" bIns="0" rtlCol="0">
            <a:spAutoFit/>
          </a:bodyPr>
          <a:lstStyle/>
          <a:p>
            <a:pPr marL="12700">
              <a:lnSpc>
                <a:spcPts val="2265"/>
              </a:lnSpc>
            </a:pPr>
            <a:r>
              <a:rPr sz="1900" spc="-15" dirty="0">
                <a:latin typeface="宋体" panose="02010600030101010101" pitchFamily="2" charset="-122"/>
                <a:cs typeface="宋体" panose="02010600030101010101" pitchFamily="2" charset="-122"/>
              </a:rPr>
              <a:t>节点</a:t>
            </a:r>
            <a:r>
              <a:rPr sz="1900" spc="-10" dirty="0">
                <a:latin typeface="宋体" panose="02010600030101010101" pitchFamily="2" charset="-122"/>
                <a:cs typeface="宋体" panose="02010600030101010101" pitchFamily="2" charset="-122"/>
              </a:rPr>
              <a:t>1</a:t>
            </a:r>
            <a:endParaRPr sz="1900">
              <a:latin typeface="宋体" panose="02010600030101010101" pitchFamily="2" charset="-122"/>
              <a:cs typeface="宋体" panose="02010600030101010101" pitchFamily="2" charset="-122"/>
            </a:endParaRPr>
          </a:p>
        </p:txBody>
      </p:sp>
      <p:sp>
        <p:nvSpPr>
          <p:cNvPr id="10" name="object 10"/>
          <p:cNvSpPr/>
          <p:nvPr/>
        </p:nvSpPr>
        <p:spPr>
          <a:xfrm>
            <a:off x="602523"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solidFill>
            <a:srgbClr val="FFFFFF"/>
          </a:solidFill>
        </p:spPr>
        <p:txBody>
          <a:bodyPr wrap="square" lIns="0" tIns="0" rIns="0" bIns="0" rtlCol="0"/>
          <a:lstStyle/>
          <a:p/>
        </p:txBody>
      </p:sp>
      <p:sp>
        <p:nvSpPr>
          <p:cNvPr id="11" name="object 11"/>
          <p:cNvSpPr/>
          <p:nvPr/>
        </p:nvSpPr>
        <p:spPr>
          <a:xfrm>
            <a:off x="602523"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ln w="31254">
            <a:solidFill>
              <a:srgbClr val="000000"/>
            </a:solidFill>
          </a:ln>
        </p:spPr>
        <p:txBody>
          <a:bodyPr wrap="square" lIns="0" tIns="0" rIns="0" bIns="0" rtlCol="0"/>
          <a:lstStyle/>
          <a:p/>
        </p:txBody>
      </p:sp>
      <p:sp>
        <p:nvSpPr>
          <p:cNvPr id="12" name="object 12"/>
          <p:cNvSpPr txBox="1"/>
          <p:nvPr/>
        </p:nvSpPr>
        <p:spPr>
          <a:xfrm>
            <a:off x="1072013" y="2626669"/>
            <a:ext cx="628015" cy="266065"/>
          </a:xfrm>
          <a:prstGeom prst="rect">
            <a:avLst/>
          </a:prstGeom>
        </p:spPr>
        <p:txBody>
          <a:bodyPr vert="horz" wrap="square" lIns="0" tIns="0" rIns="0" bIns="0" rtlCol="0">
            <a:spAutoFit/>
          </a:bodyPr>
          <a:lstStyle/>
          <a:p>
            <a:pPr marL="12700">
              <a:lnSpc>
                <a:spcPts val="2265"/>
              </a:lnSpc>
            </a:pPr>
            <a:r>
              <a:rPr sz="1900" spc="-15" dirty="0">
                <a:latin typeface="宋体" panose="02010600030101010101" pitchFamily="2" charset="-122"/>
                <a:cs typeface="宋体" panose="02010600030101010101" pitchFamily="2" charset="-122"/>
              </a:rPr>
              <a:t>节点</a:t>
            </a:r>
            <a:r>
              <a:rPr sz="1900" spc="-10" dirty="0">
                <a:latin typeface="宋体" panose="02010600030101010101" pitchFamily="2" charset="-122"/>
                <a:cs typeface="宋体" panose="02010600030101010101" pitchFamily="2" charset="-122"/>
              </a:rPr>
              <a:t>0</a:t>
            </a:r>
            <a:endParaRPr sz="1900">
              <a:latin typeface="宋体" panose="02010600030101010101" pitchFamily="2" charset="-122"/>
              <a:cs typeface="宋体" panose="02010600030101010101" pitchFamily="2" charset="-122"/>
            </a:endParaRPr>
          </a:p>
        </p:txBody>
      </p:sp>
      <p:sp>
        <p:nvSpPr>
          <p:cNvPr id="13" name="object 13"/>
          <p:cNvSpPr/>
          <p:nvPr/>
        </p:nvSpPr>
        <p:spPr>
          <a:xfrm>
            <a:off x="6817462"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solidFill>
            <a:srgbClr val="FFFFFF"/>
          </a:solidFill>
        </p:spPr>
        <p:txBody>
          <a:bodyPr wrap="square" lIns="0" tIns="0" rIns="0" bIns="0" rtlCol="0"/>
          <a:lstStyle/>
          <a:p/>
        </p:txBody>
      </p:sp>
      <p:sp>
        <p:nvSpPr>
          <p:cNvPr id="14" name="object 14"/>
          <p:cNvSpPr/>
          <p:nvPr/>
        </p:nvSpPr>
        <p:spPr>
          <a:xfrm>
            <a:off x="6817462" y="2489916"/>
            <a:ext cx="1568450" cy="568325"/>
          </a:xfrm>
          <a:custGeom>
            <a:avLst/>
            <a:gdLst/>
            <a:ahLst/>
            <a:cxnLst/>
            <a:rect l="l" t="t" r="r" b="b"/>
            <a:pathLst>
              <a:path w="1568450" h="568325">
                <a:moveTo>
                  <a:pt x="0" y="567958"/>
                </a:moveTo>
                <a:lnTo>
                  <a:pt x="1567891" y="567958"/>
                </a:lnTo>
                <a:lnTo>
                  <a:pt x="1567891" y="0"/>
                </a:lnTo>
                <a:lnTo>
                  <a:pt x="0" y="0"/>
                </a:lnTo>
                <a:lnTo>
                  <a:pt x="0" y="567958"/>
                </a:lnTo>
                <a:close/>
              </a:path>
            </a:pathLst>
          </a:custGeom>
          <a:ln w="31254">
            <a:solidFill>
              <a:srgbClr val="000000"/>
            </a:solidFill>
          </a:ln>
        </p:spPr>
        <p:txBody>
          <a:bodyPr wrap="square" lIns="0" tIns="0" rIns="0" bIns="0" rtlCol="0"/>
          <a:lstStyle/>
          <a:p/>
        </p:txBody>
      </p:sp>
      <p:sp>
        <p:nvSpPr>
          <p:cNvPr id="15" name="object 15"/>
          <p:cNvSpPr txBox="1"/>
          <p:nvPr/>
        </p:nvSpPr>
        <p:spPr>
          <a:xfrm>
            <a:off x="7165975" y="2626669"/>
            <a:ext cx="870585" cy="266065"/>
          </a:xfrm>
          <a:prstGeom prst="rect">
            <a:avLst/>
          </a:prstGeom>
        </p:spPr>
        <p:txBody>
          <a:bodyPr vert="horz" wrap="square" lIns="0" tIns="0" rIns="0" bIns="0" rtlCol="0">
            <a:spAutoFit/>
          </a:bodyPr>
          <a:lstStyle/>
          <a:p>
            <a:pPr marL="12700">
              <a:lnSpc>
                <a:spcPts val="2265"/>
              </a:lnSpc>
            </a:pPr>
            <a:r>
              <a:rPr sz="1900" spc="-15" dirty="0">
                <a:latin typeface="宋体" panose="02010600030101010101" pitchFamily="2" charset="-122"/>
                <a:cs typeface="宋体" panose="02010600030101010101" pitchFamily="2" charset="-122"/>
              </a:rPr>
              <a:t>节点</a:t>
            </a:r>
            <a:r>
              <a:rPr sz="1900" spc="-5" dirty="0">
                <a:latin typeface="宋体" panose="02010600030101010101" pitchFamily="2" charset="-122"/>
                <a:cs typeface="宋体" panose="02010600030101010101" pitchFamily="2" charset="-122"/>
              </a:rPr>
              <a:t>N-</a:t>
            </a:r>
            <a:r>
              <a:rPr sz="1900" spc="-10" dirty="0">
                <a:latin typeface="宋体" panose="02010600030101010101" pitchFamily="2" charset="-122"/>
                <a:cs typeface="宋体" panose="02010600030101010101" pitchFamily="2" charset="-122"/>
              </a:rPr>
              <a:t>1</a:t>
            </a:r>
            <a:endParaRPr sz="1900">
              <a:latin typeface="宋体" panose="02010600030101010101" pitchFamily="2" charset="-122"/>
              <a:cs typeface="宋体" panose="02010600030101010101" pitchFamily="2" charset="-122"/>
            </a:endParaRPr>
          </a:p>
        </p:txBody>
      </p:sp>
      <p:sp>
        <p:nvSpPr>
          <p:cNvPr id="16" name="object 16"/>
          <p:cNvSpPr/>
          <p:nvPr/>
        </p:nvSpPr>
        <p:spPr>
          <a:xfrm>
            <a:off x="2714675" y="1311382"/>
            <a:ext cx="2951480" cy="568325"/>
          </a:xfrm>
          <a:custGeom>
            <a:avLst/>
            <a:gdLst/>
            <a:ahLst/>
            <a:cxnLst/>
            <a:rect l="l" t="t" r="r" b="b"/>
            <a:pathLst>
              <a:path w="2951479" h="568325">
                <a:moveTo>
                  <a:pt x="0" y="567958"/>
                </a:moveTo>
                <a:lnTo>
                  <a:pt x="2951371" y="567958"/>
                </a:lnTo>
                <a:lnTo>
                  <a:pt x="2951371" y="0"/>
                </a:lnTo>
                <a:lnTo>
                  <a:pt x="0" y="0"/>
                </a:lnTo>
                <a:lnTo>
                  <a:pt x="0" y="567958"/>
                </a:lnTo>
                <a:close/>
              </a:path>
            </a:pathLst>
          </a:custGeom>
          <a:solidFill>
            <a:srgbClr val="FFFFFF"/>
          </a:solidFill>
        </p:spPr>
        <p:txBody>
          <a:bodyPr wrap="square" lIns="0" tIns="0" rIns="0" bIns="0" rtlCol="0"/>
          <a:lstStyle/>
          <a:p/>
        </p:txBody>
      </p:sp>
      <p:sp>
        <p:nvSpPr>
          <p:cNvPr id="17" name="object 17"/>
          <p:cNvSpPr/>
          <p:nvPr/>
        </p:nvSpPr>
        <p:spPr>
          <a:xfrm>
            <a:off x="2714675" y="1311382"/>
            <a:ext cx="2951480" cy="568325"/>
          </a:xfrm>
          <a:custGeom>
            <a:avLst/>
            <a:gdLst/>
            <a:ahLst/>
            <a:cxnLst/>
            <a:rect l="l" t="t" r="r" b="b"/>
            <a:pathLst>
              <a:path w="2951479" h="568325">
                <a:moveTo>
                  <a:pt x="0" y="567958"/>
                </a:moveTo>
                <a:lnTo>
                  <a:pt x="2951371" y="567958"/>
                </a:lnTo>
                <a:lnTo>
                  <a:pt x="2951371" y="0"/>
                </a:lnTo>
                <a:lnTo>
                  <a:pt x="0" y="0"/>
                </a:lnTo>
                <a:lnTo>
                  <a:pt x="0" y="567958"/>
                </a:lnTo>
                <a:close/>
              </a:path>
            </a:pathLst>
          </a:custGeom>
          <a:ln w="31255">
            <a:solidFill>
              <a:srgbClr val="000000"/>
            </a:solidFill>
          </a:ln>
        </p:spPr>
        <p:txBody>
          <a:bodyPr wrap="square" lIns="0" tIns="0" rIns="0" bIns="0" rtlCol="0"/>
          <a:lstStyle/>
          <a:p/>
        </p:txBody>
      </p:sp>
      <p:sp>
        <p:nvSpPr>
          <p:cNvPr id="18" name="object 18"/>
          <p:cNvSpPr txBox="1"/>
          <p:nvPr/>
        </p:nvSpPr>
        <p:spPr>
          <a:xfrm>
            <a:off x="3150888" y="1448235"/>
            <a:ext cx="2078355" cy="266065"/>
          </a:xfrm>
          <a:prstGeom prst="rect">
            <a:avLst/>
          </a:prstGeom>
        </p:spPr>
        <p:txBody>
          <a:bodyPr vert="horz" wrap="square" lIns="0" tIns="0" rIns="0" bIns="0" rtlCol="0">
            <a:spAutoFit/>
          </a:bodyPr>
          <a:lstStyle/>
          <a:p>
            <a:pPr marL="12700">
              <a:lnSpc>
                <a:spcPts val="2265"/>
              </a:lnSpc>
            </a:pPr>
            <a:r>
              <a:rPr sz="1900" spc="-5" dirty="0">
                <a:latin typeface="宋体" panose="02010600030101010101" pitchFamily="2" charset="-122"/>
                <a:cs typeface="宋体" panose="02010600030101010101" pitchFamily="2" charset="-122"/>
              </a:rPr>
              <a:t>CPU+MIC</a:t>
            </a:r>
            <a:r>
              <a:rPr sz="1900" spc="-15" dirty="0">
                <a:latin typeface="宋体" panose="02010600030101010101" pitchFamily="2" charset="-122"/>
                <a:cs typeface="宋体" panose="02010600030101010101" pitchFamily="2" charset="-122"/>
              </a:rPr>
              <a:t>集群服务</a:t>
            </a:r>
            <a:r>
              <a:rPr sz="1900" spc="-20" dirty="0">
                <a:latin typeface="宋体" panose="02010600030101010101" pitchFamily="2" charset="-122"/>
                <a:cs typeface="宋体" panose="02010600030101010101" pitchFamily="2" charset="-122"/>
              </a:rPr>
              <a:t>器</a:t>
            </a:r>
            <a:endParaRPr sz="1900">
              <a:latin typeface="宋体" panose="02010600030101010101" pitchFamily="2" charset="-122"/>
              <a:cs typeface="宋体" panose="02010600030101010101" pitchFamily="2" charset="-122"/>
            </a:endParaRPr>
          </a:p>
        </p:txBody>
      </p:sp>
      <p:sp>
        <p:nvSpPr>
          <p:cNvPr id="19" name="object 19"/>
          <p:cNvSpPr/>
          <p:nvPr/>
        </p:nvSpPr>
        <p:spPr>
          <a:xfrm>
            <a:off x="1386458" y="2205932"/>
            <a:ext cx="6209665" cy="284480"/>
          </a:xfrm>
          <a:custGeom>
            <a:avLst/>
            <a:gdLst/>
            <a:ahLst/>
            <a:cxnLst/>
            <a:rect l="l" t="t" r="r" b="b"/>
            <a:pathLst>
              <a:path w="6209665" h="284480">
                <a:moveTo>
                  <a:pt x="0" y="0"/>
                </a:moveTo>
                <a:lnTo>
                  <a:pt x="6209393" y="0"/>
                </a:lnTo>
                <a:lnTo>
                  <a:pt x="6209393" y="284014"/>
                </a:lnTo>
              </a:path>
            </a:pathLst>
          </a:custGeom>
          <a:ln w="12021">
            <a:solidFill>
              <a:srgbClr val="6F2F9F"/>
            </a:solidFill>
          </a:ln>
        </p:spPr>
        <p:txBody>
          <a:bodyPr wrap="square" lIns="0" tIns="0" rIns="0" bIns="0" rtlCol="0"/>
          <a:lstStyle/>
          <a:p/>
        </p:txBody>
      </p:sp>
      <p:sp>
        <p:nvSpPr>
          <p:cNvPr id="20" name="object 20"/>
          <p:cNvSpPr/>
          <p:nvPr/>
        </p:nvSpPr>
        <p:spPr>
          <a:xfrm>
            <a:off x="1386458" y="2205932"/>
            <a:ext cx="0" cy="284480"/>
          </a:xfrm>
          <a:custGeom>
            <a:avLst/>
            <a:gdLst/>
            <a:ahLst/>
            <a:cxnLst/>
            <a:rect l="l" t="t" r="r" b="b"/>
            <a:pathLst>
              <a:path h="284480">
                <a:moveTo>
                  <a:pt x="0" y="0"/>
                </a:moveTo>
                <a:lnTo>
                  <a:pt x="0" y="284014"/>
                </a:lnTo>
              </a:path>
            </a:pathLst>
          </a:custGeom>
          <a:ln w="12013">
            <a:solidFill>
              <a:srgbClr val="6F2F9F"/>
            </a:solidFill>
          </a:ln>
        </p:spPr>
        <p:txBody>
          <a:bodyPr wrap="square" lIns="0" tIns="0" rIns="0" bIns="0" rtlCol="0"/>
          <a:lstStyle/>
          <a:p/>
        </p:txBody>
      </p:sp>
      <p:sp>
        <p:nvSpPr>
          <p:cNvPr id="21" name="object 21"/>
          <p:cNvSpPr/>
          <p:nvPr/>
        </p:nvSpPr>
        <p:spPr>
          <a:xfrm>
            <a:off x="4190462" y="1879340"/>
            <a:ext cx="0" cy="596900"/>
          </a:xfrm>
          <a:custGeom>
            <a:avLst/>
            <a:gdLst/>
            <a:ahLst/>
            <a:cxnLst/>
            <a:rect l="l" t="t" r="r" b="b"/>
            <a:pathLst>
              <a:path h="596900">
                <a:moveTo>
                  <a:pt x="0" y="0"/>
                </a:moveTo>
                <a:lnTo>
                  <a:pt x="0" y="596380"/>
                </a:lnTo>
              </a:path>
            </a:pathLst>
          </a:custGeom>
          <a:ln w="12013">
            <a:solidFill>
              <a:srgbClr val="6F2F9F"/>
            </a:solidFill>
          </a:ln>
        </p:spPr>
        <p:txBody>
          <a:bodyPr wrap="square" lIns="0" tIns="0" rIns="0" bIns="0" rtlCol="0"/>
          <a:lstStyle/>
          <a:p/>
        </p:txBody>
      </p:sp>
      <p:sp>
        <p:nvSpPr>
          <p:cNvPr id="22" name="object 22"/>
          <p:cNvSpPr txBox="1"/>
          <p:nvPr/>
        </p:nvSpPr>
        <p:spPr>
          <a:xfrm>
            <a:off x="5298742" y="2282972"/>
            <a:ext cx="931544" cy="626745"/>
          </a:xfrm>
          <a:prstGeom prst="rect">
            <a:avLst/>
          </a:prstGeom>
        </p:spPr>
        <p:txBody>
          <a:bodyPr vert="horz" wrap="square" lIns="0" tIns="0" rIns="0" bIns="0" rtlCol="0">
            <a:spAutoFit/>
          </a:bodyPr>
          <a:lstStyle/>
          <a:p>
            <a:pPr marL="12700">
              <a:lnSpc>
                <a:spcPts val="5465"/>
              </a:lnSpc>
            </a:pPr>
            <a:r>
              <a:rPr sz="4700" spc="15" dirty="0">
                <a:latin typeface="宋体" panose="02010600030101010101" pitchFamily="2" charset="-122"/>
                <a:cs typeface="宋体" panose="02010600030101010101" pitchFamily="2" charset="-122"/>
              </a:rPr>
              <a:t>..</a:t>
            </a:r>
            <a:r>
              <a:rPr sz="4700" dirty="0">
                <a:latin typeface="宋体" panose="02010600030101010101" pitchFamily="2" charset="-122"/>
                <a:cs typeface="宋体" panose="02010600030101010101" pitchFamily="2" charset="-122"/>
              </a:rPr>
              <a:t>.</a:t>
            </a:r>
            <a:endParaRPr sz="4700">
              <a:latin typeface="宋体" panose="02010600030101010101" pitchFamily="2" charset="-122"/>
              <a:cs typeface="宋体" panose="02010600030101010101" pitchFamily="2" charset="-122"/>
            </a:endParaRPr>
          </a:p>
        </p:txBody>
      </p:sp>
      <p:sp>
        <p:nvSpPr>
          <p:cNvPr id="23" name="object 23"/>
          <p:cNvSpPr/>
          <p:nvPr/>
        </p:nvSpPr>
        <p:spPr>
          <a:xfrm>
            <a:off x="1939890" y="3654255"/>
            <a:ext cx="753110" cy="426084"/>
          </a:xfrm>
          <a:custGeom>
            <a:avLst/>
            <a:gdLst/>
            <a:ahLst/>
            <a:cxnLst/>
            <a:rect l="l" t="t" r="r" b="b"/>
            <a:pathLst>
              <a:path w="753110" h="426085">
                <a:moveTo>
                  <a:pt x="0" y="425971"/>
                </a:moveTo>
                <a:lnTo>
                  <a:pt x="752990" y="425971"/>
                </a:lnTo>
                <a:lnTo>
                  <a:pt x="752990" y="0"/>
                </a:lnTo>
                <a:lnTo>
                  <a:pt x="0" y="0"/>
                </a:lnTo>
                <a:lnTo>
                  <a:pt x="0" y="425971"/>
                </a:lnTo>
                <a:close/>
              </a:path>
            </a:pathLst>
          </a:custGeom>
          <a:solidFill>
            <a:srgbClr val="FFFFFF"/>
          </a:solidFill>
        </p:spPr>
        <p:txBody>
          <a:bodyPr wrap="square" lIns="0" tIns="0" rIns="0" bIns="0" rtlCol="0"/>
          <a:lstStyle/>
          <a:p/>
        </p:txBody>
      </p:sp>
      <p:sp>
        <p:nvSpPr>
          <p:cNvPr id="24" name="object 24"/>
          <p:cNvSpPr/>
          <p:nvPr/>
        </p:nvSpPr>
        <p:spPr>
          <a:xfrm>
            <a:off x="1939890" y="3654255"/>
            <a:ext cx="753110" cy="426084"/>
          </a:xfrm>
          <a:custGeom>
            <a:avLst/>
            <a:gdLst/>
            <a:ahLst/>
            <a:cxnLst/>
            <a:rect l="l" t="t" r="r" b="b"/>
            <a:pathLst>
              <a:path w="753110" h="426085">
                <a:moveTo>
                  <a:pt x="0" y="425971"/>
                </a:moveTo>
                <a:lnTo>
                  <a:pt x="752990" y="425971"/>
                </a:lnTo>
                <a:lnTo>
                  <a:pt x="752990" y="0"/>
                </a:lnTo>
                <a:lnTo>
                  <a:pt x="0" y="0"/>
                </a:lnTo>
                <a:lnTo>
                  <a:pt x="0" y="425971"/>
                </a:lnTo>
                <a:close/>
              </a:path>
            </a:pathLst>
          </a:custGeom>
          <a:ln w="31251">
            <a:solidFill>
              <a:srgbClr val="FF0000"/>
            </a:solidFill>
          </a:ln>
        </p:spPr>
        <p:txBody>
          <a:bodyPr wrap="square" lIns="0" tIns="0" rIns="0" bIns="0" rtlCol="0"/>
          <a:lstStyle/>
          <a:p/>
        </p:txBody>
      </p:sp>
      <p:sp>
        <p:nvSpPr>
          <p:cNvPr id="25" name="object 25"/>
          <p:cNvSpPr txBox="1"/>
          <p:nvPr/>
        </p:nvSpPr>
        <p:spPr>
          <a:xfrm>
            <a:off x="2032311" y="3645475"/>
            <a:ext cx="56769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双路</a:t>
            </a:r>
            <a:r>
              <a:rPr sz="1400" spc="10" dirty="0">
                <a:solidFill>
                  <a:srgbClr val="FF0000"/>
                </a:solidFill>
                <a:latin typeface="宋体" panose="02010600030101010101" pitchFamily="2" charset="-122"/>
                <a:cs typeface="宋体" panose="02010600030101010101" pitchFamily="2" charset="-122"/>
              </a:rPr>
              <a:t>多</a:t>
            </a:r>
            <a:endParaRPr sz="1400">
              <a:latin typeface="宋体" panose="02010600030101010101" pitchFamily="2" charset="-122"/>
              <a:cs typeface="宋体" panose="02010600030101010101" pitchFamily="2" charset="-122"/>
            </a:endParaRPr>
          </a:p>
        </p:txBody>
      </p:sp>
      <p:sp>
        <p:nvSpPr>
          <p:cNvPr id="26" name="object 26"/>
          <p:cNvSpPr txBox="1"/>
          <p:nvPr/>
        </p:nvSpPr>
        <p:spPr>
          <a:xfrm>
            <a:off x="1986558" y="3861867"/>
            <a:ext cx="65913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核核</a:t>
            </a:r>
            <a:r>
              <a:rPr sz="1400" spc="10" dirty="0">
                <a:solidFill>
                  <a:srgbClr val="FF0000"/>
                </a:solidFill>
                <a:latin typeface="宋体" panose="02010600030101010101" pitchFamily="2" charset="-122"/>
                <a:cs typeface="宋体" panose="02010600030101010101" pitchFamily="2" charset="-122"/>
              </a:rPr>
              <a:t>CP</a:t>
            </a:r>
            <a:r>
              <a:rPr sz="1400" spc="5" dirty="0">
                <a:solidFill>
                  <a:srgbClr val="FF0000"/>
                </a:solidFill>
                <a:latin typeface="宋体" panose="02010600030101010101" pitchFamily="2" charset="-122"/>
                <a:cs typeface="宋体" panose="02010600030101010101" pitchFamily="2" charset="-122"/>
              </a:rPr>
              <a:t>U</a:t>
            </a:r>
            <a:endParaRPr sz="1400">
              <a:latin typeface="宋体" panose="02010600030101010101" pitchFamily="2" charset="-122"/>
              <a:cs typeface="宋体" panose="02010600030101010101" pitchFamily="2" charset="-122"/>
            </a:endParaRPr>
          </a:p>
        </p:txBody>
      </p:sp>
      <p:sp>
        <p:nvSpPr>
          <p:cNvPr id="27" name="object 27"/>
          <p:cNvSpPr/>
          <p:nvPr/>
        </p:nvSpPr>
        <p:spPr>
          <a:xfrm>
            <a:off x="125668"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28" name="object 28"/>
          <p:cNvSpPr/>
          <p:nvPr/>
        </p:nvSpPr>
        <p:spPr>
          <a:xfrm>
            <a:off x="125668"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29" name="object 29"/>
          <p:cNvSpPr txBox="1"/>
          <p:nvPr/>
        </p:nvSpPr>
        <p:spPr>
          <a:xfrm>
            <a:off x="218929" y="3753671"/>
            <a:ext cx="387985" cy="205740"/>
          </a:xfrm>
          <a:prstGeom prst="rect">
            <a:avLst/>
          </a:prstGeom>
        </p:spPr>
        <p:txBody>
          <a:bodyPr vert="horz" wrap="square" lIns="0" tIns="0" rIns="0" bIns="0" rtlCol="0">
            <a:spAutoFit/>
          </a:bodyPr>
          <a:lstStyle/>
          <a:p>
            <a:pPr marL="12700">
              <a:lnSpc>
                <a:spcPct val="100000"/>
              </a:lnSpc>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0</a:t>
            </a:r>
            <a:endParaRPr sz="1400">
              <a:latin typeface="宋体" panose="02010600030101010101" pitchFamily="2" charset="-122"/>
              <a:cs typeface="宋体" panose="02010600030101010101" pitchFamily="2" charset="-122"/>
            </a:endParaRPr>
          </a:p>
        </p:txBody>
      </p:sp>
      <p:sp>
        <p:nvSpPr>
          <p:cNvPr id="30" name="object 30"/>
          <p:cNvSpPr/>
          <p:nvPr/>
        </p:nvSpPr>
        <p:spPr>
          <a:xfrm>
            <a:off x="420615" y="3370241"/>
            <a:ext cx="1896110" cy="284480"/>
          </a:xfrm>
          <a:custGeom>
            <a:avLst/>
            <a:gdLst/>
            <a:ahLst/>
            <a:cxnLst/>
            <a:rect l="l" t="t" r="r" b="b"/>
            <a:pathLst>
              <a:path w="1896110" h="284479">
                <a:moveTo>
                  <a:pt x="0" y="0"/>
                </a:moveTo>
                <a:lnTo>
                  <a:pt x="1895805" y="0"/>
                </a:lnTo>
                <a:lnTo>
                  <a:pt x="1895805" y="284014"/>
                </a:lnTo>
              </a:path>
            </a:pathLst>
          </a:custGeom>
          <a:ln w="12021">
            <a:solidFill>
              <a:srgbClr val="000000"/>
            </a:solidFill>
          </a:ln>
        </p:spPr>
        <p:txBody>
          <a:bodyPr wrap="square" lIns="0" tIns="0" rIns="0" bIns="0" rtlCol="0"/>
          <a:lstStyle/>
          <a:p/>
        </p:txBody>
      </p:sp>
      <p:sp>
        <p:nvSpPr>
          <p:cNvPr id="31" name="object 31"/>
          <p:cNvSpPr/>
          <p:nvPr/>
        </p:nvSpPr>
        <p:spPr>
          <a:xfrm>
            <a:off x="417021"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32" name="object 32"/>
          <p:cNvSpPr/>
          <p:nvPr/>
        </p:nvSpPr>
        <p:spPr>
          <a:xfrm>
            <a:off x="1101733"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33" name="object 33"/>
          <p:cNvSpPr/>
          <p:nvPr/>
        </p:nvSpPr>
        <p:spPr>
          <a:xfrm>
            <a:off x="1386458" y="3057875"/>
            <a:ext cx="0" cy="312420"/>
          </a:xfrm>
          <a:custGeom>
            <a:avLst/>
            <a:gdLst/>
            <a:ahLst/>
            <a:cxnLst/>
            <a:rect l="l" t="t" r="r" b="b"/>
            <a:pathLst>
              <a:path h="312420">
                <a:moveTo>
                  <a:pt x="0" y="0"/>
                </a:moveTo>
                <a:lnTo>
                  <a:pt x="0" y="312365"/>
                </a:lnTo>
              </a:path>
            </a:pathLst>
          </a:custGeom>
          <a:ln w="12013">
            <a:solidFill>
              <a:srgbClr val="000000"/>
            </a:solidFill>
          </a:ln>
        </p:spPr>
        <p:txBody>
          <a:bodyPr wrap="square" lIns="0" tIns="0" rIns="0" bIns="0" rtlCol="0"/>
          <a:lstStyle/>
          <a:p/>
        </p:txBody>
      </p:sp>
      <p:sp>
        <p:nvSpPr>
          <p:cNvPr id="34" name="object 34"/>
          <p:cNvSpPr/>
          <p:nvPr/>
        </p:nvSpPr>
        <p:spPr>
          <a:xfrm>
            <a:off x="810360"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35" name="object 35"/>
          <p:cNvSpPr/>
          <p:nvPr/>
        </p:nvSpPr>
        <p:spPr>
          <a:xfrm>
            <a:off x="810360"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36" name="object 36"/>
          <p:cNvSpPr txBox="1"/>
          <p:nvPr/>
        </p:nvSpPr>
        <p:spPr>
          <a:xfrm>
            <a:off x="903621" y="3698711"/>
            <a:ext cx="996315" cy="266065"/>
          </a:xfrm>
          <a:prstGeom prst="rect">
            <a:avLst/>
          </a:prstGeom>
        </p:spPr>
        <p:txBody>
          <a:bodyPr vert="horz" wrap="square" lIns="0" tIns="0" rIns="0" bIns="0" rtlCol="0">
            <a:spAutoFit/>
          </a:bodyPr>
          <a:lstStyle/>
          <a:p>
            <a:pPr marL="12700">
              <a:lnSpc>
                <a:spcPts val="2240"/>
              </a:lnSpc>
              <a:tabLst>
                <a:tab pos="620395" algn="l"/>
              </a:tabLst>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1</a:t>
            </a:r>
            <a:r>
              <a:rPr sz="1400" dirty="0">
                <a:solidFill>
                  <a:srgbClr val="006FC0"/>
                </a:solidFill>
                <a:latin typeface="宋体" panose="02010600030101010101" pitchFamily="2" charset="-122"/>
                <a:cs typeface="宋体" panose="02010600030101010101" pitchFamily="2" charset="-122"/>
              </a:rPr>
              <a:t>	</a:t>
            </a:r>
            <a:r>
              <a:rPr sz="2850" spc="-7" baseline="1000" dirty="0">
                <a:latin typeface="宋体" panose="02010600030101010101" pitchFamily="2" charset="-122"/>
                <a:cs typeface="宋体" panose="02010600030101010101" pitchFamily="2" charset="-122"/>
              </a:rPr>
              <a:t>..</a:t>
            </a:r>
            <a:r>
              <a:rPr sz="2850" spc="-15" baseline="1000" dirty="0">
                <a:latin typeface="宋体" panose="02010600030101010101" pitchFamily="2" charset="-122"/>
                <a:cs typeface="宋体" panose="02010600030101010101" pitchFamily="2" charset="-122"/>
              </a:rPr>
              <a:t>.</a:t>
            </a:r>
            <a:endParaRPr sz="2850" baseline="1000">
              <a:latin typeface="宋体" panose="02010600030101010101" pitchFamily="2" charset="-122"/>
              <a:cs typeface="宋体" panose="02010600030101010101" pitchFamily="2" charset="-122"/>
            </a:endParaRPr>
          </a:p>
        </p:txBody>
      </p:sp>
      <p:sp>
        <p:nvSpPr>
          <p:cNvPr id="37" name="object 37"/>
          <p:cNvSpPr/>
          <p:nvPr/>
        </p:nvSpPr>
        <p:spPr>
          <a:xfrm>
            <a:off x="308186" y="5031566"/>
            <a:ext cx="2350135" cy="1093470"/>
          </a:xfrm>
          <a:custGeom>
            <a:avLst/>
            <a:gdLst/>
            <a:ahLst/>
            <a:cxnLst/>
            <a:rect l="l" t="t" r="r" b="b"/>
            <a:pathLst>
              <a:path w="2350135" h="1093470">
                <a:moveTo>
                  <a:pt x="0" y="1093280"/>
                </a:moveTo>
                <a:lnTo>
                  <a:pt x="2349784" y="1093280"/>
                </a:lnTo>
                <a:lnTo>
                  <a:pt x="2349784" y="0"/>
                </a:lnTo>
                <a:lnTo>
                  <a:pt x="0" y="0"/>
                </a:lnTo>
                <a:lnTo>
                  <a:pt x="0" y="1093280"/>
                </a:lnTo>
                <a:close/>
              </a:path>
            </a:pathLst>
          </a:custGeom>
          <a:solidFill>
            <a:srgbClr val="FFFFFF"/>
          </a:solidFill>
        </p:spPr>
        <p:txBody>
          <a:bodyPr wrap="square" lIns="0" tIns="0" rIns="0" bIns="0" rtlCol="0"/>
          <a:lstStyle/>
          <a:p/>
        </p:txBody>
      </p:sp>
      <p:sp>
        <p:nvSpPr>
          <p:cNvPr id="38" name="object 38"/>
          <p:cNvSpPr txBox="1"/>
          <p:nvPr/>
        </p:nvSpPr>
        <p:spPr>
          <a:xfrm>
            <a:off x="308186" y="5031566"/>
            <a:ext cx="2350135" cy="1093470"/>
          </a:xfrm>
          <a:prstGeom prst="rect">
            <a:avLst/>
          </a:prstGeom>
          <a:solidFill>
            <a:srgbClr val="FFFFFF"/>
          </a:solidFill>
          <a:ln w="21636">
            <a:solidFill>
              <a:srgbClr val="000000"/>
            </a:solidFill>
          </a:ln>
        </p:spPr>
        <p:txBody>
          <a:bodyPr vert="horz" wrap="square" lIns="0" tIns="0" rIns="0" bIns="0" rtlCol="0">
            <a:spAutoFit/>
          </a:bodyPr>
          <a:lstStyle/>
          <a:p>
            <a:pPr marL="29210">
              <a:lnSpc>
                <a:spcPct val="100000"/>
              </a:lnSpc>
            </a:pPr>
            <a:r>
              <a:rPr sz="1100" b="1" dirty="0">
                <a:latin typeface="Calibri" panose="020F0502020204030204"/>
                <a:cs typeface="Calibri" panose="020F0502020204030204"/>
              </a:rPr>
              <a:t>kernel()</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454660" marR="64770" indent="-426085">
              <a:lnSpc>
                <a:spcPct val="100000"/>
              </a:lnSpc>
              <a:spcBef>
                <a:spcPts val="5"/>
              </a:spcBef>
            </a:pPr>
            <a:r>
              <a:rPr sz="1100" b="1" dirty="0">
                <a:latin typeface="Calibri" panose="020F0502020204030204"/>
                <a:cs typeface="Calibri" panose="020F0502020204030204"/>
              </a:rPr>
              <a:t>#Pragma omp parallel for </a:t>
            </a:r>
            <a:r>
              <a:rPr sz="1100" b="1" dirty="0">
                <a:solidFill>
                  <a:srgbClr val="00AF50"/>
                </a:solidFill>
                <a:latin typeface="Calibri" panose="020F0502020204030204"/>
                <a:cs typeface="Calibri" panose="020F0502020204030204"/>
              </a:rPr>
              <a:t>schedul</a:t>
            </a:r>
            <a:r>
              <a:rPr sz="1100" b="1" spc="-5" dirty="0">
                <a:solidFill>
                  <a:srgbClr val="00AF50"/>
                </a:solidFill>
                <a:latin typeface="Calibri" panose="020F0502020204030204"/>
                <a:cs typeface="Calibri" panose="020F0502020204030204"/>
              </a:rPr>
              <a:t>e</a:t>
            </a:r>
            <a:r>
              <a:rPr sz="1100" b="1" dirty="0">
                <a:solidFill>
                  <a:srgbClr val="00AF50"/>
                </a:solidFill>
                <a:latin typeface="Calibri" panose="020F0502020204030204"/>
                <a:cs typeface="Calibri" panose="020F0502020204030204"/>
              </a:rPr>
              <a:t>(...) </a:t>
            </a:r>
            <a:r>
              <a:rPr sz="1100" b="1" dirty="0">
                <a:latin typeface="Calibri" panose="020F0502020204030204"/>
                <a:cs typeface="Calibri" panose="020F0502020204030204"/>
              </a:rPr>
              <a:t>for()</a:t>
            </a:r>
            <a:endParaRPr sz="1100">
              <a:latin typeface="Calibri" panose="020F0502020204030204"/>
              <a:cs typeface="Calibri" panose="020F0502020204030204"/>
            </a:endParaRPr>
          </a:p>
          <a:p>
            <a:pPr marL="45466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p:txBody>
      </p:sp>
      <p:sp>
        <p:nvSpPr>
          <p:cNvPr id="39" name="object 39"/>
          <p:cNvSpPr/>
          <p:nvPr/>
        </p:nvSpPr>
        <p:spPr>
          <a:xfrm>
            <a:off x="472784" y="4080227"/>
            <a:ext cx="971550" cy="937260"/>
          </a:xfrm>
          <a:custGeom>
            <a:avLst/>
            <a:gdLst/>
            <a:ahLst/>
            <a:cxnLst/>
            <a:rect l="l" t="t" r="r" b="b"/>
            <a:pathLst>
              <a:path w="971550" h="937260">
                <a:moveTo>
                  <a:pt x="0" y="0"/>
                </a:moveTo>
                <a:lnTo>
                  <a:pt x="971439" y="937097"/>
                </a:lnTo>
              </a:path>
            </a:pathLst>
          </a:custGeom>
          <a:ln w="12017">
            <a:solidFill>
              <a:srgbClr val="000000"/>
            </a:solidFill>
          </a:ln>
        </p:spPr>
        <p:txBody>
          <a:bodyPr wrap="square" lIns="0" tIns="0" rIns="0" bIns="0" rtlCol="0"/>
          <a:lstStyle/>
          <a:p/>
        </p:txBody>
      </p:sp>
      <p:sp>
        <p:nvSpPr>
          <p:cNvPr id="40" name="object 40"/>
          <p:cNvSpPr/>
          <p:nvPr/>
        </p:nvSpPr>
        <p:spPr>
          <a:xfrm>
            <a:off x="1182225" y="4080227"/>
            <a:ext cx="1135380" cy="937260"/>
          </a:xfrm>
          <a:custGeom>
            <a:avLst/>
            <a:gdLst/>
            <a:ahLst/>
            <a:cxnLst/>
            <a:rect l="l" t="t" r="r" b="b"/>
            <a:pathLst>
              <a:path w="1135380" h="937260">
                <a:moveTo>
                  <a:pt x="1135196" y="0"/>
                </a:moveTo>
                <a:lnTo>
                  <a:pt x="261999" y="937097"/>
                </a:lnTo>
                <a:lnTo>
                  <a:pt x="0" y="0"/>
                </a:lnTo>
              </a:path>
            </a:pathLst>
          </a:custGeom>
          <a:ln w="12018">
            <a:solidFill>
              <a:srgbClr val="000000"/>
            </a:solidFill>
          </a:ln>
        </p:spPr>
        <p:txBody>
          <a:bodyPr wrap="square" lIns="0" tIns="0" rIns="0" bIns="0" rtlCol="0"/>
          <a:lstStyle/>
          <a:p/>
        </p:txBody>
      </p:sp>
      <p:sp>
        <p:nvSpPr>
          <p:cNvPr id="41" name="object 41"/>
          <p:cNvSpPr/>
          <p:nvPr/>
        </p:nvSpPr>
        <p:spPr>
          <a:xfrm>
            <a:off x="1444224" y="4080227"/>
            <a:ext cx="220979" cy="937260"/>
          </a:xfrm>
          <a:custGeom>
            <a:avLst/>
            <a:gdLst/>
            <a:ahLst/>
            <a:cxnLst/>
            <a:rect l="l" t="t" r="r" b="b"/>
            <a:pathLst>
              <a:path w="220980" h="937260">
                <a:moveTo>
                  <a:pt x="0" y="937097"/>
                </a:moveTo>
                <a:lnTo>
                  <a:pt x="220451" y="0"/>
                </a:lnTo>
              </a:path>
            </a:pathLst>
          </a:custGeom>
          <a:ln w="12014">
            <a:solidFill>
              <a:srgbClr val="000000"/>
            </a:solidFill>
          </a:ln>
        </p:spPr>
        <p:txBody>
          <a:bodyPr wrap="square" lIns="0" tIns="0" rIns="0" bIns="0" rtlCol="0"/>
          <a:lstStyle/>
          <a:p/>
        </p:txBody>
      </p:sp>
      <p:sp>
        <p:nvSpPr>
          <p:cNvPr id="42" name="object 42"/>
          <p:cNvSpPr txBox="1"/>
          <p:nvPr/>
        </p:nvSpPr>
        <p:spPr>
          <a:xfrm>
            <a:off x="1401390" y="3137132"/>
            <a:ext cx="1150620" cy="165735"/>
          </a:xfrm>
          <a:prstGeom prst="rect">
            <a:avLst/>
          </a:prstGeom>
        </p:spPr>
        <p:txBody>
          <a:bodyPr vert="horz" wrap="square" lIns="0" tIns="0" rIns="0" bIns="0" rtlCol="0">
            <a:spAutoFit/>
          </a:bodyPr>
          <a:lstStyle/>
          <a:p>
            <a:pPr marL="12700">
              <a:lnSpc>
                <a:spcPct val="100000"/>
              </a:lnSpc>
            </a:pPr>
            <a:r>
              <a:rPr sz="1100" dirty="0">
                <a:solidFill>
                  <a:srgbClr val="00AF50"/>
                </a:solidFill>
                <a:latin typeface="宋体" panose="02010600030101010101" pitchFamily="2" charset="-122"/>
                <a:cs typeface="宋体" panose="02010600030101010101" pitchFamily="2" charset="-122"/>
              </a:rPr>
              <a:t>设备间的负载均衡</a:t>
            </a:r>
            <a:endParaRPr sz="1100">
              <a:latin typeface="宋体" panose="02010600030101010101" pitchFamily="2" charset="-122"/>
              <a:cs typeface="宋体" panose="02010600030101010101" pitchFamily="2" charset="-122"/>
            </a:endParaRPr>
          </a:p>
        </p:txBody>
      </p:sp>
      <p:sp>
        <p:nvSpPr>
          <p:cNvPr id="43" name="object 43"/>
          <p:cNvSpPr txBox="1"/>
          <p:nvPr/>
        </p:nvSpPr>
        <p:spPr>
          <a:xfrm>
            <a:off x="1763990" y="5585286"/>
            <a:ext cx="823594" cy="483234"/>
          </a:xfrm>
          <a:prstGeom prst="rect">
            <a:avLst/>
          </a:prstGeom>
          <a:solidFill>
            <a:srgbClr val="FFFFFF"/>
          </a:solidFill>
          <a:ln w="12019">
            <a:solidFill>
              <a:srgbClr val="000000"/>
            </a:solidFill>
          </a:ln>
        </p:spPr>
        <p:txBody>
          <a:bodyPr vert="horz" wrap="square" lIns="0" tIns="0" rIns="0" bIns="0" rtlCol="0">
            <a:spAutoFit/>
          </a:bodyPr>
          <a:lstStyle/>
          <a:p>
            <a:pPr marL="53340" marR="46355">
              <a:lnSpc>
                <a:spcPct val="100000"/>
              </a:lnSpc>
            </a:pPr>
            <a:r>
              <a:rPr sz="1100" dirty="0">
                <a:solidFill>
                  <a:srgbClr val="00AF50"/>
                </a:solidFill>
                <a:latin typeface="宋体" panose="02010600030101010101" pitchFamily="2" charset="-122"/>
                <a:cs typeface="宋体" panose="02010600030101010101" pitchFamily="2" charset="-122"/>
              </a:rPr>
              <a:t>设备内线程 间负载均衡</a:t>
            </a:r>
            <a:endParaRPr sz="1100">
              <a:latin typeface="宋体" panose="02010600030101010101" pitchFamily="2" charset="-122"/>
              <a:cs typeface="宋体" panose="02010600030101010101" pitchFamily="2" charset="-122"/>
            </a:endParaRPr>
          </a:p>
        </p:txBody>
      </p:sp>
      <p:sp>
        <p:nvSpPr>
          <p:cNvPr id="44" name="object 44"/>
          <p:cNvSpPr/>
          <p:nvPr/>
        </p:nvSpPr>
        <p:spPr>
          <a:xfrm>
            <a:off x="4756008" y="3654255"/>
            <a:ext cx="753110" cy="426084"/>
          </a:xfrm>
          <a:custGeom>
            <a:avLst/>
            <a:gdLst/>
            <a:ahLst/>
            <a:cxnLst/>
            <a:rect l="l" t="t" r="r" b="b"/>
            <a:pathLst>
              <a:path w="753110" h="426085">
                <a:moveTo>
                  <a:pt x="0" y="425971"/>
                </a:moveTo>
                <a:lnTo>
                  <a:pt x="752990" y="425971"/>
                </a:lnTo>
                <a:lnTo>
                  <a:pt x="752990" y="0"/>
                </a:lnTo>
                <a:lnTo>
                  <a:pt x="0" y="0"/>
                </a:lnTo>
                <a:lnTo>
                  <a:pt x="0" y="425971"/>
                </a:lnTo>
                <a:close/>
              </a:path>
            </a:pathLst>
          </a:custGeom>
          <a:solidFill>
            <a:srgbClr val="FFFFFF"/>
          </a:solidFill>
        </p:spPr>
        <p:txBody>
          <a:bodyPr wrap="square" lIns="0" tIns="0" rIns="0" bIns="0" rtlCol="0"/>
          <a:lstStyle/>
          <a:p/>
        </p:txBody>
      </p:sp>
      <p:sp>
        <p:nvSpPr>
          <p:cNvPr id="45" name="object 45"/>
          <p:cNvSpPr/>
          <p:nvPr/>
        </p:nvSpPr>
        <p:spPr>
          <a:xfrm>
            <a:off x="4756008" y="3654255"/>
            <a:ext cx="753110" cy="426084"/>
          </a:xfrm>
          <a:custGeom>
            <a:avLst/>
            <a:gdLst/>
            <a:ahLst/>
            <a:cxnLst/>
            <a:rect l="l" t="t" r="r" b="b"/>
            <a:pathLst>
              <a:path w="753110" h="426085">
                <a:moveTo>
                  <a:pt x="0" y="425971"/>
                </a:moveTo>
                <a:lnTo>
                  <a:pt x="752990" y="425971"/>
                </a:lnTo>
                <a:lnTo>
                  <a:pt x="752990" y="0"/>
                </a:lnTo>
                <a:lnTo>
                  <a:pt x="0" y="0"/>
                </a:lnTo>
                <a:lnTo>
                  <a:pt x="0" y="425971"/>
                </a:lnTo>
                <a:close/>
              </a:path>
            </a:pathLst>
          </a:custGeom>
          <a:ln w="31251">
            <a:solidFill>
              <a:srgbClr val="FF0000"/>
            </a:solidFill>
          </a:ln>
        </p:spPr>
        <p:txBody>
          <a:bodyPr wrap="square" lIns="0" tIns="0" rIns="0" bIns="0" rtlCol="0"/>
          <a:lstStyle/>
          <a:p/>
        </p:txBody>
      </p:sp>
      <p:sp>
        <p:nvSpPr>
          <p:cNvPr id="46" name="object 46"/>
          <p:cNvSpPr txBox="1"/>
          <p:nvPr/>
        </p:nvSpPr>
        <p:spPr>
          <a:xfrm>
            <a:off x="4848428" y="3645475"/>
            <a:ext cx="56769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双路</a:t>
            </a:r>
            <a:r>
              <a:rPr sz="1400" spc="10" dirty="0">
                <a:solidFill>
                  <a:srgbClr val="FF0000"/>
                </a:solidFill>
                <a:latin typeface="宋体" panose="02010600030101010101" pitchFamily="2" charset="-122"/>
                <a:cs typeface="宋体" panose="02010600030101010101" pitchFamily="2" charset="-122"/>
              </a:rPr>
              <a:t>多</a:t>
            </a:r>
            <a:endParaRPr sz="1400">
              <a:latin typeface="宋体" panose="02010600030101010101" pitchFamily="2" charset="-122"/>
              <a:cs typeface="宋体" panose="02010600030101010101" pitchFamily="2" charset="-122"/>
            </a:endParaRPr>
          </a:p>
        </p:txBody>
      </p:sp>
      <p:sp>
        <p:nvSpPr>
          <p:cNvPr id="47" name="object 47"/>
          <p:cNvSpPr txBox="1"/>
          <p:nvPr/>
        </p:nvSpPr>
        <p:spPr>
          <a:xfrm>
            <a:off x="4802675" y="3861867"/>
            <a:ext cx="65913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核核</a:t>
            </a:r>
            <a:r>
              <a:rPr sz="1400" spc="10" dirty="0">
                <a:solidFill>
                  <a:srgbClr val="FF0000"/>
                </a:solidFill>
                <a:latin typeface="宋体" panose="02010600030101010101" pitchFamily="2" charset="-122"/>
                <a:cs typeface="宋体" panose="02010600030101010101" pitchFamily="2" charset="-122"/>
              </a:rPr>
              <a:t>CP</a:t>
            </a:r>
            <a:r>
              <a:rPr sz="1400" spc="5" dirty="0">
                <a:solidFill>
                  <a:srgbClr val="FF0000"/>
                </a:solidFill>
                <a:latin typeface="宋体" panose="02010600030101010101" pitchFamily="2" charset="-122"/>
                <a:cs typeface="宋体" panose="02010600030101010101" pitchFamily="2" charset="-122"/>
              </a:rPr>
              <a:t>U</a:t>
            </a:r>
            <a:endParaRPr sz="1400">
              <a:latin typeface="宋体" panose="02010600030101010101" pitchFamily="2" charset="-122"/>
              <a:cs typeface="宋体" panose="02010600030101010101" pitchFamily="2" charset="-122"/>
            </a:endParaRPr>
          </a:p>
        </p:txBody>
      </p:sp>
      <p:sp>
        <p:nvSpPr>
          <p:cNvPr id="48" name="object 48"/>
          <p:cNvSpPr/>
          <p:nvPr/>
        </p:nvSpPr>
        <p:spPr>
          <a:xfrm>
            <a:off x="2941735"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49" name="object 49"/>
          <p:cNvSpPr/>
          <p:nvPr/>
        </p:nvSpPr>
        <p:spPr>
          <a:xfrm>
            <a:off x="2941735"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50" name="object 50"/>
          <p:cNvSpPr txBox="1"/>
          <p:nvPr/>
        </p:nvSpPr>
        <p:spPr>
          <a:xfrm>
            <a:off x="3035056" y="3753671"/>
            <a:ext cx="387985" cy="205740"/>
          </a:xfrm>
          <a:prstGeom prst="rect">
            <a:avLst/>
          </a:prstGeom>
        </p:spPr>
        <p:txBody>
          <a:bodyPr vert="horz" wrap="square" lIns="0" tIns="0" rIns="0" bIns="0" rtlCol="0">
            <a:spAutoFit/>
          </a:bodyPr>
          <a:lstStyle/>
          <a:p>
            <a:pPr marL="12700">
              <a:lnSpc>
                <a:spcPct val="100000"/>
              </a:lnSpc>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0</a:t>
            </a:r>
            <a:endParaRPr sz="1400">
              <a:latin typeface="宋体" panose="02010600030101010101" pitchFamily="2" charset="-122"/>
              <a:cs typeface="宋体" panose="02010600030101010101" pitchFamily="2" charset="-122"/>
            </a:endParaRPr>
          </a:p>
        </p:txBody>
      </p:sp>
      <p:sp>
        <p:nvSpPr>
          <p:cNvPr id="51" name="object 51"/>
          <p:cNvSpPr/>
          <p:nvPr/>
        </p:nvSpPr>
        <p:spPr>
          <a:xfrm>
            <a:off x="3236672" y="3370241"/>
            <a:ext cx="1896110" cy="284480"/>
          </a:xfrm>
          <a:custGeom>
            <a:avLst/>
            <a:gdLst/>
            <a:ahLst/>
            <a:cxnLst/>
            <a:rect l="l" t="t" r="r" b="b"/>
            <a:pathLst>
              <a:path w="1896110" h="284479">
                <a:moveTo>
                  <a:pt x="0" y="0"/>
                </a:moveTo>
                <a:lnTo>
                  <a:pt x="1895865" y="0"/>
                </a:lnTo>
                <a:lnTo>
                  <a:pt x="1895865" y="284014"/>
                </a:lnTo>
              </a:path>
            </a:pathLst>
          </a:custGeom>
          <a:ln w="12021">
            <a:solidFill>
              <a:srgbClr val="000000"/>
            </a:solidFill>
          </a:ln>
        </p:spPr>
        <p:txBody>
          <a:bodyPr wrap="square" lIns="0" tIns="0" rIns="0" bIns="0" rtlCol="0"/>
          <a:lstStyle/>
          <a:p/>
        </p:txBody>
      </p:sp>
      <p:sp>
        <p:nvSpPr>
          <p:cNvPr id="52" name="object 52"/>
          <p:cNvSpPr/>
          <p:nvPr/>
        </p:nvSpPr>
        <p:spPr>
          <a:xfrm>
            <a:off x="3233068"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53" name="object 53"/>
          <p:cNvSpPr/>
          <p:nvPr/>
        </p:nvSpPr>
        <p:spPr>
          <a:xfrm>
            <a:off x="3917750"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54" name="object 54"/>
          <p:cNvSpPr/>
          <p:nvPr/>
        </p:nvSpPr>
        <p:spPr>
          <a:xfrm>
            <a:off x="4202575" y="3057875"/>
            <a:ext cx="0" cy="312420"/>
          </a:xfrm>
          <a:custGeom>
            <a:avLst/>
            <a:gdLst/>
            <a:ahLst/>
            <a:cxnLst/>
            <a:rect l="l" t="t" r="r" b="b"/>
            <a:pathLst>
              <a:path h="312420">
                <a:moveTo>
                  <a:pt x="0" y="0"/>
                </a:moveTo>
                <a:lnTo>
                  <a:pt x="0" y="312365"/>
                </a:lnTo>
              </a:path>
            </a:pathLst>
          </a:custGeom>
          <a:ln w="12013">
            <a:solidFill>
              <a:srgbClr val="000000"/>
            </a:solidFill>
          </a:ln>
        </p:spPr>
        <p:txBody>
          <a:bodyPr wrap="square" lIns="0" tIns="0" rIns="0" bIns="0" rtlCol="0"/>
          <a:lstStyle/>
          <a:p/>
        </p:txBody>
      </p:sp>
      <p:sp>
        <p:nvSpPr>
          <p:cNvPr id="55" name="object 55"/>
          <p:cNvSpPr/>
          <p:nvPr/>
        </p:nvSpPr>
        <p:spPr>
          <a:xfrm>
            <a:off x="3626417"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56" name="object 56"/>
          <p:cNvSpPr/>
          <p:nvPr/>
        </p:nvSpPr>
        <p:spPr>
          <a:xfrm>
            <a:off x="3626417" y="3654255"/>
            <a:ext cx="575310" cy="426084"/>
          </a:xfrm>
          <a:custGeom>
            <a:avLst/>
            <a:gdLst/>
            <a:ahLst/>
            <a:cxnLst/>
            <a:rect l="l" t="t" r="r" b="b"/>
            <a:pathLst>
              <a:path w="575310"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57" name="object 57"/>
          <p:cNvSpPr txBox="1"/>
          <p:nvPr/>
        </p:nvSpPr>
        <p:spPr>
          <a:xfrm>
            <a:off x="3719738" y="3698711"/>
            <a:ext cx="996315" cy="266065"/>
          </a:xfrm>
          <a:prstGeom prst="rect">
            <a:avLst/>
          </a:prstGeom>
        </p:spPr>
        <p:txBody>
          <a:bodyPr vert="horz" wrap="square" lIns="0" tIns="0" rIns="0" bIns="0" rtlCol="0">
            <a:spAutoFit/>
          </a:bodyPr>
          <a:lstStyle/>
          <a:p>
            <a:pPr marL="12700">
              <a:lnSpc>
                <a:spcPts val="2240"/>
              </a:lnSpc>
              <a:tabLst>
                <a:tab pos="620395" algn="l"/>
              </a:tabLst>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1</a:t>
            </a:r>
            <a:r>
              <a:rPr sz="1400" dirty="0">
                <a:solidFill>
                  <a:srgbClr val="006FC0"/>
                </a:solidFill>
                <a:latin typeface="宋体" panose="02010600030101010101" pitchFamily="2" charset="-122"/>
                <a:cs typeface="宋体" panose="02010600030101010101" pitchFamily="2" charset="-122"/>
              </a:rPr>
              <a:t>	</a:t>
            </a:r>
            <a:r>
              <a:rPr sz="2850" spc="-7" baseline="1000" dirty="0">
                <a:latin typeface="宋体" panose="02010600030101010101" pitchFamily="2" charset="-122"/>
                <a:cs typeface="宋体" panose="02010600030101010101" pitchFamily="2" charset="-122"/>
              </a:rPr>
              <a:t>..</a:t>
            </a:r>
            <a:r>
              <a:rPr sz="2850" spc="-15" baseline="1000" dirty="0">
                <a:latin typeface="宋体" panose="02010600030101010101" pitchFamily="2" charset="-122"/>
                <a:cs typeface="宋体" panose="02010600030101010101" pitchFamily="2" charset="-122"/>
              </a:rPr>
              <a:t>.</a:t>
            </a:r>
            <a:endParaRPr sz="2850" baseline="1000">
              <a:latin typeface="宋体" panose="02010600030101010101" pitchFamily="2" charset="-122"/>
              <a:cs typeface="宋体" panose="02010600030101010101" pitchFamily="2" charset="-122"/>
            </a:endParaRPr>
          </a:p>
        </p:txBody>
      </p:sp>
      <p:sp>
        <p:nvSpPr>
          <p:cNvPr id="58" name="object 58"/>
          <p:cNvSpPr/>
          <p:nvPr/>
        </p:nvSpPr>
        <p:spPr>
          <a:xfrm>
            <a:off x="3124243" y="5031566"/>
            <a:ext cx="2350135" cy="1093470"/>
          </a:xfrm>
          <a:custGeom>
            <a:avLst/>
            <a:gdLst/>
            <a:ahLst/>
            <a:cxnLst/>
            <a:rect l="l" t="t" r="r" b="b"/>
            <a:pathLst>
              <a:path w="2350135" h="1093470">
                <a:moveTo>
                  <a:pt x="0" y="1093280"/>
                </a:moveTo>
                <a:lnTo>
                  <a:pt x="2349784" y="1093280"/>
                </a:lnTo>
                <a:lnTo>
                  <a:pt x="2349784" y="0"/>
                </a:lnTo>
                <a:lnTo>
                  <a:pt x="0" y="0"/>
                </a:lnTo>
                <a:lnTo>
                  <a:pt x="0" y="1093280"/>
                </a:lnTo>
                <a:close/>
              </a:path>
            </a:pathLst>
          </a:custGeom>
          <a:solidFill>
            <a:srgbClr val="FFFFFF"/>
          </a:solidFill>
        </p:spPr>
        <p:txBody>
          <a:bodyPr wrap="square" lIns="0" tIns="0" rIns="0" bIns="0" rtlCol="0"/>
          <a:lstStyle/>
          <a:p/>
        </p:txBody>
      </p:sp>
      <p:sp>
        <p:nvSpPr>
          <p:cNvPr id="59" name="object 59"/>
          <p:cNvSpPr txBox="1"/>
          <p:nvPr/>
        </p:nvSpPr>
        <p:spPr>
          <a:xfrm>
            <a:off x="3124243" y="5031566"/>
            <a:ext cx="2350135" cy="1093470"/>
          </a:xfrm>
          <a:prstGeom prst="rect">
            <a:avLst/>
          </a:prstGeom>
          <a:solidFill>
            <a:srgbClr val="FFFFFF"/>
          </a:solidFill>
          <a:ln w="21636">
            <a:solidFill>
              <a:srgbClr val="000000"/>
            </a:solidFill>
          </a:ln>
        </p:spPr>
        <p:txBody>
          <a:bodyPr vert="horz" wrap="square" lIns="0" tIns="0" rIns="0" bIns="0" rtlCol="0">
            <a:spAutoFit/>
          </a:bodyPr>
          <a:lstStyle/>
          <a:p>
            <a:pPr marL="29210">
              <a:lnSpc>
                <a:spcPct val="100000"/>
              </a:lnSpc>
            </a:pPr>
            <a:r>
              <a:rPr sz="1100" b="1" dirty="0">
                <a:latin typeface="Calibri" panose="020F0502020204030204"/>
                <a:cs typeface="Calibri" panose="020F0502020204030204"/>
              </a:rPr>
              <a:t>kernel()</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454660" marR="64135" indent="-426085">
              <a:lnSpc>
                <a:spcPct val="100000"/>
              </a:lnSpc>
              <a:spcBef>
                <a:spcPts val="5"/>
              </a:spcBef>
            </a:pPr>
            <a:r>
              <a:rPr sz="1100" b="1" dirty="0">
                <a:latin typeface="Calibri" panose="020F0502020204030204"/>
                <a:cs typeface="Calibri" panose="020F0502020204030204"/>
              </a:rPr>
              <a:t>#Pragma omp parallel </a:t>
            </a:r>
            <a:r>
              <a:rPr sz="1100" b="1" spc="-5" dirty="0">
                <a:latin typeface="Calibri" panose="020F0502020204030204"/>
                <a:cs typeface="Calibri" panose="020F0502020204030204"/>
              </a:rPr>
              <a:t>f</a:t>
            </a:r>
            <a:r>
              <a:rPr sz="1100" b="1" dirty="0">
                <a:latin typeface="Calibri" panose="020F0502020204030204"/>
                <a:cs typeface="Calibri" panose="020F0502020204030204"/>
              </a:rPr>
              <a:t>or </a:t>
            </a:r>
            <a:r>
              <a:rPr sz="1100" b="1" dirty="0">
                <a:solidFill>
                  <a:srgbClr val="00AF50"/>
                </a:solidFill>
                <a:latin typeface="Calibri" panose="020F0502020204030204"/>
                <a:cs typeface="Calibri" panose="020F0502020204030204"/>
              </a:rPr>
              <a:t>schedul</a:t>
            </a:r>
            <a:r>
              <a:rPr sz="1100" b="1" spc="-5" dirty="0">
                <a:solidFill>
                  <a:srgbClr val="00AF50"/>
                </a:solidFill>
                <a:latin typeface="Calibri" panose="020F0502020204030204"/>
                <a:cs typeface="Calibri" panose="020F0502020204030204"/>
              </a:rPr>
              <a:t>e</a:t>
            </a:r>
            <a:r>
              <a:rPr sz="1100" b="1" dirty="0">
                <a:solidFill>
                  <a:srgbClr val="00AF50"/>
                </a:solidFill>
                <a:latin typeface="Calibri" panose="020F0502020204030204"/>
                <a:cs typeface="Calibri" panose="020F0502020204030204"/>
              </a:rPr>
              <a:t>(...) </a:t>
            </a:r>
            <a:r>
              <a:rPr sz="1100" b="1" dirty="0">
                <a:latin typeface="Calibri" panose="020F0502020204030204"/>
                <a:cs typeface="Calibri" panose="020F0502020204030204"/>
              </a:rPr>
              <a:t>for()</a:t>
            </a:r>
            <a:endParaRPr sz="1100">
              <a:latin typeface="Calibri" panose="020F0502020204030204"/>
              <a:cs typeface="Calibri" panose="020F0502020204030204"/>
            </a:endParaRPr>
          </a:p>
          <a:p>
            <a:pPr marL="454660">
              <a:lnSpc>
                <a:spcPct val="100000"/>
              </a:lnSpc>
              <a:spcBef>
                <a:spcPts val="5"/>
              </a:spcBef>
            </a:pPr>
            <a:r>
              <a:rPr sz="1100" b="1" dirty="0">
                <a:latin typeface="Calibri" panose="020F0502020204030204"/>
                <a:cs typeface="Calibri" panose="020F0502020204030204"/>
              </a:rPr>
              <a:t>{..</a:t>
            </a:r>
            <a:r>
              <a:rPr sz="1100" b="1" spc="-5" dirty="0">
                <a:latin typeface="Calibri" panose="020F0502020204030204"/>
                <a:cs typeface="Calibri" panose="020F0502020204030204"/>
              </a:rPr>
              <a:t>.</a:t>
            </a: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p:txBody>
      </p:sp>
      <p:sp>
        <p:nvSpPr>
          <p:cNvPr id="60" name="object 60"/>
          <p:cNvSpPr/>
          <p:nvPr/>
        </p:nvSpPr>
        <p:spPr>
          <a:xfrm>
            <a:off x="3288831" y="4080227"/>
            <a:ext cx="971550" cy="937260"/>
          </a:xfrm>
          <a:custGeom>
            <a:avLst/>
            <a:gdLst/>
            <a:ahLst/>
            <a:cxnLst/>
            <a:rect l="l" t="t" r="r" b="b"/>
            <a:pathLst>
              <a:path w="971550" h="937260">
                <a:moveTo>
                  <a:pt x="0" y="0"/>
                </a:moveTo>
                <a:lnTo>
                  <a:pt x="971509" y="937097"/>
                </a:lnTo>
              </a:path>
            </a:pathLst>
          </a:custGeom>
          <a:ln w="12017">
            <a:solidFill>
              <a:srgbClr val="000000"/>
            </a:solidFill>
          </a:ln>
        </p:spPr>
        <p:txBody>
          <a:bodyPr wrap="square" lIns="0" tIns="0" rIns="0" bIns="0" rtlCol="0"/>
          <a:lstStyle/>
          <a:p/>
        </p:txBody>
      </p:sp>
      <p:sp>
        <p:nvSpPr>
          <p:cNvPr id="61" name="object 61"/>
          <p:cNvSpPr/>
          <p:nvPr/>
        </p:nvSpPr>
        <p:spPr>
          <a:xfrm>
            <a:off x="3998342" y="4080227"/>
            <a:ext cx="1135380" cy="937260"/>
          </a:xfrm>
          <a:custGeom>
            <a:avLst/>
            <a:gdLst/>
            <a:ahLst/>
            <a:cxnLst/>
            <a:rect l="l" t="t" r="r" b="b"/>
            <a:pathLst>
              <a:path w="1135379" h="937260">
                <a:moveTo>
                  <a:pt x="1135196" y="0"/>
                </a:moveTo>
                <a:lnTo>
                  <a:pt x="261999" y="937097"/>
                </a:lnTo>
                <a:lnTo>
                  <a:pt x="0" y="0"/>
                </a:lnTo>
              </a:path>
            </a:pathLst>
          </a:custGeom>
          <a:ln w="12018">
            <a:solidFill>
              <a:srgbClr val="000000"/>
            </a:solidFill>
          </a:ln>
        </p:spPr>
        <p:txBody>
          <a:bodyPr wrap="square" lIns="0" tIns="0" rIns="0" bIns="0" rtlCol="0"/>
          <a:lstStyle/>
          <a:p/>
        </p:txBody>
      </p:sp>
      <p:sp>
        <p:nvSpPr>
          <p:cNvPr id="62" name="object 62"/>
          <p:cNvSpPr/>
          <p:nvPr/>
        </p:nvSpPr>
        <p:spPr>
          <a:xfrm>
            <a:off x="4260341" y="4080227"/>
            <a:ext cx="220979" cy="937260"/>
          </a:xfrm>
          <a:custGeom>
            <a:avLst/>
            <a:gdLst/>
            <a:ahLst/>
            <a:cxnLst/>
            <a:rect l="l" t="t" r="r" b="b"/>
            <a:pathLst>
              <a:path w="220979" h="937260">
                <a:moveTo>
                  <a:pt x="0" y="937097"/>
                </a:moveTo>
                <a:lnTo>
                  <a:pt x="220451" y="0"/>
                </a:lnTo>
              </a:path>
            </a:pathLst>
          </a:custGeom>
          <a:ln w="12014">
            <a:solidFill>
              <a:srgbClr val="000000"/>
            </a:solidFill>
          </a:ln>
        </p:spPr>
        <p:txBody>
          <a:bodyPr wrap="square" lIns="0" tIns="0" rIns="0" bIns="0" rtlCol="0"/>
          <a:lstStyle/>
          <a:p/>
        </p:txBody>
      </p:sp>
      <p:sp>
        <p:nvSpPr>
          <p:cNvPr id="63" name="object 63"/>
          <p:cNvSpPr txBox="1"/>
          <p:nvPr/>
        </p:nvSpPr>
        <p:spPr>
          <a:xfrm>
            <a:off x="4217407" y="3137132"/>
            <a:ext cx="1150620" cy="165735"/>
          </a:xfrm>
          <a:prstGeom prst="rect">
            <a:avLst/>
          </a:prstGeom>
        </p:spPr>
        <p:txBody>
          <a:bodyPr vert="horz" wrap="square" lIns="0" tIns="0" rIns="0" bIns="0" rtlCol="0">
            <a:spAutoFit/>
          </a:bodyPr>
          <a:lstStyle/>
          <a:p>
            <a:pPr marL="12700">
              <a:lnSpc>
                <a:spcPct val="100000"/>
              </a:lnSpc>
            </a:pPr>
            <a:r>
              <a:rPr sz="1100" dirty="0">
                <a:solidFill>
                  <a:srgbClr val="00AF50"/>
                </a:solidFill>
                <a:latin typeface="宋体" panose="02010600030101010101" pitchFamily="2" charset="-122"/>
                <a:cs typeface="宋体" panose="02010600030101010101" pitchFamily="2" charset="-122"/>
              </a:rPr>
              <a:t>设备间的负载均衡</a:t>
            </a:r>
            <a:endParaRPr sz="1100">
              <a:latin typeface="宋体" panose="02010600030101010101" pitchFamily="2" charset="-122"/>
              <a:cs typeface="宋体" panose="02010600030101010101" pitchFamily="2" charset="-122"/>
            </a:endParaRPr>
          </a:p>
        </p:txBody>
      </p:sp>
      <p:sp>
        <p:nvSpPr>
          <p:cNvPr id="64" name="object 64"/>
          <p:cNvSpPr txBox="1"/>
          <p:nvPr/>
        </p:nvSpPr>
        <p:spPr>
          <a:xfrm>
            <a:off x="4580106" y="5585286"/>
            <a:ext cx="823594" cy="483234"/>
          </a:xfrm>
          <a:prstGeom prst="rect">
            <a:avLst/>
          </a:prstGeom>
          <a:solidFill>
            <a:srgbClr val="FFFFFF"/>
          </a:solidFill>
          <a:ln w="12019">
            <a:solidFill>
              <a:srgbClr val="000000"/>
            </a:solidFill>
          </a:ln>
        </p:spPr>
        <p:txBody>
          <a:bodyPr vert="horz" wrap="square" lIns="0" tIns="0" rIns="0" bIns="0" rtlCol="0">
            <a:spAutoFit/>
          </a:bodyPr>
          <a:lstStyle/>
          <a:p>
            <a:pPr marL="53340" marR="46355">
              <a:lnSpc>
                <a:spcPct val="100000"/>
              </a:lnSpc>
            </a:pPr>
            <a:r>
              <a:rPr sz="1100" dirty="0">
                <a:solidFill>
                  <a:srgbClr val="00AF50"/>
                </a:solidFill>
                <a:latin typeface="宋体" panose="02010600030101010101" pitchFamily="2" charset="-122"/>
                <a:cs typeface="宋体" panose="02010600030101010101" pitchFamily="2" charset="-122"/>
              </a:rPr>
              <a:t>设备内线程 间负载均衡</a:t>
            </a:r>
            <a:endParaRPr sz="1100">
              <a:latin typeface="宋体" panose="02010600030101010101" pitchFamily="2" charset="-122"/>
              <a:cs typeface="宋体" panose="02010600030101010101" pitchFamily="2" charset="-122"/>
            </a:endParaRPr>
          </a:p>
        </p:txBody>
      </p:sp>
      <p:sp>
        <p:nvSpPr>
          <p:cNvPr id="65" name="object 65"/>
          <p:cNvSpPr/>
          <p:nvPr/>
        </p:nvSpPr>
        <p:spPr>
          <a:xfrm>
            <a:off x="8161498" y="3654255"/>
            <a:ext cx="753110" cy="426084"/>
          </a:xfrm>
          <a:custGeom>
            <a:avLst/>
            <a:gdLst/>
            <a:ahLst/>
            <a:cxnLst/>
            <a:rect l="l" t="t" r="r" b="b"/>
            <a:pathLst>
              <a:path w="753109" h="426085">
                <a:moveTo>
                  <a:pt x="0" y="425971"/>
                </a:moveTo>
                <a:lnTo>
                  <a:pt x="752990" y="425971"/>
                </a:lnTo>
                <a:lnTo>
                  <a:pt x="752990" y="0"/>
                </a:lnTo>
                <a:lnTo>
                  <a:pt x="0" y="0"/>
                </a:lnTo>
                <a:lnTo>
                  <a:pt x="0" y="425971"/>
                </a:lnTo>
                <a:close/>
              </a:path>
            </a:pathLst>
          </a:custGeom>
          <a:solidFill>
            <a:srgbClr val="FFFFFF"/>
          </a:solidFill>
        </p:spPr>
        <p:txBody>
          <a:bodyPr wrap="square" lIns="0" tIns="0" rIns="0" bIns="0" rtlCol="0"/>
          <a:lstStyle/>
          <a:p/>
        </p:txBody>
      </p:sp>
      <p:sp>
        <p:nvSpPr>
          <p:cNvPr id="66" name="object 66"/>
          <p:cNvSpPr/>
          <p:nvPr/>
        </p:nvSpPr>
        <p:spPr>
          <a:xfrm>
            <a:off x="8161498" y="3654255"/>
            <a:ext cx="753110" cy="426084"/>
          </a:xfrm>
          <a:custGeom>
            <a:avLst/>
            <a:gdLst/>
            <a:ahLst/>
            <a:cxnLst/>
            <a:rect l="l" t="t" r="r" b="b"/>
            <a:pathLst>
              <a:path w="753109" h="426085">
                <a:moveTo>
                  <a:pt x="0" y="425971"/>
                </a:moveTo>
                <a:lnTo>
                  <a:pt x="752990" y="425971"/>
                </a:lnTo>
                <a:lnTo>
                  <a:pt x="752990" y="0"/>
                </a:lnTo>
                <a:lnTo>
                  <a:pt x="0" y="0"/>
                </a:lnTo>
                <a:lnTo>
                  <a:pt x="0" y="425971"/>
                </a:lnTo>
                <a:close/>
              </a:path>
            </a:pathLst>
          </a:custGeom>
          <a:ln w="31251">
            <a:solidFill>
              <a:srgbClr val="FF0000"/>
            </a:solidFill>
          </a:ln>
        </p:spPr>
        <p:txBody>
          <a:bodyPr wrap="square" lIns="0" tIns="0" rIns="0" bIns="0" rtlCol="0"/>
          <a:lstStyle/>
          <a:p/>
        </p:txBody>
      </p:sp>
      <p:sp>
        <p:nvSpPr>
          <p:cNvPr id="67" name="object 67"/>
          <p:cNvSpPr txBox="1"/>
          <p:nvPr/>
        </p:nvSpPr>
        <p:spPr>
          <a:xfrm>
            <a:off x="8253918" y="3645475"/>
            <a:ext cx="56769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双路</a:t>
            </a:r>
            <a:r>
              <a:rPr sz="1400" spc="10" dirty="0">
                <a:solidFill>
                  <a:srgbClr val="FF0000"/>
                </a:solidFill>
                <a:latin typeface="宋体" panose="02010600030101010101" pitchFamily="2" charset="-122"/>
                <a:cs typeface="宋体" panose="02010600030101010101" pitchFamily="2" charset="-122"/>
              </a:rPr>
              <a:t>多</a:t>
            </a:r>
            <a:endParaRPr sz="1400">
              <a:latin typeface="宋体" panose="02010600030101010101" pitchFamily="2" charset="-122"/>
              <a:cs typeface="宋体" panose="02010600030101010101" pitchFamily="2" charset="-122"/>
            </a:endParaRPr>
          </a:p>
        </p:txBody>
      </p:sp>
      <p:sp>
        <p:nvSpPr>
          <p:cNvPr id="68" name="object 68"/>
          <p:cNvSpPr txBox="1"/>
          <p:nvPr/>
        </p:nvSpPr>
        <p:spPr>
          <a:xfrm>
            <a:off x="8208166" y="3861867"/>
            <a:ext cx="659130" cy="205740"/>
          </a:xfrm>
          <a:prstGeom prst="rect">
            <a:avLst/>
          </a:prstGeom>
        </p:spPr>
        <p:txBody>
          <a:bodyPr vert="horz" wrap="square" lIns="0" tIns="0" rIns="0" bIns="0" rtlCol="0">
            <a:spAutoFit/>
          </a:bodyPr>
          <a:lstStyle/>
          <a:p>
            <a:pPr marL="12700">
              <a:lnSpc>
                <a:spcPct val="100000"/>
              </a:lnSpc>
            </a:pPr>
            <a:r>
              <a:rPr sz="1400" spc="15" dirty="0">
                <a:solidFill>
                  <a:srgbClr val="FF0000"/>
                </a:solidFill>
                <a:latin typeface="宋体" panose="02010600030101010101" pitchFamily="2" charset="-122"/>
                <a:cs typeface="宋体" panose="02010600030101010101" pitchFamily="2" charset="-122"/>
              </a:rPr>
              <a:t>核核</a:t>
            </a:r>
            <a:r>
              <a:rPr sz="1400" spc="10" dirty="0">
                <a:solidFill>
                  <a:srgbClr val="FF0000"/>
                </a:solidFill>
                <a:latin typeface="宋体" panose="02010600030101010101" pitchFamily="2" charset="-122"/>
                <a:cs typeface="宋体" panose="02010600030101010101" pitchFamily="2" charset="-122"/>
              </a:rPr>
              <a:t>CP</a:t>
            </a:r>
            <a:r>
              <a:rPr sz="1400" spc="5" dirty="0">
                <a:solidFill>
                  <a:srgbClr val="FF0000"/>
                </a:solidFill>
                <a:latin typeface="宋体" panose="02010600030101010101" pitchFamily="2" charset="-122"/>
                <a:cs typeface="宋体" panose="02010600030101010101" pitchFamily="2" charset="-122"/>
              </a:rPr>
              <a:t>U</a:t>
            </a:r>
            <a:endParaRPr sz="1400">
              <a:latin typeface="宋体" panose="02010600030101010101" pitchFamily="2" charset="-122"/>
              <a:cs typeface="宋体" panose="02010600030101010101" pitchFamily="2" charset="-122"/>
            </a:endParaRPr>
          </a:p>
        </p:txBody>
      </p:sp>
      <p:sp>
        <p:nvSpPr>
          <p:cNvPr id="69" name="object 69"/>
          <p:cNvSpPr/>
          <p:nvPr/>
        </p:nvSpPr>
        <p:spPr>
          <a:xfrm>
            <a:off x="6347225" y="3654255"/>
            <a:ext cx="575310" cy="426084"/>
          </a:xfrm>
          <a:custGeom>
            <a:avLst/>
            <a:gdLst/>
            <a:ahLst/>
            <a:cxnLst/>
            <a:rect l="l" t="t" r="r" b="b"/>
            <a:pathLst>
              <a:path w="575309"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70" name="object 70"/>
          <p:cNvSpPr/>
          <p:nvPr/>
        </p:nvSpPr>
        <p:spPr>
          <a:xfrm>
            <a:off x="6347225" y="3654255"/>
            <a:ext cx="575310" cy="426084"/>
          </a:xfrm>
          <a:custGeom>
            <a:avLst/>
            <a:gdLst/>
            <a:ahLst/>
            <a:cxnLst/>
            <a:rect l="l" t="t" r="r" b="b"/>
            <a:pathLst>
              <a:path w="575309"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71" name="object 71"/>
          <p:cNvSpPr txBox="1"/>
          <p:nvPr/>
        </p:nvSpPr>
        <p:spPr>
          <a:xfrm>
            <a:off x="6440446" y="3753671"/>
            <a:ext cx="387985" cy="205740"/>
          </a:xfrm>
          <a:prstGeom prst="rect">
            <a:avLst/>
          </a:prstGeom>
        </p:spPr>
        <p:txBody>
          <a:bodyPr vert="horz" wrap="square" lIns="0" tIns="0" rIns="0" bIns="0" rtlCol="0">
            <a:spAutoFit/>
          </a:bodyPr>
          <a:lstStyle/>
          <a:p>
            <a:pPr marL="12700">
              <a:lnSpc>
                <a:spcPct val="100000"/>
              </a:lnSpc>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0</a:t>
            </a:r>
            <a:endParaRPr sz="1400">
              <a:latin typeface="宋体" panose="02010600030101010101" pitchFamily="2" charset="-122"/>
              <a:cs typeface="宋体" panose="02010600030101010101" pitchFamily="2" charset="-122"/>
            </a:endParaRPr>
          </a:p>
        </p:txBody>
      </p:sp>
      <p:sp>
        <p:nvSpPr>
          <p:cNvPr id="72" name="object 72"/>
          <p:cNvSpPr/>
          <p:nvPr/>
        </p:nvSpPr>
        <p:spPr>
          <a:xfrm>
            <a:off x="6642162" y="3370241"/>
            <a:ext cx="1896110" cy="284480"/>
          </a:xfrm>
          <a:custGeom>
            <a:avLst/>
            <a:gdLst/>
            <a:ahLst/>
            <a:cxnLst/>
            <a:rect l="l" t="t" r="r" b="b"/>
            <a:pathLst>
              <a:path w="1896109" h="284479">
                <a:moveTo>
                  <a:pt x="0" y="0"/>
                </a:moveTo>
                <a:lnTo>
                  <a:pt x="1895765" y="0"/>
                </a:lnTo>
                <a:lnTo>
                  <a:pt x="1895765" y="284014"/>
                </a:lnTo>
              </a:path>
            </a:pathLst>
          </a:custGeom>
          <a:ln w="12021">
            <a:solidFill>
              <a:srgbClr val="000000"/>
            </a:solidFill>
          </a:ln>
        </p:spPr>
        <p:txBody>
          <a:bodyPr wrap="square" lIns="0" tIns="0" rIns="0" bIns="0" rtlCol="0"/>
          <a:lstStyle/>
          <a:p/>
        </p:txBody>
      </p:sp>
      <p:sp>
        <p:nvSpPr>
          <p:cNvPr id="73" name="object 73"/>
          <p:cNvSpPr/>
          <p:nvPr/>
        </p:nvSpPr>
        <p:spPr>
          <a:xfrm>
            <a:off x="6638558"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74" name="object 74"/>
          <p:cNvSpPr/>
          <p:nvPr/>
        </p:nvSpPr>
        <p:spPr>
          <a:xfrm>
            <a:off x="7323240" y="3370241"/>
            <a:ext cx="0" cy="284480"/>
          </a:xfrm>
          <a:custGeom>
            <a:avLst/>
            <a:gdLst/>
            <a:ahLst/>
            <a:cxnLst/>
            <a:rect l="l" t="t" r="r" b="b"/>
            <a:pathLst>
              <a:path h="284479">
                <a:moveTo>
                  <a:pt x="0" y="0"/>
                </a:moveTo>
                <a:lnTo>
                  <a:pt x="0" y="284014"/>
                </a:lnTo>
              </a:path>
            </a:pathLst>
          </a:custGeom>
          <a:ln w="12013">
            <a:solidFill>
              <a:srgbClr val="000000"/>
            </a:solidFill>
          </a:ln>
        </p:spPr>
        <p:txBody>
          <a:bodyPr wrap="square" lIns="0" tIns="0" rIns="0" bIns="0" rtlCol="0"/>
          <a:lstStyle/>
          <a:p/>
        </p:txBody>
      </p:sp>
      <p:sp>
        <p:nvSpPr>
          <p:cNvPr id="75" name="object 75"/>
          <p:cNvSpPr/>
          <p:nvPr/>
        </p:nvSpPr>
        <p:spPr>
          <a:xfrm>
            <a:off x="7608065" y="3057875"/>
            <a:ext cx="0" cy="312420"/>
          </a:xfrm>
          <a:custGeom>
            <a:avLst/>
            <a:gdLst/>
            <a:ahLst/>
            <a:cxnLst/>
            <a:rect l="l" t="t" r="r" b="b"/>
            <a:pathLst>
              <a:path h="312420">
                <a:moveTo>
                  <a:pt x="0" y="0"/>
                </a:moveTo>
                <a:lnTo>
                  <a:pt x="0" y="312365"/>
                </a:lnTo>
              </a:path>
            </a:pathLst>
          </a:custGeom>
          <a:ln w="12013">
            <a:solidFill>
              <a:srgbClr val="000000"/>
            </a:solidFill>
          </a:ln>
        </p:spPr>
        <p:txBody>
          <a:bodyPr wrap="square" lIns="0" tIns="0" rIns="0" bIns="0" rtlCol="0"/>
          <a:lstStyle/>
          <a:p/>
        </p:txBody>
      </p:sp>
      <p:sp>
        <p:nvSpPr>
          <p:cNvPr id="76" name="object 76"/>
          <p:cNvSpPr/>
          <p:nvPr/>
        </p:nvSpPr>
        <p:spPr>
          <a:xfrm>
            <a:off x="7031907" y="3654255"/>
            <a:ext cx="575310" cy="426084"/>
          </a:xfrm>
          <a:custGeom>
            <a:avLst/>
            <a:gdLst/>
            <a:ahLst/>
            <a:cxnLst/>
            <a:rect l="l" t="t" r="r" b="b"/>
            <a:pathLst>
              <a:path w="575309" h="426085">
                <a:moveTo>
                  <a:pt x="0" y="425971"/>
                </a:moveTo>
                <a:lnTo>
                  <a:pt x="575147" y="425971"/>
                </a:lnTo>
                <a:lnTo>
                  <a:pt x="575147" y="0"/>
                </a:lnTo>
                <a:lnTo>
                  <a:pt x="0" y="0"/>
                </a:lnTo>
                <a:lnTo>
                  <a:pt x="0" y="425971"/>
                </a:lnTo>
                <a:close/>
              </a:path>
            </a:pathLst>
          </a:custGeom>
          <a:solidFill>
            <a:srgbClr val="FFFFFF"/>
          </a:solidFill>
        </p:spPr>
        <p:txBody>
          <a:bodyPr wrap="square" lIns="0" tIns="0" rIns="0" bIns="0" rtlCol="0"/>
          <a:lstStyle/>
          <a:p/>
        </p:txBody>
      </p:sp>
      <p:sp>
        <p:nvSpPr>
          <p:cNvPr id="77" name="object 77"/>
          <p:cNvSpPr/>
          <p:nvPr/>
        </p:nvSpPr>
        <p:spPr>
          <a:xfrm>
            <a:off x="7031907" y="3654255"/>
            <a:ext cx="575310" cy="426084"/>
          </a:xfrm>
          <a:custGeom>
            <a:avLst/>
            <a:gdLst/>
            <a:ahLst/>
            <a:cxnLst/>
            <a:rect l="l" t="t" r="r" b="b"/>
            <a:pathLst>
              <a:path w="575309" h="426085">
                <a:moveTo>
                  <a:pt x="0" y="425971"/>
                </a:moveTo>
                <a:lnTo>
                  <a:pt x="575147" y="425971"/>
                </a:lnTo>
                <a:lnTo>
                  <a:pt x="575147" y="0"/>
                </a:lnTo>
                <a:lnTo>
                  <a:pt x="0" y="0"/>
                </a:lnTo>
                <a:lnTo>
                  <a:pt x="0" y="425971"/>
                </a:lnTo>
                <a:close/>
              </a:path>
            </a:pathLst>
          </a:custGeom>
          <a:ln w="31249">
            <a:solidFill>
              <a:srgbClr val="006FC0"/>
            </a:solidFill>
          </a:ln>
        </p:spPr>
        <p:txBody>
          <a:bodyPr wrap="square" lIns="0" tIns="0" rIns="0" bIns="0" rtlCol="0"/>
          <a:lstStyle/>
          <a:p/>
        </p:txBody>
      </p:sp>
      <p:sp>
        <p:nvSpPr>
          <p:cNvPr id="78" name="object 78"/>
          <p:cNvSpPr txBox="1"/>
          <p:nvPr/>
        </p:nvSpPr>
        <p:spPr>
          <a:xfrm>
            <a:off x="7125129" y="3698711"/>
            <a:ext cx="996315" cy="266065"/>
          </a:xfrm>
          <a:prstGeom prst="rect">
            <a:avLst/>
          </a:prstGeom>
        </p:spPr>
        <p:txBody>
          <a:bodyPr vert="horz" wrap="square" lIns="0" tIns="0" rIns="0" bIns="0" rtlCol="0">
            <a:spAutoFit/>
          </a:bodyPr>
          <a:lstStyle/>
          <a:p>
            <a:pPr marL="12700">
              <a:lnSpc>
                <a:spcPts val="2240"/>
              </a:lnSpc>
              <a:tabLst>
                <a:tab pos="621030" algn="l"/>
              </a:tabLst>
            </a:pPr>
            <a:r>
              <a:rPr sz="1400" spc="10" dirty="0">
                <a:solidFill>
                  <a:srgbClr val="006FC0"/>
                </a:solidFill>
                <a:latin typeface="宋体" panose="02010600030101010101" pitchFamily="2" charset="-122"/>
                <a:cs typeface="宋体" panose="02010600030101010101" pitchFamily="2" charset="-122"/>
              </a:rPr>
              <a:t>MIC</a:t>
            </a:r>
            <a:r>
              <a:rPr sz="1400" spc="5" dirty="0">
                <a:solidFill>
                  <a:srgbClr val="006FC0"/>
                </a:solidFill>
                <a:latin typeface="宋体" panose="02010600030101010101" pitchFamily="2" charset="-122"/>
                <a:cs typeface="宋体" panose="02010600030101010101" pitchFamily="2" charset="-122"/>
              </a:rPr>
              <a:t>1</a:t>
            </a:r>
            <a:r>
              <a:rPr sz="1400" dirty="0">
                <a:solidFill>
                  <a:srgbClr val="006FC0"/>
                </a:solidFill>
                <a:latin typeface="宋体" panose="02010600030101010101" pitchFamily="2" charset="-122"/>
                <a:cs typeface="宋体" panose="02010600030101010101" pitchFamily="2" charset="-122"/>
              </a:rPr>
              <a:t>	</a:t>
            </a:r>
            <a:r>
              <a:rPr sz="2850" spc="-7" baseline="1000" dirty="0">
                <a:latin typeface="宋体" panose="02010600030101010101" pitchFamily="2" charset="-122"/>
                <a:cs typeface="宋体" panose="02010600030101010101" pitchFamily="2" charset="-122"/>
              </a:rPr>
              <a:t>..</a:t>
            </a:r>
            <a:r>
              <a:rPr sz="2850" spc="-15" baseline="1000" dirty="0">
                <a:latin typeface="宋体" panose="02010600030101010101" pitchFamily="2" charset="-122"/>
                <a:cs typeface="宋体" panose="02010600030101010101" pitchFamily="2" charset="-122"/>
              </a:rPr>
              <a:t>.</a:t>
            </a:r>
            <a:endParaRPr sz="2850" baseline="1000">
              <a:latin typeface="宋体" panose="02010600030101010101" pitchFamily="2" charset="-122"/>
              <a:cs typeface="宋体" panose="02010600030101010101" pitchFamily="2" charset="-122"/>
            </a:endParaRPr>
          </a:p>
        </p:txBody>
      </p:sp>
      <p:sp>
        <p:nvSpPr>
          <p:cNvPr id="79" name="object 79"/>
          <p:cNvSpPr/>
          <p:nvPr/>
        </p:nvSpPr>
        <p:spPr>
          <a:xfrm>
            <a:off x="6529733" y="5031566"/>
            <a:ext cx="2350135" cy="1093470"/>
          </a:xfrm>
          <a:custGeom>
            <a:avLst/>
            <a:gdLst/>
            <a:ahLst/>
            <a:cxnLst/>
            <a:rect l="l" t="t" r="r" b="b"/>
            <a:pathLst>
              <a:path w="2350134" h="1093470">
                <a:moveTo>
                  <a:pt x="0" y="1093280"/>
                </a:moveTo>
                <a:lnTo>
                  <a:pt x="2349784" y="1093280"/>
                </a:lnTo>
                <a:lnTo>
                  <a:pt x="2349784" y="0"/>
                </a:lnTo>
                <a:lnTo>
                  <a:pt x="0" y="0"/>
                </a:lnTo>
                <a:lnTo>
                  <a:pt x="0" y="1093280"/>
                </a:lnTo>
                <a:close/>
              </a:path>
            </a:pathLst>
          </a:custGeom>
          <a:solidFill>
            <a:srgbClr val="FFFFFF"/>
          </a:solidFill>
        </p:spPr>
        <p:txBody>
          <a:bodyPr wrap="square" lIns="0" tIns="0" rIns="0" bIns="0" rtlCol="0"/>
          <a:lstStyle/>
          <a:p/>
        </p:txBody>
      </p:sp>
      <p:sp>
        <p:nvSpPr>
          <p:cNvPr id="80" name="object 80"/>
          <p:cNvSpPr txBox="1"/>
          <p:nvPr/>
        </p:nvSpPr>
        <p:spPr>
          <a:xfrm>
            <a:off x="6529733" y="5031566"/>
            <a:ext cx="2350135" cy="1093470"/>
          </a:xfrm>
          <a:prstGeom prst="rect">
            <a:avLst/>
          </a:prstGeom>
          <a:solidFill>
            <a:srgbClr val="FFFFFF"/>
          </a:solidFill>
          <a:ln w="21636">
            <a:solidFill>
              <a:srgbClr val="000000"/>
            </a:solidFill>
          </a:ln>
        </p:spPr>
        <p:txBody>
          <a:bodyPr vert="horz" wrap="square" lIns="0" tIns="0" rIns="0" bIns="0" rtlCol="0">
            <a:spAutoFit/>
          </a:bodyPr>
          <a:lstStyle/>
          <a:p>
            <a:pPr marL="29210">
              <a:lnSpc>
                <a:spcPct val="100000"/>
              </a:lnSpc>
            </a:pPr>
            <a:r>
              <a:rPr sz="1100" b="1" dirty="0">
                <a:latin typeface="Calibri" panose="020F0502020204030204"/>
                <a:cs typeface="Calibri" panose="020F0502020204030204"/>
              </a:rPr>
              <a:t>kerne</a:t>
            </a:r>
            <a:r>
              <a:rPr sz="1100" b="1" spc="-5" dirty="0">
                <a:latin typeface="Calibri" panose="020F0502020204030204"/>
                <a:cs typeface="Calibri" panose="020F0502020204030204"/>
              </a:rPr>
              <a:t>l</a:t>
            </a: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454660" marR="64135" indent="-426085">
              <a:lnSpc>
                <a:spcPct val="100000"/>
              </a:lnSpc>
              <a:spcBef>
                <a:spcPts val="5"/>
              </a:spcBef>
            </a:pPr>
            <a:r>
              <a:rPr sz="1100" b="1" spc="-5" dirty="0">
                <a:latin typeface="Calibri" panose="020F0502020204030204"/>
                <a:cs typeface="Calibri" panose="020F0502020204030204"/>
              </a:rPr>
              <a:t>#</a:t>
            </a:r>
            <a:r>
              <a:rPr sz="1100" b="1" dirty="0">
                <a:latin typeface="Calibri" panose="020F0502020204030204"/>
                <a:cs typeface="Calibri" panose="020F0502020204030204"/>
              </a:rPr>
              <a:t>Pragma omp parallel for </a:t>
            </a:r>
            <a:r>
              <a:rPr sz="1100" b="1" dirty="0">
                <a:solidFill>
                  <a:srgbClr val="00AF50"/>
                </a:solidFill>
                <a:latin typeface="Calibri" panose="020F0502020204030204"/>
                <a:cs typeface="Calibri" panose="020F0502020204030204"/>
              </a:rPr>
              <a:t>schedule(...) </a:t>
            </a:r>
            <a:r>
              <a:rPr sz="1100" b="1" dirty="0">
                <a:latin typeface="Calibri" panose="020F0502020204030204"/>
                <a:cs typeface="Calibri" panose="020F0502020204030204"/>
              </a:rPr>
              <a:t>fo</a:t>
            </a:r>
            <a:r>
              <a:rPr sz="1100" b="1" spc="-5" dirty="0">
                <a:latin typeface="Calibri" panose="020F0502020204030204"/>
                <a:cs typeface="Calibri" panose="020F0502020204030204"/>
              </a:rPr>
              <a:t>r</a:t>
            </a: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454660">
              <a:lnSpc>
                <a:spcPct val="100000"/>
              </a:lnSpc>
              <a:spcBef>
                <a:spcPts val="5"/>
              </a:spcBef>
            </a:pPr>
            <a:r>
              <a:rPr sz="1100" b="1" spc="-5" dirty="0">
                <a:latin typeface="Calibri" panose="020F0502020204030204"/>
                <a:cs typeface="Calibri" panose="020F0502020204030204"/>
              </a:rPr>
              <a:t>{</a:t>
            </a:r>
            <a:r>
              <a:rPr sz="1100" b="1" dirty="0">
                <a:latin typeface="Calibri" panose="020F0502020204030204"/>
                <a:cs typeface="Calibri" panose="020F0502020204030204"/>
              </a:rPr>
              <a:t>...}</a:t>
            </a:r>
            <a:endParaRPr sz="1100">
              <a:latin typeface="Calibri" panose="020F0502020204030204"/>
              <a:cs typeface="Calibri" panose="020F0502020204030204"/>
            </a:endParaRPr>
          </a:p>
          <a:p>
            <a:pPr marL="29210">
              <a:lnSpc>
                <a:spcPct val="100000"/>
              </a:lnSpc>
              <a:spcBef>
                <a:spcPts val="5"/>
              </a:spcBef>
            </a:pPr>
            <a:r>
              <a:rPr sz="1100" b="1" dirty="0">
                <a:latin typeface="Calibri" panose="020F0502020204030204"/>
                <a:cs typeface="Calibri" panose="020F0502020204030204"/>
              </a:rPr>
              <a:t>}</a:t>
            </a:r>
            <a:endParaRPr sz="1100">
              <a:latin typeface="Calibri" panose="020F0502020204030204"/>
              <a:cs typeface="Calibri" panose="020F0502020204030204"/>
            </a:endParaRPr>
          </a:p>
        </p:txBody>
      </p:sp>
      <p:sp>
        <p:nvSpPr>
          <p:cNvPr id="81" name="object 81"/>
          <p:cNvSpPr/>
          <p:nvPr/>
        </p:nvSpPr>
        <p:spPr>
          <a:xfrm>
            <a:off x="6694322" y="4080227"/>
            <a:ext cx="971550" cy="937260"/>
          </a:xfrm>
          <a:custGeom>
            <a:avLst/>
            <a:gdLst/>
            <a:ahLst/>
            <a:cxnLst/>
            <a:rect l="l" t="t" r="r" b="b"/>
            <a:pathLst>
              <a:path w="971550" h="937260">
                <a:moveTo>
                  <a:pt x="0" y="0"/>
                </a:moveTo>
                <a:lnTo>
                  <a:pt x="971409" y="937097"/>
                </a:lnTo>
              </a:path>
            </a:pathLst>
          </a:custGeom>
          <a:ln w="12017">
            <a:solidFill>
              <a:srgbClr val="000000"/>
            </a:solidFill>
          </a:ln>
        </p:spPr>
        <p:txBody>
          <a:bodyPr wrap="square" lIns="0" tIns="0" rIns="0" bIns="0" rtlCol="0"/>
          <a:lstStyle/>
          <a:p/>
        </p:txBody>
      </p:sp>
      <p:sp>
        <p:nvSpPr>
          <p:cNvPr id="82" name="object 82"/>
          <p:cNvSpPr/>
          <p:nvPr/>
        </p:nvSpPr>
        <p:spPr>
          <a:xfrm>
            <a:off x="7403832" y="4080227"/>
            <a:ext cx="1135380" cy="937260"/>
          </a:xfrm>
          <a:custGeom>
            <a:avLst/>
            <a:gdLst/>
            <a:ahLst/>
            <a:cxnLst/>
            <a:rect l="l" t="t" r="r" b="b"/>
            <a:pathLst>
              <a:path w="1135379" h="937260">
                <a:moveTo>
                  <a:pt x="1135096" y="0"/>
                </a:moveTo>
                <a:lnTo>
                  <a:pt x="261899" y="937097"/>
                </a:lnTo>
                <a:lnTo>
                  <a:pt x="0" y="0"/>
                </a:lnTo>
              </a:path>
            </a:pathLst>
          </a:custGeom>
          <a:ln w="12018">
            <a:solidFill>
              <a:srgbClr val="000000"/>
            </a:solidFill>
          </a:ln>
        </p:spPr>
        <p:txBody>
          <a:bodyPr wrap="square" lIns="0" tIns="0" rIns="0" bIns="0" rtlCol="0"/>
          <a:lstStyle/>
          <a:p/>
        </p:txBody>
      </p:sp>
      <p:sp>
        <p:nvSpPr>
          <p:cNvPr id="83" name="object 83"/>
          <p:cNvSpPr/>
          <p:nvPr/>
        </p:nvSpPr>
        <p:spPr>
          <a:xfrm>
            <a:off x="7665732" y="4080227"/>
            <a:ext cx="220979" cy="937260"/>
          </a:xfrm>
          <a:custGeom>
            <a:avLst/>
            <a:gdLst/>
            <a:ahLst/>
            <a:cxnLst/>
            <a:rect l="l" t="t" r="r" b="b"/>
            <a:pathLst>
              <a:path w="220979" h="937260">
                <a:moveTo>
                  <a:pt x="0" y="937097"/>
                </a:moveTo>
                <a:lnTo>
                  <a:pt x="220551" y="0"/>
                </a:lnTo>
              </a:path>
            </a:pathLst>
          </a:custGeom>
          <a:ln w="12014">
            <a:solidFill>
              <a:srgbClr val="000000"/>
            </a:solidFill>
          </a:ln>
        </p:spPr>
        <p:txBody>
          <a:bodyPr wrap="square" lIns="0" tIns="0" rIns="0" bIns="0" rtlCol="0"/>
          <a:lstStyle/>
          <a:p/>
        </p:txBody>
      </p:sp>
      <p:sp>
        <p:nvSpPr>
          <p:cNvPr id="84" name="object 84"/>
          <p:cNvSpPr txBox="1"/>
          <p:nvPr/>
        </p:nvSpPr>
        <p:spPr>
          <a:xfrm>
            <a:off x="7622897" y="3137132"/>
            <a:ext cx="1150620" cy="165735"/>
          </a:xfrm>
          <a:prstGeom prst="rect">
            <a:avLst/>
          </a:prstGeom>
        </p:spPr>
        <p:txBody>
          <a:bodyPr vert="horz" wrap="square" lIns="0" tIns="0" rIns="0" bIns="0" rtlCol="0">
            <a:spAutoFit/>
          </a:bodyPr>
          <a:lstStyle/>
          <a:p>
            <a:pPr marL="12700">
              <a:lnSpc>
                <a:spcPct val="100000"/>
              </a:lnSpc>
            </a:pPr>
            <a:r>
              <a:rPr sz="1100" dirty="0">
                <a:solidFill>
                  <a:srgbClr val="00AF50"/>
                </a:solidFill>
                <a:latin typeface="宋体" panose="02010600030101010101" pitchFamily="2" charset="-122"/>
                <a:cs typeface="宋体" panose="02010600030101010101" pitchFamily="2" charset="-122"/>
              </a:rPr>
              <a:t>设备间的负载均衡</a:t>
            </a:r>
            <a:endParaRPr sz="1100">
              <a:latin typeface="宋体" panose="02010600030101010101" pitchFamily="2" charset="-122"/>
              <a:cs typeface="宋体" panose="02010600030101010101" pitchFamily="2" charset="-122"/>
            </a:endParaRPr>
          </a:p>
        </p:txBody>
      </p:sp>
      <p:sp>
        <p:nvSpPr>
          <p:cNvPr id="85" name="object 85"/>
          <p:cNvSpPr txBox="1"/>
          <p:nvPr/>
        </p:nvSpPr>
        <p:spPr>
          <a:xfrm>
            <a:off x="7985597" y="5585286"/>
            <a:ext cx="823594" cy="483234"/>
          </a:xfrm>
          <a:prstGeom prst="rect">
            <a:avLst/>
          </a:prstGeom>
          <a:solidFill>
            <a:srgbClr val="FFFFFF"/>
          </a:solidFill>
          <a:ln w="12019">
            <a:solidFill>
              <a:srgbClr val="000000"/>
            </a:solidFill>
          </a:ln>
        </p:spPr>
        <p:txBody>
          <a:bodyPr vert="horz" wrap="square" lIns="0" tIns="0" rIns="0" bIns="0" rtlCol="0">
            <a:spAutoFit/>
          </a:bodyPr>
          <a:lstStyle/>
          <a:p>
            <a:pPr marL="53340" marR="46355">
              <a:lnSpc>
                <a:spcPct val="100000"/>
              </a:lnSpc>
            </a:pPr>
            <a:r>
              <a:rPr sz="1100" dirty="0">
                <a:solidFill>
                  <a:srgbClr val="00AF50"/>
                </a:solidFill>
                <a:latin typeface="宋体" panose="02010600030101010101" pitchFamily="2" charset="-122"/>
                <a:cs typeface="宋体" panose="02010600030101010101" pitchFamily="2" charset="-122"/>
              </a:rPr>
              <a:t>设备内线程 间负载均衡</a:t>
            </a:r>
            <a:endParaRPr sz="1100">
              <a:latin typeface="宋体" panose="02010600030101010101" pitchFamily="2" charset="-122"/>
              <a:cs typeface="宋体" panose="02010600030101010101" pitchFamily="2" charset="-122"/>
            </a:endParaRPr>
          </a:p>
        </p:txBody>
      </p:sp>
      <p:sp>
        <p:nvSpPr>
          <p:cNvPr id="86" name="object 86"/>
          <p:cNvSpPr txBox="1"/>
          <p:nvPr/>
        </p:nvSpPr>
        <p:spPr>
          <a:xfrm>
            <a:off x="4267564" y="1972823"/>
            <a:ext cx="1150620" cy="165735"/>
          </a:xfrm>
          <a:prstGeom prst="rect">
            <a:avLst/>
          </a:prstGeom>
        </p:spPr>
        <p:txBody>
          <a:bodyPr vert="horz" wrap="square" lIns="0" tIns="0" rIns="0" bIns="0" rtlCol="0">
            <a:spAutoFit/>
          </a:bodyPr>
          <a:lstStyle/>
          <a:p>
            <a:pPr marL="12700">
              <a:lnSpc>
                <a:spcPct val="100000"/>
              </a:lnSpc>
            </a:pPr>
            <a:r>
              <a:rPr sz="1100" dirty="0">
                <a:solidFill>
                  <a:srgbClr val="00AF50"/>
                </a:solidFill>
                <a:latin typeface="宋体" panose="02010600030101010101" pitchFamily="2" charset="-122"/>
                <a:cs typeface="宋体" panose="02010600030101010101" pitchFamily="2" charset="-122"/>
              </a:rPr>
              <a:t>节点间的负载均衡</a:t>
            </a:r>
            <a:endParaRPr sz="1100">
              <a:latin typeface="宋体" panose="02010600030101010101" pitchFamily="2" charset="-122"/>
              <a:cs typeface="宋体" panose="02010600030101010101" pitchFamily="2" charset="-122"/>
            </a:endParaRPr>
          </a:p>
        </p:txBody>
      </p:sp>
      <p:sp>
        <p:nvSpPr>
          <p:cNvPr id="87" name="object 87"/>
          <p:cNvSpPr/>
          <p:nvPr/>
        </p:nvSpPr>
        <p:spPr>
          <a:xfrm>
            <a:off x="6228207" y="117411"/>
            <a:ext cx="2520315" cy="503237"/>
          </a:xfrm>
          <a:prstGeom prst="rect">
            <a:avLst/>
          </a:prstGeom>
          <a:blipFill>
            <a:blip r:embed="rId4" cstate="print"/>
            <a:stretch>
              <a:fillRect/>
            </a:stretch>
          </a:blipFill>
        </p:spPr>
        <p:txBody>
          <a:bodyPr wrap="square" lIns="0" tIns="0" rIns="0" bIns="0" rtlCol="0"/>
          <a:lstStyle/>
          <a:p/>
        </p:txBody>
      </p:sp>
      <p:sp>
        <p:nvSpPr>
          <p:cNvPr id="88" name="object 88"/>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89" name="object 8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240106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677161" y="199644"/>
            <a:ext cx="2769108" cy="1226819"/>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722370" y="146304"/>
            <a:ext cx="4085081" cy="1226820"/>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7083552" y="199644"/>
            <a:ext cx="850392" cy="1226819"/>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0" dirty="0">
                <a:latin typeface="宋体" panose="02010600030101010101" pitchFamily="2" charset="-122"/>
                <a:cs typeface="宋体" panose="02010600030101010101" pitchFamily="2" charset="-122"/>
              </a:rPr>
              <a:t>设备内</a:t>
            </a:r>
            <a:r>
              <a:rPr sz="4400" spc="-35" dirty="0">
                <a:latin typeface="Calibri" panose="020F0502020204030204"/>
                <a:cs typeface="Calibri" panose="020F0502020204030204"/>
              </a:rPr>
              <a:t>OpenM</a:t>
            </a:r>
            <a:r>
              <a:rPr sz="4400" spc="-10" dirty="0">
                <a:latin typeface="Calibri" panose="020F0502020204030204"/>
                <a:cs typeface="Calibri" panose="020F0502020204030204"/>
              </a:rPr>
              <a:t>P</a:t>
            </a:r>
            <a:r>
              <a:rPr sz="4400" spc="-45" dirty="0">
                <a:latin typeface="宋体" panose="02010600030101010101" pitchFamily="2" charset="-122"/>
                <a:cs typeface="宋体" panose="02010600030101010101" pitchFamily="2" charset="-122"/>
              </a:rPr>
              <a:t>线</a:t>
            </a:r>
            <a:r>
              <a:rPr sz="4400" spc="-30" dirty="0">
                <a:latin typeface="宋体" panose="02010600030101010101" pitchFamily="2" charset="-122"/>
                <a:cs typeface="宋体" panose="02010600030101010101" pitchFamily="2" charset="-122"/>
              </a:rPr>
              <a:t>程</a:t>
            </a:r>
            <a:r>
              <a:rPr sz="4400" spc="-35" dirty="0">
                <a:latin typeface="宋体" panose="02010600030101010101" pitchFamily="2" charset="-122"/>
                <a:cs typeface="宋体" panose="02010600030101010101" pitchFamily="2" charset="-122"/>
              </a:rPr>
              <a:t>负</a:t>
            </a:r>
            <a:r>
              <a:rPr sz="4400" spc="-45" dirty="0">
                <a:latin typeface="宋体" panose="02010600030101010101" pitchFamily="2" charset="-122"/>
                <a:cs typeface="宋体" panose="02010600030101010101" pitchFamily="2" charset="-122"/>
              </a:rPr>
              <a:t>载</a:t>
            </a:r>
            <a:r>
              <a:rPr sz="4400" spc="-20" dirty="0">
                <a:latin typeface="宋体" panose="02010600030101010101" pitchFamily="2" charset="-122"/>
                <a:cs typeface="宋体" panose="02010600030101010101" pitchFamily="2" charset="-122"/>
              </a:rPr>
              <a:t>均</a:t>
            </a:r>
            <a:r>
              <a:rPr sz="4400" spc="-45" dirty="0">
                <a:latin typeface="宋体" panose="02010600030101010101" pitchFamily="2" charset="-122"/>
                <a:cs typeface="宋体" panose="02010600030101010101" pitchFamily="2" charset="-122"/>
              </a:rPr>
              <a:t>衡</a:t>
            </a:r>
            <a:endParaRPr sz="4400">
              <a:latin typeface="宋体" panose="02010600030101010101" pitchFamily="2" charset="-122"/>
              <a:cs typeface="宋体" panose="02010600030101010101" pitchFamily="2" charset="-122"/>
            </a:endParaRPr>
          </a:p>
        </p:txBody>
      </p:sp>
      <p:sp>
        <p:nvSpPr>
          <p:cNvPr id="10" name="object 10"/>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
        <p:nvSpPr>
          <p:cNvPr id="9" name="object 9"/>
          <p:cNvSpPr txBox="1"/>
          <p:nvPr/>
        </p:nvSpPr>
        <p:spPr>
          <a:xfrm>
            <a:off x="535940" y="1437116"/>
            <a:ext cx="7988300" cy="4384675"/>
          </a:xfrm>
          <a:prstGeom prst="rect">
            <a:avLst/>
          </a:prstGeom>
        </p:spPr>
        <p:txBody>
          <a:bodyPr vert="horz" wrap="square" lIns="0" tIns="0" rIns="0" bIns="0" rtlCol="0">
            <a:spAutoFit/>
          </a:bodyPr>
          <a:lstStyle/>
          <a:p>
            <a:pPr marL="355600" indent="-342900">
              <a:lnSpc>
                <a:spcPts val="3420"/>
              </a:lnSpc>
              <a:buFont typeface="Arial" panose="020B0604020202020204"/>
              <a:buChar char="•"/>
              <a:tabLst>
                <a:tab pos="355600" algn="l"/>
              </a:tabLst>
            </a:pPr>
            <a:r>
              <a:rPr sz="3000" spc="-5" dirty="0">
                <a:latin typeface="Calibri" panose="020F0502020204030204"/>
                <a:cs typeface="Calibri" panose="020F0502020204030204"/>
              </a:rPr>
              <a:t>sched</a:t>
            </a:r>
            <a:r>
              <a:rPr sz="3000" spc="5" dirty="0">
                <a:latin typeface="Calibri" panose="020F0502020204030204"/>
                <a:cs typeface="Calibri" panose="020F0502020204030204"/>
              </a:rPr>
              <a:t>u</a:t>
            </a:r>
            <a:r>
              <a:rPr sz="3000" dirty="0">
                <a:latin typeface="Calibri" panose="020F0502020204030204"/>
                <a:cs typeface="Calibri" panose="020F0502020204030204"/>
              </a:rPr>
              <a:t>l</a:t>
            </a:r>
            <a:r>
              <a:rPr sz="3000" spc="-15" dirty="0">
                <a:latin typeface="Calibri" panose="020F0502020204030204"/>
                <a:cs typeface="Calibri" panose="020F0502020204030204"/>
              </a:rPr>
              <a:t>e</a:t>
            </a:r>
            <a:r>
              <a:rPr sz="3000" spc="-5" dirty="0">
                <a:latin typeface="Calibri" panose="020F0502020204030204"/>
                <a:cs typeface="Calibri" panose="020F0502020204030204"/>
              </a:rPr>
              <a:t>(</a:t>
            </a:r>
            <a:r>
              <a:rPr sz="3000" spc="-35" dirty="0">
                <a:latin typeface="Calibri" panose="020F0502020204030204"/>
                <a:cs typeface="Calibri" panose="020F0502020204030204"/>
              </a:rPr>
              <a:t>s</a:t>
            </a:r>
            <a:r>
              <a:rPr sz="3000" spc="-50" dirty="0">
                <a:latin typeface="Calibri" panose="020F0502020204030204"/>
                <a:cs typeface="Calibri" panose="020F0502020204030204"/>
              </a:rPr>
              <a:t>t</a:t>
            </a:r>
            <a:r>
              <a:rPr sz="3000" spc="-30" dirty="0">
                <a:latin typeface="Calibri" panose="020F0502020204030204"/>
                <a:cs typeface="Calibri" panose="020F0502020204030204"/>
              </a:rPr>
              <a:t>a</a:t>
            </a:r>
            <a:r>
              <a:rPr sz="3000" dirty="0">
                <a:latin typeface="Calibri" panose="020F0502020204030204"/>
                <a:cs typeface="Calibri" panose="020F0502020204030204"/>
              </a:rPr>
              <a:t>ti</a:t>
            </a:r>
            <a:r>
              <a:rPr sz="3000" spc="-10" dirty="0">
                <a:latin typeface="Calibri" panose="020F0502020204030204"/>
                <a:cs typeface="Calibri" panose="020F0502020204030204"/>
              </a:rPr>
              <a:t>c</a:t>
            </a:r>
            <a:r>
              <a:rPr sz="3000" dirty="0">
                <a:latin typeface="Calibri" panose="020F0502020204030204"/>
                <a:cs typeface="Calibri" panose="020F0502020204030204"/>
              </a:rPr>
              <a:t>)</a:t>
            </a:r>
            <a:r>
              <a:rPr sz="3000" spc="-25" dirty="0">
                <a:latin typeface="Calibri" panose="020F0502020204030204"/>
                <a:cs typeface="Calibri" panose="020F0502020204030204"/>
              </a:rPr>
              <a:t> </a:t>
            </a:r>
            <a:r>
              <a:rPr sz="3000" dirty="0">
                <a:latin typeface="Calibri" panose="020F0502020204030204"/>
                <a:cs typeface="Calibri" panose="020F0502020204030204"/>
              </a:rPr>
              <a:t>——</a:t>
            </a:r>
            <a:r>
              <a:rPr sz="3000" spc="-10" dirty="0">
                <a:latin typeface="Calibri" panose="020F0502020204030204"/>
                <a:cs typeface="Calibri" panose="020F0502020204030204"/>
              </a:rPr>
              <a:t> </a:t>
            </a:r>
            <a:r>
              <a:rPr sz="3000" dirty="0">
                <a:latin typeface="宋体" panose="02010600030101010101" pitchFamily="2" charset="-122"/>
                <a:cs typeface="宋体" panose="02010600030101010101" pitchFamily="2" charset="-122"/>
              </a:rPr>
              <a:t>每个线程固定轮转执行</a:t>
            </a:r>
            <a:endParaRPr sz="3000">
              <a:latin typeface="宋体" panose="02010600030101010101" pitchFamily="2" charset="-122"/>
              <a:cs typeface="宋体" panose="02010600030101010101" pitchFamily="2" charset="-122"/>
            </a:endParaRPr>
          </a:p>
          <a:p>
            <a:pPr marL="355600">
              <a:lnSpc>
                <a:spcPts val="3420"/>
              </a:lnSpc>
            </a:pPr>
            <a:r>
              <a:rPr sz="3000" spc="-15" dirty="0">
                <a:latin typeface="Calibri" panose="020F0502020204030204"/>
                <a:cs typeface="Calibri" panose="020F0502020204030204"/>
              </a:rPr>
              <a:t>N/th</a:t>
            </a:r>
            <a:r>
              <a:rPr sz="3000" spc="-65" dirty="0">
                <a:latin typeface="Calibri" panose="020F0502020204030204"/>
                <a:cs typeface="Calibri" panose="020F0502020204030204"/>
              </a:rPr>
              <a:t>r</a:t>
            </a:r>
            <a:r>
              <a:rPr sz="3000" dirty="0">
                <a:latin typeface="Calibri" panose="020F0502020204030204"/>
                <a:cs typeface="Calibri" panose="020F0502020204030204"/>
              </a:rPr>
              <a:t>ead</a:t>
            </a:r>
            <a:r>
              <a:rPr sz="3000" spc="5" dirty="0">
                <a:latin typeface="Calibri" panose="020F0502020204030204"/>
                <a:cs typeface="Calibri" panose="020F0502020204030204"/>
              </a:rPr>
              <a:t>s</a:t>
            </a:r>
            <a:r>
              <a:rPr sz="3000" dirty="0">
                <a:latin typeface="宋体" panose="02010600030101010101" pitchFamily="2" charset="-122"/>
                <a:cs typeface="宋体" panose="02010600030101010101" pitchFamily="2" charset="-122"/>
              </a:rPr>
              <a:t>次连续的循环。</a:t>
            </a:r>
            <a:endParaRPr sz="3000">
              <a:latin typeface="宋体" panose="02010600030101010101" pitchFamily="2" charset="-122"/>
              <a:cs typeface="宋体" panose="02010600030101010101" pitchFamily="2" charset="-122"/>
            </a:endParaRPr>
          </a:p>
          <a:p>
            <a:pPr marL="355600" marR="123190" indent="-342900">
              <a:lnSpc>
                <a:spcPts val="3240"/>
              </a:lnSpc>
              <a:spcBef>
                <a:spcPts val="765"/>
              </a:spcBef>
              <a:buFont typeface="Arial" panose="020B0604020202020204"/>
              <a:buChar char="•"/>
              <a:tabLst>
                <a:tab pos="355600" algn="l"/>
              </a:tabLst>
            </a:pPr>
            <a:r>
              <a:rPr sz="3000" spc="-5" dirty="0">
                <a:latin typeface="Calibri" panose="020F0502020204030204"/>
                <a:cs typeface="Calibri" panose="020F0502020204030204"/>
              </a:rPr>
              <a:t>sched</a:t>
            </a:r>
            <a:r>
              <a:rPr sz="3000" spc="5" dirty="0">
                <a:latin typeface="Calibri" panose="020F0502020204030204"/>
                <a:cs typeface="Calibri" panose="020F0502020204030204"/>
              </a:rPr>
              <a:t>u</a:t>
            </a:r>
            <a:r>
              <a:rPr sz="3000" dirty="0">
                <a:latin typeface="Calibri" panose="020F0502020204030204"/>
                <a:cs typeface="Calibri" panose="020F0502020204030204"/>
              </a:rPr>
              <a:t>l</a:t>
            </a:r>
            <a:r>
              <a:rPr sz="3000" spc="-15" dirty="0">
                <a:latin typeface="Calibri" panose="020F0502020204030204"/>
                <a:cs typeface="Calibri" panose="020F0502020204030204"/>
              </a:rPr>
              <a:t>e</a:t>
            </a:r>
            <a:r>
              <a:rPr sz="3000" spc="-5" dirty="0">
                <a:latin typeface="Calibri" panose="020F0502020204030204"/>
                <a:cs typeface="Calibri" panose="020F0502020204030204"/>
              </a:rPr>
              <a:t>(dyn</a:t>
            </a:r>
            <a:r>
              <a:rPr sz="3000" spc="5" dirty="0">
                <a:latin typeface="Calibri" panose="020F0502020204030204"/>
                <a:cs typeface="Calibri" panose="020F0502020204030204"/>
              </a:rPr>
              <a:t>a</a:t>
            </a:r>
            <a:r>
              <a:rPr sz="3000" dirty="0">
                <a:latin typeface="Calibri" panose="020F0502020204030204"/>
                <a:cs typeface="Calibri" panose="020F0502020204030204"/>
              </a:rPr>
              <a:t>mic)</a:t>
            </a:r>
            <a:r>
              <a:rPr sz="3000" spc="-20" dirty="0">
                <a:latin typeface="Calibri" panose="020F0502020204030204"/>
                <a:cs typeface="Calibri" panose="020F0502020204030204"/>
              </a:rPr>
              <a:t> </a:t>
            </a:r>
            <a:r>
              <a:rPr sz="3000" dirty="0">
                <a:latin typeface="Calibri" panose="020F0502020204030204"/>
                <a:cs typeface="Calibri" panose="020F0502020204030204"/>
              </a:rPr>
              <a:t>——</a:t>
            </a:r>
            <a:r>
              <a:rPr sz="3000" dirty="0">
                <a:latin typeface="宋体" panose="02010600030101010101" pitchFamily="2" charset="-122"/>
                <a:cs typeface="宋体" panose="02010600030101010101" pitchFamily="2" charset="-122"/>
              </a:rPr>
              <a:t>每个线程按先执行完先 分配的方式执行</a:t>
            </a:r>
            <a:r>
              <a:rPr sz="3000" spc="-25" dirty="0">
                <a:latin typeface="Calibri" panose="020F0502020204030204"/>
                <a:cs typeface="Calibri" panose="020F0502020204030204"/>
              </a:rPr>
              <a:t>1</a:t>
            </a:r>
            <a:r>
              <a:rPr sz="3000" dirty="0">
                <a:latin typeface="宋体" panose="02010600030101010101" pitchFamily="2" charset="-122"/>
                <a:cs typeface="宋体" panose="02010600030101010101" pitchFamily="2" charset="-122"/>
              </a:rPr>
              <a:t>次循环。</a:t>
            </a:r>
            <a:endParaRPr sz="3000">
              <a:latin typeface="宋体" panose="02010600030101010101" pitchFamily="2" charset="-122"/>
              <a:cs typeface="宋体" panose="02010600030101010101" pitchFamily="2" charset="-122"/>
            </a:endParaRPr>
          </a:p>
          <a:p>
            <a:pPr marL="355600" marR="5080" indent="-342900">
              <a:lnSpc>
                <a:spcPct val="90000"/>
              </a:lnSpc>
              <a:spcBef>
                <a:spcPts val="670"/>
              </a:spcBef>
              <a:buFont typeface="Arial" panose="020B0604020202020204"/>
              <a:buChar char="•"/>
              <a:tabLst>
                <a:tab pos="355600" algn="l"/>
              </a:tabLst>
            </a:pPr>
            <a:r>
              <a:rPr sz="3000" spc="-5" dirty="0">
                <a:latin typeface="Calibri" panose="020F0502020204030204"/>
                <a:cs typeface="Calibri" panose="020F0502020204030204"/>
              </a:rPr>
              <a:t>sched</a:t>
            </a:r>
            <a:r>
              <a:rPr sz="3000" spc="5" dirty="0">
                <a:latin typeface="Calibri" panose="020F0502020204030204"/>
                <a:cs typeface="Calibri" panose="020F0502020204030204"/>
              </a:rPr>
              <a:t>u</a:t>
            </a:r>
            <a:r>
              <a:rPr sz="3000" dirty="0">
                <a:latin typeface="Calibri" panose="020F0502020204030204"/>
                <a:cs typeface="Calibri" panose="020F0502020204030204"/>
              </a:rPr>
              <a:t>l</a:t>
            </a:r>
            <a:r>
              <a:rPr sz="3000" spc="-15" dirty="0">
                <a:latin typeface="Calibri" panose="020F0502020204030204"/>
                <a:cs typeface="Calibri" panose="020F0502020204030204"/>
              </a:rPr>
              <a:t>e</a:t>
            </a:r>
            <a:r>
              <a:rPr sz="3000" spc="10" dirty="0">
                <a:latin typeface="Calibri" panose="020F0502020204030204"/>
                <a:cs typeface="Calibri" panose="020F0502020204030204"/>
              </a:rPr>
              <a:t>(</a:t>
            </a:r>
            <a:r>
              <a:rPr sz="3000" dirty="0">
                <a:latin typeface="Calibri" panose="020F0502020204030204"/>
                <a:cs typeface="Calibri" panose="020F0502020204030204"/>
              </a:rPr>
              <a:t>guide</a:t>
            </a:r>
            <a:r>
              <a:rPr sz="3000" spc="-5" dirty="0">
                <a:latin typeface="Calibri" panose="020F0502020204030204"/>
                <a:cs typeface="Calibri" panose="020F0502020204030204"/>
              </a:rPr>
              <a:t>d</a:t>
            </a:r>
            <a:r>
              <a:rPr sz="3000" dirty="0">
                <a:latin typeface="Calibri" panose="020F0502020204030204"/>
                <a:cs typeface="Calibri" panose="020F0502020204030204"/>
              </a:rPr>
              <a:t>)</a:t>
            </a:r>
            <a:r>
              <a:rPr sz="3000" spc="-20" dirty="0">
                <a:latin typeface="Calibri" panose="020F0502020204030204"/>
                <a:cs typeface="Calibri" panose="020F0502020204030204"/>
              </a:rPr>
              <a:t> </a:t>
            </a:r>
            <a:r>
              <a:rPr sz="3000" dirty="0">
                <a:latin typeface="Calibri" panose="020F0502020204030204"/>
                <a:cs typeface="Calibri" panose="020F0502020204030204"/>
              </a:rPr>
              <a:t>——</a:t>
            </a:r>
            <a:r>
              <a:rPr sz="3000" spc="-15" dirty="0">
                <a:latin typeface="Calibri" panose="020F0502020204030204"/>
                <a:cs typeface="Calibri" panose="020F0502020204030204"/>
              </a:rPr>
              <a:t> </a:t>
            </a:r>
            <a:r>
              <a:rPr sz="3000" dirty="0">
                <a:latin typeface="宋体" panose="02010600030101010101" pitchFamily="2" charset="-122"/>
                <a:cs typeface="宋体" panose="02010600030101010101" pitchFamily="2" charset="-122"/>
              </a:rPr>
              <a:t>同动态调度，但每次执 </a:t>
            </a:r>
            <a:r>
              <a:rPr sz="3000" spc="-5" dirty="0">
                <a:latin typeface="宋体" panose="02010600030101010101" pitchFamily="2" charset="-122"/>
                <a:cs typeface="宋体" panose="02010600030101010101" pitchFamily="2" charset="-122"/>
              </a:rPr>
              <a:t>行的循环次数不同，开始比较大，以后逐渐减 </a:t>
            </a:r>
            <a:r>
              <a:rPr sz="3000" dirty="0">
                <a:latin typeface="宋体" panose="02010600030101010101" pitchFamily="2" charset="-122"/>
                <a:cs typeface="宋体" panose="02010600030101010101" pitchFamily="2" charset="-122"/>
              </a:rPr>
              <a:t>小。具体循环块中循环次数大小与剩余的迭代 次数除以线程数的值成正比。</a:t>
            </a:r>
            <a:endParaRPr sz="3000">
              <a:latin typeface="宋体" panose="02010600030101010101" pitchFamily="2" charset="-122"/>
              <a:cs typeface="宋体" panose="02010600030101010101" pitchFamily="2" charset="-122"/>
            </a:endParaRPr>
          </a:p>
          <a:p>
            <a:pPr marL="355600" marR="194945" indent="-342900">
              <a:lnSpc>
                <a:spcPts val="3240"/>
              </a:lnSpc>
              <a:spcBef>
                <a:spcPts val="765"/>
              </a:spcBef>
              <a:buFont typeface="Arial" panose="020B0604020202020204"/>
              <a:buChar char="•"/>
              <a:tabLst>
                <a:tab pos="355600" algn="l"/>
              </a:tabLst>
            </a:pPr>
            <a:r>
              <a:rPr sz="3000" spc="-5" dirty="0">
                <a:latin typeface="Calibri" panose="020F0502020204030204"/>
                <a:cs typeface="Calibri" panose="020F0502020204030204"/>
              </a:rPr>
              <a:t>sched</a:t>
            </a:r>
            <a:r>
              <a:rPr sz="3000" spc="5" dirty="0">
                <a:latin typeface="Calibri" panose="020F0502020204030204"/>
                <a:cs typeface="Calibri" panose="020F0502020204030204"/>
              </a:rPr>
              <a:t>u</a:t>
            </a:r>
            <a:r>
              <a:rPr sz="3000" dirty="0">
                <a:latin typeface="Calibri" panose="020F0502020204030204"/>
                <a:cs typeface="Calibri" panose="020F0502020204030204"/>
              </a:rPr>
              <a:t>l</a:t>
            </a:r>
            <a:r>
              <a:rPr sz="3000" spc="-15" dirty="0">
                <a:latin typeface="Calibri" panose="020F0502020204030204"/>
                <a:cs typeface="Calibri" panose="020F0502020204030204"/>
              </a:rPr>
              <a:t>e</a:t>
            </a:r>
            <a:r>
              <a:rPr sz="3000" spc="-5" dirty="0">
                <a:latin typeface="Calibri" panose="020F0502020204030204"/>
                <a:cs typeface="Calibri" panose="020F0502020204030204"/>
              </a:rPr>
              <a:t>(ru</a:t>
            </a:r>
            <a:r>
              <a:rPr sz="3000" spc="-25" dirty="0">
                <a:latin typeface="Calibri" panose="020F0502020204030204"/>
                <a:cs typeface="Calibri" panose="020F0502020204030204"/>
              </a:rPr>
              <a:t>n</a:t>
            </a:r>
            <a:r>
              <a:rPr sz="3000" spc="-15" dirty="0">
                <a:latin typeface="Calibri" panose="020F0502020204030204"/>
                <a:cs typeface="Calibri" panose="020F0502020204030204"/>
              </a:rPr>
              <a:t>time</a:t>
            </a:r>
            <a:r>
              <a:rPr sz="3000" dirty="0">
                <a:latin typeface="Calibri" panose="020F0502020204030204"/>
                <a:cs typeface="Calibri" panose="020F0502020204030204"/>
              </a:rPr>
              <a:t>)</a:t>
            </a:r>
            <a:r>
              <a:rPr sz="3000" spc="-5" dirty="0">
                <a:latin typeface="Calibri" panose="020F0502020204030204"/>
                <a:cs typeface="Calibri" panose="020F0502020204030204"/>
              </a:rPr>
              <a:t>—</a:t>
            </a:r>
            <a:r>
              <a:rPr sz="3000" dirty="0">
                <a:latin typeface="Calibri" panose="020F0502020204030204"/>
                <a:cs typeface="Calibri" panose="020F0502020204030204"/>
              </a:rPr>
              <a:t>—</a:t>
            </a:r>
            <a:r>
              <a:rPr sz="3000" spc="-25" dirty="0">
                <a:latin typeface="Calibri" panose="020F0502020204030204"/>
                <a:cs typeface="Calibri" panose="020F0502020204030204"/>
              </a:rPr>
              <a:t> </a:t>
            </a:r>
            <a:r>
              <a:rPr sz="3000" dirty="0">
                <a:latin typeface="宋体" panose="02010600030101010101" pitchFamily="2" charset="-122"/>
                <a:cs typeface="宋体" panose="02010600030101010101" pitchFamily="2" charset="-122"/>
              </a:rPr>
              <a:t>根据环境变量确定上述 调度策略中的某一种。默认值是静态调度。</a:t>
            </a:r>
            <a:endParaRPr sz="3000">
              <a:latin typeface="宋体" panose="02010600030101010101" pitchFamily="2" charset="-122"/>
              <a:cs typeface="宋体" panose="02010600030101010101"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4642104"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918203"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线程</a:t>
            </a:r>
            <a:r>
              <a:rPr sz="4400" spc="-30" dirty="0">
                <a:latin typeface="宋体" panose="02010600030101010101" pitchFamily="2" charset="-122"/>
                <a:cs typeface="宋体" panose="02010600030101010101" pitchFamily="2" charset="-122"/>
              </a:rPr>
              <a:t>亲</a:t>
            </a:r>
            <a:r>
              <a:rPr sz="4400" spc="-45" dirty="0">
                <a:latin typeface="宋体" panose="02010600030101010101" pitchFamily="2" charset="-122"/>
                <a:cs typeface="宋体" panose="02010600030101010101" pitchFamily="2" charset="-122"/>
              </a:rPr>
              <a:t>和</a:t>
            </a:r>
            <a:r>
              <a:rPr sz="4400" spc="-30" dirty="0">
                <a:latin typeface="宋体" panose="02010600030101010101" pitchFamily="2" charset="-122"/>
                <a:cs typeface="宋体" panose="02010600030101010101" pitchFamily="2" charset="-122"/>
              </a:rPr>
              <a:t>性</a:t>
            </a:r>
            <a:r>
              <a:rPr sz="4400" spc="-35" dirty="0">
                <a:latin typeface="宋体" panose="02010600030101010101" pitchFamily="2" charset="-122"/>
                <a:cs typeface="宋体" panose="02010600030101010101" pitchFamily="2" charset="-122"/>
              </a:rPr>
              <a:t>优</a:t>
            </a:r>
            <a:r>
              <a:rPr sz="4400" spc="-45" dirty="0">
                <a:latin typeface="宋体" panose="02010600030101010101" pitchFamily="2" charset="-122"/>
                <a:cs typeface="宋体" panose="02010600030101010101" pitchFamily="2" charset="-122"/>
              </a:rPr>
              <a:t>化</a:t>
            </a:r>
            <a:endParaRPr sz="4400">
              <a:latin typeface="宋体" panose="02010600030101010101" pitchFamily="2" charset="-122"/>
              <a:cs typeface="宋体" panose="02010600030101010101" pitchFamily="2" charset="-122"/>
            </a:endParaRPr>
          </a:p>
        </p:txBody>
      </p:sp>
      <p:sp>
        <p:nvSpPr>
          <p:cNvPr id="7" name="object 7"/>
          <p:cNvSpPr txBox="1"/>
          <p:nvPr/>
        </p:nvSpPr>
        <p:spPr>
          <a:xfrm>
            <a:off x="535940" y="1497153"/>
            <a:ext cx="4183379" cy="2000250"/>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spc="-70" dirty="0">
                <a:latin typeface="Calibri" panose="020F0502020204030204"/>
                <a:cs typeface="Calibri" panose="020F0502020204030204"/>
              </a:rPr>
              <a:t>e</a:t>
            </a:r>
            <a:r>
              <a:rPr sz="3200" spc="-20" dirty="0">
                <a:latin typeface="Calibri" panose="020F0502020204030204"/>
                <a:cs typeface="Calibri" panose="020F0502020204030204"/>
              </a:rPr>
              <a:t>xpor</a:t>
            </a:r>
            <a:r>
              <a:rPr sz="3200" spc="-15" dirty="0">
                <a:latin typeface="Calibri" panose="020F0502020204030204"/>
                <a:cs typeface="Calibri" panose="020F0502020204030204"/>
              </a:rPr>
              <a:t>t</a:t>
            </a:r>
            <a:r>
              <a:rPr sz="3200" spc="10" dirty="0">
                <a:latin typeface="Calibri" panose="020F0502020204030204"/>
                <a:cs typeface="Calibri" panose="020F0502020204030204"/>
              </a:rPr>
              <a:t> </a:t>
            </a:r>
            <a:r>
              <a:rPr sz="3200" spc="-20" dirty="0">
                <a:latin typeface="Calibri" panose="020F0502020204030204"/>
                <a:cs typeface="Calibri" panose="020F0502020204030204"/>
              </a:rPr>
              <a:t>KMP_AFFINIT</a:t>
            </a:r>
            <a:r>
              <a:rPr sz="3200" spc="-30" dirty="0">
                <a:latin typeface="Calibri" panose="020F0502020204030204"/>
                <a:cs typeface="Calibri" panose="020F0502020204030204"/>
              </a:rPr>
              <a:t>Y</a:t>
            </a:r>
            <a:r>
              <a:rPr sz="3200" spc="-20" dirty="0">
                <a:latin typeface="Calibri" panose="020F0502020204030204"/>
                <a:cs typeface="Calibri" panose="020F0502020204030204"/>
              </a:rPr>
              <a:t>=</a:t>
            </a:r>
            <a:endParaRPr sz="3200">
              <a:latin typeface="Calibri" panose="020F0502020204030204"/>
              <a:cs typeface="Calibri" panose="020F0502020204030204"/>
            </a:endParaRPr>
          </a:p>
          <a:p>
            <a:pPr marL="755650" lvl="1" indent="-285750">
              <a:lnSpc>
                <a:spcPct val="100000"/>
              </a:lnSpc>
              <a:spcBef>
                <a:spcPts val="700"/>
              </a:spcBef>
              <a:buFont typeface="Arial" panose="020B0604020202020204"/>
              <a:buChar char="–"/>
              <a:tabLst>
                <a:tab pos="755650" algn="l"/>
              </a:tabLst>
            </a:pPr>
            <a:r>
              <a:rPr sz="2800" spc="-5" dirty="0">
                <a:latin typeface="Calibri" panose="020F0502020204030204"/>
                <a:cs typeface="Calibri" panose="020F0502020204030204"/>
              </a:rPr>
              <a:t>S</a:t>
            </a:r>
            <a:r>
              <a:rPr sz="2800" spc="-25" dirty="0">
                <a:latin typeface="Calibri" panose="020F0502020204030204"/>
                <a:cs typeface="Calibri" panose="020F0502020204030204"/>
              </a:rPr>
              <a:t>ca</a:t>
            </a:r>
            <a:r>
              <a:rPr sz="2800" spc="-45" dirty="0">
                <a:latin typeface="Calibri" panose="020F0502020204030204"/>
                <a:cs typeface="Calibri" panose="020F0502020204030204"/>
              </a:rPr>
              <a:t>t</a:t>
            </a:r>
            <a:r>
              <a:rPr sz="2800" spc="-35" dirty="0">
                <a:latin typeface="Calibri" panose="020F0502020204030204"/>
                <a:cs typeface="Calibri" panose="020F0502020204030204"/>
              </a:rPr>
              <a:t>t</a:t>
            </a:r>
            <a:r>
              <a:rPr sz="2800" spc="-15" dirty="0">
                <a:latin typeface="Calibri" panose="020F0502020204030204"/>
                <a:cs typeface="Calibri" panose="020F0502020204030204"/>
              </a:rPr>
              <a:t>er</a:t>
            </a:r>
            <a:endParaRPr sz="2800">
              <a:latin typeface="Calibri" panose="020F0502020204030204"/>
              <a:cs typeface="Calibri" panose="020F0502020204030204"/>
            </a:endParaRPr>
          </a:p>
          <a:p>
            <a:pPr marL="755650" lvl="1" indent="-285750">
              <a:lnSpc>
                <a:spcPct val="100000"/>
              </a:lnSpc>
              <a:spcBef>
                <a:spcPts val="670"/>
              </a:spcBef>
              <a:buFont typeface="Arial" panose="020B0604020202020204"/>
              <a:buChar char="–"/>
              <a:tabLst>
                <a:tab pos="755650" algn="l"/>
              </a:tabLst>
            </a:pPr>
            <a:r>
              <a:rPr sz="2800" spc="-5" dirty="0">
                <a:latin typeface="Calibri" panose="020F0502020204030204"/>
                <a:cs typeface="Calibri" panose="020F0502020204030204"/>
              </a:rPr>
              <a:t>Compact</a:t>
            </a:r>
            <a:endParaRPr sz="2800">
              <a:latin typeface="Calibri" panose="020F0502020204030204"/>
              <a:cs typeface="Calibri" panose="020F0502020204030204"/>
            </a:endParaRPr>
          </a:p>
          <a:p>
            <a:pPr marL="755650" lvl="1" indent="-285750">
              <a:lnSpc>
                <a:spcPct val="100000"/>
              </a:lnSpc>
              <a:spcBef>
                <a:spcPts val="725"/>
              </a:spcBef>
              <a:buFont typeface="Arial" panose="020B0604020202020204"/>
              <a:buChar char="–"/>
              <a:tabLst>
                <a:tab pos="755650" algn="l"/>
              </a:tabLst>
            </a:pPr>
            <a:r>
              <a:rPr sz="2800" spc="-5" dirty="0">
                <a:latin typeface="Calibri" panose="020F0502020204030204"/>
                <a:cs typeface="Calibri" panose="020F0502020204030204"/>
              </a:rPr>
              <a:t>balance</a:t>
            </a:r>
            <a:r>
              <a:rPr sz="2800" dirty="0">
                <a:latin typeface="Calibri" panose="020F0502020204030204"/>
                <a:cs typeface="Calibri" panose="020F0502020204030204"/>
              </a:rPr>
              <a:t>d</a:t>
            </a:r>
            <a:r>
              <a:rPr sz="2800" dirty="0">
                <a:latin typeface="宋体" panose="02010600030101010101" pitchFamily="2" charset="-122"/>
                <a:cs typeface="宋体" panose="02010600030101010101" pitchFamily="2" charset="-122"/>
              </a:rPr>
              <a:t>（</a:t>
            </a:r>
            <a:r>
              <a:rPr sz="2800" dirty="0">
                <a:latin typeface="Calibri" panose="020F0502020204030204"/>
                <a:cs typeface="Calibri" panose="020F0502020204030204"/>
              </a:rPr>
              <a:t>MIC</a:t>
            </a:r>
            <a:r>
              <a:rPr sz="2800" dirty="0">
                <a:latin typeface="宋体" panose="02010600030101010101" pitchFamily="2" charset="-122"/>
                <a:cs typeface="宋体" panose="02010600030101010101" pitchFamily="2" charset="-122"/>
              </a:rPr>
              <a:t>专属）</a:t>
            </a:r>
            <a:endParaRPr sz="2800">
              <a:latin typeface="宋体" panose="02010600030101010101" pitchFamily="2" charset="-122"/>
              <a:cs typeface="宋体" panose="02010600030101010101" pitchFamily="2" charset="-122"/>
            </a:endParaRPr>
          </a:p>
        </p:txBody>
      </p:sp>
      <p:sp>
        <p:nvSpPr>
          <p:cNvPr id="8" name="object 8"/>
          <p:cNvSpPr/>
          <p:nvPr/>
        </p:nvSpPr>
        <p:spPr>
          <a:xfrm>
            <a:off x="6372225" y="116649"/>
            <a:ext cx="2520315" cy="50323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33172"/>
            <a:ext cx="4727448" cy="1118615"/>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4301490" y="233172"/>
            <a:ext cx="813053" cy="1118615"/>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56276" rIns="0" bIns="0" rtlCol="0">
            <a:spAutoFit/>
          </a:bodyPr>
          <a:lstStyle/>
          <a:p>
            <a:pPr marL="378460">
              <a:lnSpc>
                <a:spcPct val="100000"/>
              </a:lnSpc>
            </a:pPr>
            <a:r>
              <a:rPr dirty="0"/>
              <a:t>线程可扩展性优化</a:t>
            </a:r>
            <a:endParaRPr dirty="0"/>
          </a:p>
        </p:txBody>
      </p:sp>
      <p:sp>
        <p:nvSpPr>
          <p:cNvPr id="5" name="object 5"/>
          <p:cNvSpPr txBox="1"/>
          <p:nvPr/>
        </p:nvSpPr>
        <p:spPr>
          <a:xfrm>
            <a:off x="535940" y="1233388"/>
            <a:ext cx="4231640" cy="1549400"/>
          </a:xfrm>
          <a:prstGeom prst="rect">
            <a:avLst/>
          </a:prstGeom>
        </p:spPr>
        <p:txBody>
          <a:bodyPr vert="horz" wrap="square" lIns="0" tIns="0" rIns="0" bIns="0" rtlCol="0">
            <a:spAutoFit/>
          </a:bodyPr>
          <a:lstStyle/>
          <a:p>
            <a:pPr marL="12700">
              <a:lnSpc>
                <a:spcPct val="10000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算法</a:t>
            </a:r>
            <a:endParaRPr sz="3200">
              <a:latin typeface="宋体" panose="02010600030101010101" pitchFamily="2" charset="-122"/>
              <a:cs typeface="宋体" panose="02010600030101010101" pitchFamily="2" charset="-122"/>
            </a:endParaRPr>
          </a:p>
          <a:p>
            <a:pPr marL="12700">
              <a:lnSpc>
                <a:spcPct val="100000"/>
              </a:lnSpc>
              <a:spcBef>
                <a:spcPts val="38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并行度</a:t>
            </a:r>
            <a:endParaRPr sz="3200">
              <a:latin typeface="宋体" panose="02010600030101010101" pitchFamily="2" charset="-122"/>
              <a:cs typeface="宋体" panose="02010600030101010101" pitchFamily="2" charset="-122"/>
            </a:endParaRPr>
          </a:p>
          <a:p>
            <a:pPr marL="12700">
              <a:lnSpc>
                <a:spcPct val="100000"/>
              </a:lnSpc>
              <a:spcBef>
                <a:spcPts val="38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分子动力学应用</a:t>
            </a:r>
            <a:r>
              <a:rPr sz="3200" spc="-5" dirty="0">
                <a:latin typeface="Calibri" panose="020F0502020204030204"/>
                <a:cs typeface="Calibri" panose="020F0502020204030204"/>
              </a:rPr>
              <a:t>Tin</a:t>
            </a:r>
            <a:r>
              <a:rPr sz="3200" spc="-120" dirty="0">
                <a:latin typeface="Calibri" panose="020F0502020204030204"/>
                <a:cs typeface="Calibri" panose="020F0502020204030204"/>
              </a:rPr>
              <a:t>k</a:t>
            </a:r>
            <a:r>
              <a:rPr sz="3200" spc="-15" dirty="0">
                <a:latin typeface="Calibri" panose="020F0502020204030204"/>
                <a:cs typeface="Calibri" panose="020F0502020204030204"/>
              </a:rPr>
              <a:t>er</a:t>
            </a:r>
            <a:endParaRPr sz="3200">
              <a:latin typeface="Calibri" panose="020F0502020204030204"/>
              <a:cs typeface="Calibri" panose="020F0502020204030204"/>
            </a:endParaRPr>
          </a:p>
        </p:txBody>
      </p:sp>
      <p:sp>
        <p:nvSpPr>
          <p:cNvPr id="6" name="object 6"/>
          <p:cNvSpPr txBox="1"/>
          <p:nvPr/>
        </p:nvSpPr>
        <p:spPr>
          <a:xfrm>
            <a:off x="535940" y="2757126"/>
            <a:ext cx="4130675" cy="958215"/>
          </a:xfrm>
          <a:prstGeom prst="rect">
            <a:avLst/>
          </a:prstGeom>
        </p:spPr>
        <p:txBody>
          <a:bodyPr vert="horz" wrap="square" lIns="0" tIns="0" rIns="0" bIns="0" rtlCol="0">
            <a:spAutoFit/>
          </a:bodyPr>
          <a:lstStyle/>
          <a:p>
            <a:pPr marL="755650" marR="5080" indent="-342900">
              <a:lnSpc>
                <a:spcPct val="70000"/>
              </a:lnSpc>
              <a:tabLst>
                <a:tab pos="755015" algn="l"/>
              </a:tabLst>
            </a:pPr>
            <a:r>
              <a:rPr sz="2200" dirty="0">
                <a:latin typeface="Arial" panose="020B0604020202020204"/>
                <a:cs typeface="Arial" panose="020B0604020202020204"/>
              </a:rPr>
              <a:t>–	</a:t>
            </a:r>
            <a:r>
              <a:rPr sz="2200" dirty="0">
                <a:latin typeface="Calibri" panose="020F0502020204030204"/>
                <a:cs typeface="Calibri" panose="020F0502020204030204"/>
              </a:rPr>
              <a:t>16</a:t>
            </a:r>
            <a:r>
              <a:rPr sz="2200" dirty="0">
                <a:latin typeface="宋体" panose="02010600030101010101" pitchFamily="2" charset="-122"/>
                <a:cs typeface="宋体" panose="02010600030101010101" pitchFamily="2" charset="-122"/>
              </a:rPr>
              <a:t>核</a:t>
            </a:r>
            <a:r>
              <a:rPr sz="2200" dirty="0">
                <a:latin typeface="Calibri" panose="020F0502020204030204"/>
                <a:cs typeface="Calibri" panose="020F0502020204030204"/>
              </a:rPr>
              <a:t>32</a:t>
            </a:r>
            <a:r>
              <a:rPr sz="2200" dirty="0">
                <a:latin typeface="宋体" panose="02010600030101010101" pitchFamily="2" charset="-122"/>
                <a:cs typeface="宋体" panose="02010600030101010101" pitchFamily="2" charset="-122"/>
              </a:rPr>
              <a:t>线程扩展性</a:t>
            </a:r>
            <a:r>
              <a:rPr sz="2200" spc="-15" dirty="0">
                <a:latin typeface="宋体" panose="02010600030101010101" pitchFamily="2" charset="-122"/>
                <a:cs typeface="宋体" panose="02010600030101010101" pitchFamily="2" charset="-122"/>
              </a:rPr>
              <a:t>差</a:t>
            </a:r>
            <a:r>
              <a:rPr sz="2200" dirty="0">
                <a:latin typeface="宋体" panose="02010600030101010101" pitchFamily="2" charset="-122"/>
                <a:cs typeface="宋体" panose="02010600030101010101" pitchFamily="2" charset="-122"/>
              </a:rPr>
              <a:t>，不适 合</a:t>
            </a:r>
            <a:r>
              <a:rPr sz="2200" dirty="0">
                <a:latin typeface="Calibri" panose="020F0502020204030204"/>
                <a:cs typeface="Calibri" panose="020F0502020204030204"/>
              </a:rPr>
              <a:t>MIC</a:t>
            </a:r>
            <a:r>
              <a:rPr sz="2200" dirty="0">
                <a:latin typeface="宋体" panose="02010600030101010101" pitchFamily="2" charset="-122"/>
                <a:cs typeface="宋体" panose="02010600030101010101" pitchFamily="2" charset="-122"/>
              </a:rPr>
              <a:t>加速</a:t>
            </a:r>
            <a:endParaRPr sz="2200">
              <a:latin typeface="宋体" panose="02010600030101010101" pitchFamily="2" charset="-122"/>
              <a:cs typeface="宋体" panose="02010600030101010101" pitchFamily="2" charset="-122"/>
            </a:endParaRPr>
          </a:p>
          <a:p>
            <a:pPr marL="12700">
              <a:lnSpc>
                <a:spcPts val="3020"/>
              </a:lnSpc>
              <a:tabLst>
                <a:tab pos="354965" algn="l"/>
              </a:tabLst>
            </a:pPr>
            <a:r>
              <a:rPr sz="2800" dirty="0">
                <a:latin typeface="Arial" panose="020B0604020202020204"/>
                <a:cs typeface="Arial" panose="020B0604020202020204"/>
              </a:rPr>
              <a:t>•	</a:t>
            </a:r>
            <a:r>
              <a:rPr sz="2800" spc="-5" dirty="0">
                <a:latin typeface="宋体" panose="02010600030101010101" pitchFamily="2" charset="-122"/>
                <a:cs typeface="宋体" panose="02010600030101010101" pitchFamily="2" charset="-122"/>
              </a:rPr>
              <a:t>分子动力学应</a:t>
            </a:r>
            <a:r>
              <a:rPr sz="2800" dirty="0">
                <a:latin typeface="宋体" panose="02010600030101010101" pitchFamily="2" charset="-122"/>
                <a:cs typeface="宋体" panose="02010600030101010101" pitchFamily="2" charset="-122"/>
              </a:rPr>
              <a:t>用</a:t>
            </a:r>
            <a:r>
              <a:rPr sz="2800" dirty="0">
                <a:latin typeface="Calibri" panose="020F0502020204030204"/>
                <a:cs typeface="Calibri" panose="020F0502020204030204"/>
              </a:rPr>
              <a:t>N</a:t>
            </a:r>
            <a:r>
              <a:rPr sz="2800" spc="-10" dirty="0">
                <a:latin typeface="Calibri" panose="020F0502020204030204"/>
                <a:cs typeface="Calibri" panose="020F0502020204030204"/>
              </a:rPr>
              <a:t>A</a:t>
            </a:r>
            <a:r>
              <a:rPr sz="2800" dirty="0">
                <a:latin typeface="Calibri" panose="020F0502020204030204"/>
                <a:cs typeface="Calibri" panose="020F0502020204030204"/>
              </a:rPr>
              <a:t>MD</a:t>
            </a:r>
            <a:endParaRPr sz="2800">
              <a:latin typeface="Calibri" panose="020F0502020204030204"/>
              <a:cs typeface="Calibri" panose="020F0502020204030204"/>
            </a:endParaRPr>
          </a:p>
        </p:txBody>
      </p:sp>
      <p:sp>
        <p:nvSpPr>
          <p:cNvPr id="7" name="object 7"/>
          <p:cNvSpPr txBox="1"/>
          <p:nvPr/>
        </p:nvSpPr>
        <p:spPr>
          <a:xfrm>
            <a:off x="935989" y="3677876"/>
            <a:ext cx="3730625" cy="570865"/>
          </a:xfrm>
          <a:prstGeom prst="rect">
            <a:avLst/>
          </a:prstGeom>
        </p:spPr>
        <p:txBody>
          <a:bodyPr vert="horz" wrap="square" lIns="0" tIns="0" rIns="0" bIns="0" rtlCol="0">
            <a:spAutoFit/>
          </a:bodyPr>
          <a:lstStyle/>
          <a:p>
            <a:pPr marL="355600" marR="5080" indent="-342900">
              <a:lnSpc>
                <a:spcPct val="70000"/>
              </a:lnSpc>
              <a:tabLst>
                <a:tab pos="354965" algn="l"/>
              </a:tabLst>
            </a:pPr>
            <a:r>
              <a:rPr sz="2200" dirty="0">
                <a:latin typeface="Arial" panose="020B0604020202020204"/>
                <a:cs typeface="Arial" panose="020B0604020202020204"/>
              </a:rPr>
              <a:t>–	</a:t>
            </a:r>
            <a:r>
              <a:rPr sz="2200" dirty="0">
                <a:latin typeface="Calibri" panose="020F0502020204030204"/>
                <a:cs typeface="Calibri" panose="020F0502020204030204"/>
              </a:rPr>
              <a:t>16</a:t>
            </a:r>
            <a:r>
              <a:rPr sz="2200" dirty="0">
                <a:latin typeface="宋体" panose="02010600030101010101" pitchFamily="2" charset="-122"/>
                <a:cs typeface="宋体" panose="02010600030101010101" pitchFamily="2" charset="-122"/>
              </a:rPr>
              <a:t>核</a:t>
            </a:r>
            <a:r>
              <a:rPr sz="2200" dirty="0">
                <a:latin typeface="Calibri" panose="020F0502020204030204"/>
                <a:cs typeface="Calibri" panose="020F0502020204030204"/>
              </a:rPr>
              <a:t>32</a:t>
            </a:r>
            <a:r>
              <a:rPr sz="2200" dirty="0">
                <a:latin typeface="宋体" panose="02010600030101010101" pitchFamily="2" charset="-122"/>
                <a:cs typeface="宋体" panose="02010600030101010101" pitchFamily="2" charset="-122"/>
              </a:rPr>
              <a:t>线程扩展性</a:t>
            </a:r>
            <a:r>
              <a:rPr sz="2200" spc="-15" dirty="0">
                <a:latin typeface="宋体" panose="02010600030101010101" pitchFamily="2" charset="-122"/>
                <a:cs typeface="宋体" panose="02010600030101010101" pitchFamily="2" charset="-122"/>
              </a:rPr>
              <a:t>良</a:t>
            </a:r>
            <a:r>
              <a:rPr sz="2200" dirty="0">
                <a:latin typeface="宋体" panose="02010600030101010101" pitchFamily="2" charset="-122"/>
                <a:cs typeface="宋体" panose="02010600030101010101" pitchFamily="2" charset="-122"/>
              </a:rPr>
              <a:t>好，适 合</a:t>
            </a:r>
            <a:r>
              <a:rPr sz="2200" dirty="0">
                <a:latin typeface="Calibri" panose="020F0502020204030204"/>
                <a:cs typeface="Calibri" panose="020F0502020204030204"/>
              </a:rPr>
              <a:t>MIC</a:t>
            </a:r>
            <a:r>
              <a:rPr sz="2200" dirty="0">
                <a:latin typeface="宋体" panose="02010600030101010101" pitchFamily="2" charset="-122"/>
                <a:cs typeface="宋体" panose="02010600030101010101" pitchFamily="2" charset="-122"/>
              </a:rPr>
              <a:t>加速</a:t>
            </a:r>
            <a:endParaRPr sz="2200">
              <a:latin typeface="宋体" panose="02010600030101010101" pitchFamily="2" charset="-122"/>
              <a:cs typeface="宋体" panose="02010600030101010101" pitchFamily="2" charset="-122"/>
            </a:endParaRPr>
          </a:p>
        </p:txBody>
      </p:sp>
      <p:sp>
        <p:nvSpPr>
          <p:cNvPr id="8" name="object 8"/>
          <p:cNvSpPr/>
          <p:nvPr/>
        </p:nvSpPr>
        <p:spPr>
          <a:xfrm>
            <a:off x="714349" y="4214774"/>
            <a:ext cx="3214751" cy="2214626"/>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857750" y="4000525"/>
            <a:ext cx="3571875" cy="2571750"/>
          </a:xfrm>
          <a:prstGeom prst="rect">
            <a:avLst/>
          </a:prstGeom>
          <a:blipFill>
            <a:blip r:embed="rId4" cstate="print"/>
            <a:stretch>
              <a:fillRect/>
            </a:stretch>
          </a:blipFill>
        </p:spPr>
        <p:txBody>
          <a:bodyPr wrap="square" lIns="0" tIns="0" rIns="0" bIns="0" rtlCol="0"/>
          <a:lstStyle/>
          <a:p/>
        </p:txBody>
      </p:sp>
      <p:sp>
        <p:nvSpPr>
          <p:cNvPr id="10" name="object 10"/>
          <p:cNvSpPr/>
          <p:nvPr/>
        </p:nvSpPr>
        <p:spPr>
          <a:xfrm>
            <a:off x="5465064" y="3021329"/>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1" name="object 11"/>
          <p:cNvSpPr/>
          <p:nvPr/>
        </p:nvSpPr>
        <p:spPr>
          <a:xfrm>
            <a:off x="5465064" y="2853689"/>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2" name="object 12"/>
          <p:cNvSpPr/>
          <p:nvPr/>
        </p:nvSpPr>
        <p:spPr>
          <a:xfrm>
            <a:off x="5465064" y="2685288"/>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3" name="object 13"/>
          <p:cNvSpPr/>
          <p:nvPr/>
        </p:nvSpPr>
        <p:spPr>
          <a:xfrm>
            <a:off x="5465064" y="2517648"/>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4" name="object 14"/>
          <p:cNvSpPr/>
          <p:nvPr/>
        </p:nvSpPr>
        <p:spPr>
          <a:xfrm>
            <a:off x="5465064" y="2349245"/>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5" name="object 15"/>
          <p:cNvSpPr/>
          <p:nvPr/>
        </p:nvSpPr>
        <p:spPr>
          <a:xfrm>
            <a:off x="5465064" y="2181605"/>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6" name="object 16"/>
          <p:cNvSpPr/>
          <p:nvPr/>
        </p:nvSpPr>
        <p:spPr>
          <a:xfrm>
            <a:off x="5465064" y="2013204"/>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7" name="object 17"/>
          <p:cNvSpPr/>
          <p:nvPr/>
        </p:nvSpPr>
        <p:spPr>
          <a:xfrm>
            <a:off x="5465064" y="1845564"/>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8" name="object 18"/>
          <p:cNvSpPr/>
          <p:nvPr/>
        </p:nvSpPr>
        <p:spPr>
          <a:xfrm>
            <a:off x="5465064" y="1677161"/>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19" name="object 19"/>
          <p:cNvSpPr/>
          <p:nvPr/>
        </p:nvSpPr>
        <p:spPr>
          <a:xfrm>
            <a:off x="5505450" y="1677161"/>
            <a:ext cx="0" cy="2002789"/>
          </a:xfrm>
          <a:custGeom>
            <a:avLst/>
            <a:gdLst/>
            <a:ahLst/>
            <a:cxnLst/>
            <a:rect l="l" t="t" r="r" b="b"/>
            <a:pathLst>
              <a:path h="2002789">
                <a:moveTo>
                  <a:pt x="0" y="0"/>
                </a:moveTo>
                <a:lnTo>
                  <a:pt x="0" y="2002536"/>
                </a:lnTo>
              </a:path>
            </a:pathLst>
          </a:custGeom>
          <a:ln w="9144">
            <a:solidFill>
              <a:srgbClr val="858585"/>
            </a:solidFill>
          </a:ln>
        </p:spPr>
        <p:txBody>
          <a:bodyPr wrap="square" lIns="0" tIns="0" rIns="0" bIns="0" rtlCol="0"/>
          <a:lstStyle/>
          <a:p/>
        </p:txBody>
      </p:sp>
      <p:sp>
        <p:nvSpPr>
          <p:cNvPr id="20" name="object 20"/>
          <p:cNvSpPr/>
          <p:nvPr/>
        </p:nvSpPr>
        <p:spPr>
          <a:xfrm>
            <a:off x="5465064" y="3189732"/>
            <a:ext cx="2505075" cy="0"/>
          </a:xfrm>
          <a:custGeom>
            <a:avLst/>
            <a:gdLst/>
            <a:ahLst/>
            <a:cxnLst/>
            <a:rect l="l" t="t" r="r" b="b"/>
            <a:pathLst>
              <a:path w="2505075">
                <a:moveTo>
                  <a:pt x="0" y="0"/>
                </a:moveTo>
                <a:lnTo>
                  <a:pt x="2504693" y="0"/>
                </a:lnTo>
              </a:path>
            </a:pathLst>
          </a:custGeom>
          <a:ln w="9144">
            <a:solidFill>
              <a:srgbClr val="858585"/>
            </a:solidFill>
          </a:ln>
        </p:spPr>
        <p:txBody>
          <a:bodyPr wrap="square" lIns="0" tIns="0" rIns="0" bIns="0" rtlCol="0"/>
          <a:lstStyle/>
          <a:p/>
        </p:txBody>
      </p:sp>
      <p:sp>
        <p:nvSpPr>
          <p:cNvPr id="21" name="object 21"/>
          <p:cNvSpPr/>
          <p:nvPr/>
        </p:nvSpPr>
        <p:spPr>
          <a:xfrm>
            <a:off x="5916167" y="3189732"/>
            <a:ext cx="0" cy="245110"/>
          </a:xfrm>
          <a:custGeom>
            <a:avLst/>
            <a:gdLst/>
            <a:ahLst/>
            <a:cxnLst/>
            <a:rect l="l" t="t" r="r" b="b"/>
            <a:pathLst>
              <a:path h="245110">
                <a:moveTo>
                  <a:pt x="0" y="0"/>
                </a:moveTo>
                <a:lnTo>
                  <a:pt x="0" y="244601"/>
                </a:lnTo>
              </a:path>
            </a:pathLst>
          </a:custGeom>
          <a:ln w="9144">
            <a:solidFill>
              <a:srgbClr val="858585"/>
            </a:solidFill>
          </a:ln>
        </p:spPr>
        <p:txBody>
          <a:bodyPr wrap="square" lIns="0" tIns="0" rIns="0" bIns="0" rtlCol="0"/>
          <a:lstStyle/>
          <a:p/>
        </p:txBody>
      </p:sp>
      <p:sp>
        <p:nvSpPr>
          <p:cNvPr id="22" name="object 22"/>
          <p:cNvSpPr/>
          <p:nvPr/>
        </p:nvSpPr>
        <p:spPr>
          <a:xfrm>
            <a:off x="6326885" y="3189732"/>
            <a:ext cx="0" cy="245110"/>
          </a:xfrm>
          <a:custGeom>
            <a:avLst/>
            <a:gdLst/>
            <a:ahLst/>
            <a:cxnLst/>
            <a:rect l="l" t="t" r="r" b="b"/>
            <a:pathLst>
              <a:path h="245110">
                <a:moveTo>
                  <a:pt x="0" y="0"/>
                </a:moveTo>
                <a:lnTo>
                  <a:pt x="0" y="244601"/>
                </a:lnTo>
              </a:path>
            </a:pathLst>
          </a:custGeom>
          <a:ln w="9144">
            <a:solidFill>
              <a:srgbClr val="858585"/>
            </a:solidFill>
          </a:ln>
        </p:spPr>
        <p:txBody>
          <a:bodyPr wrap="square" lIns="0" tIns="0" rIns="0" bIns="0" rtlCol="0"/>
          <a:lstStyle/>
          <a:p/>
        </p:txBody>
      </p:sp>
      <p:sp>
        <p:nvSpPr>
          <p:cNvPr id="23" name="object 23"/>
          <p:cNvSpPr/>
          <p:nvPr/>
        </p:nvSpPr>
        <p:spPr>
          <a:xfrm>
            <a:off x="6737604" y="3189732"/>
            <a:ext cx="0" cy="245110"/>
          </a:xfrm>
          <a:custGeom>
            <a:avLst/>
            <a:gdLst/>
            <a:ahLst/>
            <a:cxnLst/>
            <a:rect l="l" t="t" r="r" b="b"/>
            <a:pathLst>
              <a:path h="245110">
                <a:moveTo>
                  <a:pt x="0" y="0"/>
                </a:moveTo>
                <a:lnTo>
                  <a:pt x="0" y="244601"/>
                </a:lnTo>
              </a:path>
            </a:pathLst>
          </a:custGeom>
          <a:ln w="9144">
            <a:solidFill>
              <a:srgbClr val="858585"/>
            </a:solidFill>
          </a:ln>
        </p:spPr>
        <p:txBody>
          <a:bodyPr wrap="square" lIns="0" tIns="0" rIns="0" bIns="0" rtlCol="0"/>
          <a:lstStyle/>
          <a:p/>
        </p:txBody>
      </p:sp>
      <p:sp>
        <p:nvSpPr>
          <p:cNvPr id="24" name="object 24"/>
          <p:cNvSpPr/>
          <p:nvPr/>
        </p:nvSpPr>
        <p:spPr>
          <a:xfrm>
            <a:off x="7148321" y="3189732"/>
            <a:ext cx="0" cy="245110"/>
          </a:xfrm>
          <a:custGeom>
            <a:avLst/>
            <a:gdLst/>
            <a:ahLst/>
            <a:cxnLst/>
            <a:rect l="l" t="t" r="r" b="b"/>
            <a:pathLst>
              <a:path h="245110">
                <a:moveTo>
                  <a:pt x="0" y="0"/>
                </a:moveTo>
                <a:lnTo>
                  <a:pt x="0" y="244601"/>
                </a:lnTo>
              </a:path>
            </a:pathLst>
          </a:custGeom>
          <a:ln w="9144">
            <a:solidFill>
              <a:srgbClr val="858585"/>
            </a:solidFill>
          </a:ln>
        </p:spPr>
        <p:txBody>
          <a:bodyPr wrap="square" lIns="0" tIns="0" rIns="0" bIns="0" rtlCol="0"/>
          <a:lstStyle/>
          <a:p/>
        </p:txBody>
      </p:sp>
      <p:sp>
        <p:nvSpPr>
          <p:cNvPr id="25" name="object 25"/>
          <p:cNvSpPr/>
          <p:nvPr/>
        </p:nvSpPr>
        <p:spPr>
          <a:xfrm>
            <a:off x="7559040" y="3189732"/>
            <a:ext cx="0" cy="245110"/>
          </a:xfrm>
          <a:custGeom>
            <a:avLst/>
            <a:gdLst/>
            <a:ahLst/>
            <a:cxnLst/>
            <a:rect l="l" t="t" r="r" b="b"/>
            <a:pathLst>
              <a:path h="245110">
                <a:moveTo>
                  <a:pt x="0" y="0"/>
                </a:moveTo>
                <a:lnTo>
                  <a:pt x="0" y="244601"/>
                </a:lnTo>
              </a:path>
            </a:pathLst>
          </a:custGeom>
          <a:ln w="9144">
            <a:solidFill>
              <a:srgbClr val="858585"/>
            </a:solidFill>
          </a:ln>
        </p:spPr>
        <p:txBody>
          <a:bodyPr wrap="square" lIns="0" tIns="0" rIns="0" bIns="0" rtlCol="0"/>
          <a:lstStyle/>
          <a:p/>
        </p:txBody>
      </p:sp>
      <p:sp>
        <p:nvSpPr>
          <p:cNvPr id="26" name="object 26"/>
          <p:cNvSpPr/>
          <p:nvPr/>
        </p:nvSpPr>
        <p:spPr>
          <a:xfrm>
            <a:off x="7969757" y="3189732"/>
            <a:ext cx="0" cy="490220"/>
          </a:xfrm>
          <a:custGeom>
            <a:avLst/>
            <a:gdLst/>
            <a:ahLst/>
            <a:cxnLst/>
            <a:rect l="l" t="t" r="r" b="b"/>
            <a:pathLst>
              <a:path h="490220">
                <a:moveTo>
                  <a:pt x="0" y="0"/>
                </a:moveTo>
                <a:lnTo>
                  <a:pt x="0" y="489965"/>
                </a:lnTo>
              </a:path>
            </a:pathLst>
          </a:custGeom>
          <a:ln w="9144">
            <a:solidFill>
              <a:srgbClr val="858585"/>
            </a:solidFill>
          </a:ln>
        </p:spPr>
        <p:txBody>
          <a:bodyPr wrap="square" lIns="0" tIns="0" rIns="0" bIns="0" rtlCol="0"/>
          <a:lstStyle/>
          <a:p/>
        </p:txBody>
      </p:sp>
      <p:sp>
        <p:nvSpPr>
          <p:cNvPr id="27" name="object 27"/>
          <p:cNvSpPr/>
          <p:nvPr/>
        </p:nvSpPr>
        <p:spPr>
          <a:xfrm>
            <a:off x="5710809" y="1847469"/>
            <a:ext cx="2053589" cy="1232535"/>
          </a:xfrm>
          <a:custGeom>
            <a:avLst/>
            <a:gdLst/>
            <a:ahLst/>
            <a:cxnLst/>
            <a:rect l="l" t="t" r="r" b="b"/>
            <a:pathLst>
              <a:path w="2053590" h="1232535">
                <a:moveTo>
                  <a:pt x="0" y="1002791"/>
                </a:moveTo>
                <a:lnTo>
                  <a:pt x="410717" y="1143761"/>
                </a:lnTo>
                <a:lnTo>
                  <a:pt x="821436" y="1207007"/>
                </a:lnTo>
                <a:lnTo>
                  <a:pt x="1232154" y="1232153"/>
                </a:lnTo>
                <a:lnTo>
                  <a:pt x="1642871" y="1108709"/>
                </a:lnTo>
                <a:lnTo>
                  <a:pt x="2053589" y="0"/>
                </a:lnTo>
              </a:path>
            </a:pathLst>
          </a:custGeom>
          <a:ln w="28194">
            <a:solidFill>
              <a:srgbClr val="497DBA"/>
            </a:solidFill>
          </a:ln>
        </p:spPr>
        <p:txBody>
          <a:bodyPr wrap="square" lIns="0" tIns="0" rIns="0" bIns="0" rtlCol="0"/>
          <a:lstStyle/>
          <a:p/>
        </p:txBody>
      </p:sp>
      <p:sp>
        <p:nvSpPr>
          <p:cNvPr id="28" name="object 28"/>
          <p:cNvSpPr/>
          <p:nvPr/>
        </p:nvSpPr>
        <p:spPr>
          <a:xfrm>
            <a:off x="5665851" y="2805302"/>
            <a:ext cx="89535" cy="89535"/>
          </a:xfrm>
          <a:custGeom>
            <a:avLst/>
            <a:gdLst/>
            <a:ahLst/>
            <a:cxnLst/>
            <a:rect l="l" t="t" r="r" b="b"/>
            <a:pathLst>
              <a:path w="89535" h="89535">
                <a:moveTo>
                  <a:pt x="44576" y="0"/>
                </a:moveTo>
                <a:lnTo>
                  <a:pt x="0" y="44576"/>
                </a:lnTo>
                <a:lnTo>
                  <a:pt x="44576" y="89154"/>
                </a:lnTo>
                <a:lnTo>
                  <a:pt x="89153" y="44576"/>
                </a:lnTo>
                <a:lnTo>
                  <a:pt x="44576" y="0"/>
                </a:lnTo>
                <a:close/>
              </a:path>
            </a:pathLst>
          </a:custGeom>
          <a:solidFill>
            <a:srgbClr val="4F81BC"/>
          </a:solidFill>
        </p:spPr>
        <p:txBody>
          <a:bodyPr wrap="square" lIns="0" tIns="0" rIns="0" bIns="0" rtlCol="0"/>
          <a:lstStyle/>
          <a:p/>
        </p:txBody>
      </p:sp>
      <p:sp>
        <p:nvSpPr>
          <p:cNvPr id="29" name="object 29"/>
          <p:cNvSpPr/>
          <p:nvPr/>
        </p:nvSpPr>
        <p:spPr>
          <a:xfrm>
            <a:off x="5665470" y="2804922"/>
            <a:ext cx="90170" cy="90170"/>
          </a:xfrm>
          <a:custGeom>
            <a:avLst/>
            <a:gdLst/>
            <a:ahLst/>
            <a:cxnLst/>
            <a:rect l="l" t="t" r="r" b="b"/>
            <a:pathLst>
              <a:path w="90170" h="90169">
                <a:moveTo>
                  <a:pt x="44957" y="380"/>
                </a:moveTo>
                <a:lnTo>
                  <a:pt x="44957" y="0"/>
                </a:lnTo>
                <a:lnTo>
                  <a:pt x="44957" y="380"/>
                </a:lnTo>
                <a:lnTo>
                  <a:pt x="89534" y="44957"/>
                </a:lnTo>
                <a:lnTo>
                  <a:pt x="89915" y="44957"/>
                </a:lnTo>
                <a:lnTo>
                  <a:pt x="89534" y="44957"/>
                </a:lnTo>
                <a:lnTo>
                  <a:pt x="44957" y="89535"/>
                </a:lnTo>
                <a:lnTo>
                  <a:pt x="44957" y="89915"/>
                </a:lnTo>
                <a:lnTo>
                  <a:pt x="44957" y="89535"/>
                </a:lnTo>
                <a:lnTo>
                  <a:pt x="380" y="44957"/>
                </a:lnTo>
                <a:lnTo>
                  <a:pt x="0" y="44957"/>
                </a:lnTo>
                <a:lnTo>
                  <a:pt x="380" y="44957"/>
                </a:lnTo>
                <a:lnTo>
                  <a:pt x="44957" y="380"/>
                </a:lnTo>
                <a:close/>
              </a:path>
            </a:pathLst>
          </a:custGeom>
          <a:ln w="9525">
            <a:solidFill>
              <a:srgbClr val="497DBA"/>
            </a:solidFill>
          </a:ln>
        </p:spPr>
        <p:txBody>
          <a:bodyPr wrap="square" lIns="0" tIns="0" rIns="0" bIns="0" rtlCol="0"/>
          <a:lstStyle/>
          <a:p/>
        </p:txBody>
      </p:sp>
      <p:sp>
        <p:nvSpPr>
          <p:cNvPr id="30" name="object 30"/>
          <p:cNvSpPr/>
          <p:nvPr/>
        </p:nvSpPr>
        <p:spPr>
          <a:xfrm>
            <a:off x="6076569" y="2946273"/>
            <a:ext cx="89535" cy="89535"/>
          </a:xfrm>
          <a:custGeom>
            <a:avLst/>
            <a:gdLst/>
            <a:ahLst/>
            <a:cxnLst/>
            <a:rect l="l" t="t" r="r" b="b"/>
            <a:pathLst>
              <a:path w="89535" h="89535">
                <a:moveTo>
                  <a:pt x="44576" y="0"/>
                </a:moveTo>
                <a:lnTo>
                  <a:pt x="0" y="44576"/>
                </a:lnTo>
                <a:lnTo>
                  <a:pt x="44576" y="89153"/>
                </a:lnTo>
                <a:lnTo>
                  <a:pt x="89153" y="44576"/>
                </a:lnTo>
                <a:lnTo>
                  <a:pt x="44576" y="0"/>
                </a:lnTo>
                <a:close/>
              </a:path>
            </a:pathLst>
          </a:custGeom>
          <a:solidFill>
            <a:srgbClr val="4F81BC"/>
          </a:solidFill>
        </p:spPr>
        <p:txBody>
          <a:bodyPr wrap="square" lIns="0" tIns="0" rIns="0" bIns="0" rtlCol="0"/>
          <a:lstStyle/>
          <a:p/>
        </p:txBody>
      </p:sp>
      <p:sp>
        <p:nvSpPr>
          <p:cNvPr id="31" name="object 31"/>
          <p:cNvSpPr/>
          <p:nvPr/>
        </p:nvSpPr>
        <p:spPr>
          <a:xfrm>
            <a:off x="6076188" y="2945892"/>
            <a:ext cx="90170" cy="90170"/>
          </a:xfrm>
          <a:custGeom>
            <a:avLst/>
            <a:gdLst/>
            <a:ahLst/>
            <a:cxnLst/>
            <a:rect l="l" t="t" r="r" b="b"/>
            <a:pathLst>
              <a:path w="90170" h="90169">
                <a:moveTo>
                  <a:pt x="44958" y="381"/>
                </a:moveTo>
                <a:lnTo>
                  <a:pt x="44958" y="0"/>
                </a:lnTo>
                <a:lnTo>
                  <a:pt x="44958" y="381"/>
                </a:lnTo>
                <a:lnTo>
                  <a:pt x="89535" y="44958"/>
                </a:lnTo>
                <a:lnTo>
                  <a:pt x="89915" y="44958"/>
                </a:lnTo>
                <a:lnTo>
                  <a:pt x="89535" y="44958"/>
                </a:lnTo>
                <a:lnTo>
                  <a:pt x="44958" y="89535"/>
                </a:lnTo>
                <a:lnTo>
                  <a:pt x="44958" y="89916"/>
                </a:lnTo>
                <a:lnTo>
                  <a:pt x="44958" y="89535"/>
                </a:lnTo>
                <a:lnTo>
                  <a:pt x="381" y="44958"/>
                </a:lnTo>
                <a:lnTo>
                  <a:pt x="0" y="44958"/>
                </a:lnTo>
                <a:lnTo>
                  <a:pt x="381" y="44958"/>
                </a:lnTo>
                <a:lnTo>
                  <a:pt x="44958" y="381"/>
                </a:lnTo>
                <a:close/>
              </a:path>
            </a:pathLst>
          </a:custGeom>
          <a:ln w="9525">
            <a:solidFill>
              <a:srgbClr val="497DBA"/>
            </a:solidFill>
          </a:ln>
        </p:spPr>
        <p:txBody>
          <a:bodyPr wrap="square" lIns="0" tIns="0" rIns="0" bIns="0" rtlCol="0"/>
          <a:lstStyle/>
          <a:p/>
        </p:txBody>
      </p:sp>
      <p:sp>
        <p:nvSpPr>
          <p:cNvPr id="32" name="object 32"/>
          <p:cNvSpPr/>
          <p:nvPr/>
        </p:nvSpPr>
        <p:spPr>
          <a:xfrm>
            <a:off x="6487286" y="3009519"/>
            <a:ext cx="89535" cy="89535"/>
          </a:xfrm>
          <a:custGeom>
            <a:avLst/>
            <a:gdLst/>
            <a:ahLst/>
            <a:cxnLst/>
            <a:rect l="l" t="t" r="r" b="b"/>
            <a:pathLst>
              <a:path w="89534" h="89535">
                <a:moveTo>
                  <a:pt x="44577" y="0"/>
                </a:moveTo>
                <a:lnTo>
                  <a:pt x="0" y="44576"/>
                </a:lnTo>
                <a:lnTo>
                  <a:pt x="44577" y="89153"/>
                </a:lnTo>
                <a:lnTo>
                  <a:pt x="89154" y="44576"/>
                </a:lnTo>
                <a:lnTo>
                  <a:pt x="44577" y="0"/>
                </a:lnTo>
                <a:close/>
              </a:path>
            </a:pathLst>
          </a:custGeom>
          <a:solidFill>
            <a:srgbClr val="4F81BC"/>
          </a:solidFill>
        </p:spPr>
        <p:txBody>
          <a:bodyPr wrap="square" lIns="0" tIns="0" rIns="0" bIns="0" rtlCol="0"/>
          <a:lstStyle/>
          <a:p/>
        </p:txBody>
      </p:sp>
      <p:sp>
        <p:nvSpPr>
          <p:cNvPr id="33" name="object 33"/>
          <p:cNvSpPr/>
          <p:nvPr/>
        </p:nvSpPr>
        <p:spPr>
          <a:xfrm>
            <a:off x="6486905" y="3009138"/>
            <a:ext cx="90170" cy="90170"/>
          </a:xfrm>
          <a:custGeom>
            <a:avLst/>
            <a:gdLst/>
            <a:ahLst/>
            <a:cxnLst/>
            <a:rect l="l" t="t" r="r" b="b"/>
            <a:pathLst>
              <a:path w="90170" h="90169">
                <a:moveTo>
                  <a:pt x="44958" y="381"/>
                </a:moveTo>
                <a:lnTo>
                  <a:pt x="44958" y="0"/>
                </a:lnTo>
                <a:lnTo>
                  <a:pt x="44958" y="381"/>
                </a:lnTo>
                <a:lnTo>
                  <a:pt x="89535" y="44958"/>
                </a:lnTo>
                <a:lnTo>
                  <a:pt x="89916" y="44958"/>
                </a:lnTo>
                <a:lnTo>
                  <a:pt x="89535" y="44958"/>
                </a:lnTo>
                <a:lnTo>
                  <a:pt x="44958" y="89535"/>
                </a:lnTo>
                <a:lnTo>
                  <a:pt x="44958" y="89915"/>
                </a:lnTo>
                <a:lnTo>
                  <a:pt x="44958" y="89535"/>
                </a:lnTo>
                <a:lnTo>
                  <a:pt x="381" y="44958"/>
                </a:lnTo>
                <a:lnTo>
                  <a:pt x="0" y="44958"/>
                </a:lnTo>
                <a:lnTo>
                  <a:pt x="381" y="44958"/>
                </a:lnTo>
                <a:lnTo>
                  <a:pt x="44958" y="381"/>
                </a:lnTo>
                <a:close/>
              </a:path>
            </a:pathLst>
          </a:custGeom>
          <a:ln w="9525">
            <a:solidFill>
              <a:srgbClr val="497DBA"/>
            </a:solidFill>
          </a:ln>
        </p:spPr>
        <p:txBody>
          <a:bodyPr wrap="square" lIns="0" tIns="0" rIns="0" bIns="0" rtlCol="0"/>
          <a:lstStyle/>
          <a:p/>
        </p:txBody>
      </p:sp>
      <p:sp>
        <p:nvSpPr>
          <p:cNvPr id="34" name="object 34"/>
          <p:cNvSpPr/>
          <p:nvPr/>
        </p:nvSpPr>
        <p:spPr>
          <a:xfrm>
            <a:off x="6898005" y="3034664"/>
            <a:ext cx="89535" cy="89535"/>
          </a:xfrm>
          <a:custGeom>
            <a:avLst/>
            <a:gdLst/>
            <a:ahLst/>
            <a:cxnLst/>
            <a:rect l="l" t="t" r="r" b="b"/>
            <a:pathLst>
              <a:path w="89534" h="89535">
                <a:moveTo>
                  <a:pt x="44576" y="0"/>
                </a:moveTo>
                <a:lnTo>
                  <a:pt x="0" y="44576"/>
                </a:lnTo>
                <a:lnTo>
                  <a:pt x="44576" y="89154"/>
                </a:lnTo>
                <a:lnTo>
                  <a:pt x="89153" y="44576"/>
                </a:lnTo>
                <a:lnTo>
                  <a:pt x="44576" y="0"/>
                </a:lnTo>
                <a:close/>
              </a:path>
            </a:pathLst>
          </a:custGeom>
          <a:solidFill>
            <a:srgbClr val="4F81BC"/>
          </a:solidFill>
        </p:spPr>
        <p:txBody>
          <a:bodyPr wrap="square" lIns="0" tIns="0" rIns="0" bIns="0" rtlCol="0"/>
          <a:lstStyle/>
          <a:p/>
        </p:txBody>
      </p:sp>
      <p:sp>
        <p:nvSpPr>
          <p:cNvPr id="35" name="object 35"/>
          <p:cNvSpPr/>
          <p:nvPr/>
        </p:nvSpPr>
        <p:spPr>
          <a:xfrm>
            <a:off x="6897623" y="3034283"/>
            <a:ext cx="90170" cy="90170"/>
          </a:xfrm>
          <a:custGeom>
            <a:avLst/>
            <a:gdLst/>
            <a:ahLst/>
            <a:cxnLst/>
            <a:rect l="l" t="t" r="r" b="b"/>
            <a:pathLst>
              <a:path w="90170" h="90169">
                <a:moveTo>
                  <a:pt x="44957" y="380"/>
                </a:moveTo>
                <a:lnTo>
                  <a:pt x="44957" y="0"/>
                </a:lnTo>
                <a:lnTo>
                  <a:pt x="44957" y="380"/>
                </a:lnTo>
                <a:lnTo>
                  <a:pt x="89534" y="44957"/>
                </a:lnTo>
                <a:lnTo>
                  <a:pt x="89916" y="44957"/>
                </a:lnTo>
                <a:lnTo>
                  <a:pt x="89534" y="44957"/>
                </a:lnTo>
                <a:lnTo>
                  <a:pt x="44957" y="89535"/>
                </a:lnTo>
                <a:lnTo>
                  <a:pt x="44957" y="89915"/>
                </a:lnTo>
                <a:lnTo>
                  <a:pt x="44957" y="89535"/>
                </a:lnTo>
                <a:lnTo>
                  <a:pt x="380" y="44957"/>
                </a:lnTo>
                <a:lnTo>
                  <a:pt x="0" y="44957"/>
                </a:lnTo>
                <a:lnTo>
                  <a:pt x="380" y="44957"/>
                </a:lnTo>
                <a:lnTo>
                  <a:pt x="44957" y="380"/>
                </a:lnTo>
                <a:close/>
              </a:path>
            </a:pathLst>
          </a:custGeom>
          <a:ln w="9525">
            <a:solidFill>
              <a:srgbClr val="497DBA"/>
            </a:solidFill>
          </a:ln>
        </p:spPr>
        <p:txBody>
          <a:bodyPr wrap="square" lIns="0" tIns="0" rIns="0" bIns="0" rtlCol="0"/>
          <a:lstStyle/>
          <a:p/>
        </p:txBody>
      </p:sp>
      <p:sp>
        <p:nvSpPr>
          <p:cNvPr id="36" name="object 36"/>
          <p:cNvSpPr/>
          <p:nvPr/>
        </p:nvSpPr>
        <p:spPr>
          <a:xfrm>
            <a:off x="7308722" y="2911220"/>
            <a:ext cx="89535" cy="89535"/>
          </a:xfrm>
          <a:custGeom>
            <a:avLst/>
            <a:gdLst/>
            <a:ahLst/>
            <a:cxnLst/>
            <a:rect l="l" t="t" r="r" b="b"/>
            <a:pathLst>
              <a:path w="89534" h="89535">
                <a:moveTo>
                  <a:pt x="44576" y="0"/>
                </a:moveTo>
                <a:lnTo>
                  <a:pt x="0" y="44576"/>
                </a:lnTo>
                <a:lnTo>
                  <a:pt x="44576" y="89153"/>
                </a:lnTo>
                <a:lnTo>
                  <a:pt x="89153" y="44576"/>
                </a:lnTo>
                <a:lnTo>
                  <a:pt x="44576" y="0"/>
                </a:lnTo>
                <a:close/>
              </a:path>
            </a:pathLst>
          </a:custGeom>
          <a:solidFill>
            <a:srgbClr val="4F81BC"/>
          </a:solidFill>
        </p:spPr>
        <p:txBody>
          <a:bodyPr wrap="square" lIns="0" tIns="0" rIns="0" bIns="0" rtlCol="0"/>
          <a:lstStyle/>
          <a:p/>
        </p:txBody>
      </p:sp>
      <p:sp>
        <p:nvSpPr>
          <p:cNvPr id="37" name="object 37"/>
          <p:cNvSpPr/>
          <p:nvPr/>
        </p:nvSpPr>
        <p:spPr>
          <a:xfrm>
            <a:off x="7308342" y="2910839"/>
            <a:ext cx="90170" cy="90170"/>
          </a:xfrm>
          <a:custGeom>
            <a:avLst/>
            <a:gdLst/>
            <a:ahLst/>
            <a:cxnLst/>
            <a:rect l="l" t="t" r="r" b="b"/>
            <a:pathLst>
              <a:path w="90170" h="90169">
                <a:moveTo>
                  <a:pt x="44957" y="381"/>
                </a:moveTo>
                <a:lnTo>
                  <a:pt x="44957" y="0"/>
                </a:lnTo>
                <a:lnTo>
                  <a:pt x="44957" y="381"/>
                </a:lnTo>
                <a:lnTo>
                  <a:pt x="89534" y="44958"/>
                </a:lnTo>
                <a:lnTo>
                  <a:pt x="89915" y="44958"/>
                </a:lnTo>
                <a:lnTo>
                  <a:pt x="89534" y="44958"/>
                </a:lnTo>
                <a:lnTo>
                  <a:pt x="44957" y="89535"/>
                </a:lnTo>
                <a:lnTo>
                  <a:pt x="44957" y="89915"/>
                </a:lnTo>
                <a:lnTo>
                  <a:pt x="44957" y="89535"/>
                </a:lnTo>
                <a:lnTo>
                  <a:pt x="380" y="44958"/>
                </a:lnTo>
                <a:lnTo>
                  <a:pt x="0" y="44958"/>
                </a:lnTo>
                <a:lnTo>
                  <a:pt x="380" y="44958"/>
                </a:lnTo>
                <a:lnTo>
                  <a:pt x="44957" y="381"/>
                </a:lnTo>
                <a:close/>
              </a:path>
            </a:pathLst>
          </a:custGeom>
          <a:ln w="9525">
            <a:solidFill>
              <a:srgbClr val="497DBA"/>
            </a:solidFill>
          </a:ln>
        </p:spPr>
        <p:txBody>
          <a:bodyPr wrap="square" lIns="0" tIns="0" rIns="0" bIns="0" rtlCol="0"/>
          <a:lstStyle/>
          <a:p/>
        </p:txBody>
      </p:sp>
      <p:sp>
        <p:nvSpPr>
          <p:cNvPr id="38" name="object 38"/>
          <p:cNvSpPr/>
          <p:nvPr/>
        </p:nvSpPr>
        <p:spPr>
          <a:xfrm>
            <a:off x="7719441" y="1802510"/>
            <a:ext cx="89535" cy="89535"/>
          </a:xfrm>
          <a:custGeom>
            <a:avLst/>
            <a:gdLst/>
            <a:ahLst/>
            <a:cxnLst/>
            <a:rect l="l" t="t" r="r" b="b"/>
            <a:pathLst>
              <a:path w="89534" h="89535">
                <a:moveTo>
                  <a:pt x="44576" y="0"/>
                </a:moveTo>
                <a:lnTo>
                  <a:pt x="0" y="44576"/>
                </a:lnTo>
                <a:lnTo>
                  <a:pt x="44576" y="89153"/>
                </a:lnTo>
                <a:lnTo>
                  <a:pt x="89153" y="44576"/>
                </a:lnTo>
                <a:lnTo>
                  <a:pt x="44576" y="0"/>
                </a:lnTo>
                <a:close/>
              </a:path>
            </a:pathLst>
          </a:custGeom>
          <a:solidFill>
            <a:srgbClr val="4F81BC"/>
          </a:solidFill>
        </p:spPr>
        <p:txBody>
          <a:bodyPr wrap="square" lIns="0" tIns="0" rIns="0" bIns="0" rtlCol="0"/>
          <a:lstStyle/>
          <a:p/>
        </p:txBody>
      </p:sp>
      <p:sp>
        <p:nvSpPr>
          <p:cNvPr id="39" name="object 39"/>
          <p:cNvSpPr/>
          <p:nvPr/>
        </p:nvSpPr>
        <p:spPr>
          <a:xfrm>
            <a:off x="7719059" y="1802129"/>
            <a:ext cx="90170" cy="90170"/>
          </a:xfrm>
          <a:custGeom>
            <a:avLst/>
            <a:gdLst/>
            <a:ahLst/>
            <a:cxnLst/>
            <a:rect l="l" t="t" r="r" b="b"/>
            <a:pathLst>
              <a:path w="90170" h="90169">
                <a:moveTo>
                  <a:pt x="44958" y="381"/>
                </a:moveTo>
                <a:lnTo>
                  <a:pt x="44958" y="0"/>
                </a:lnTo>
                <a:lnTo>
                  <a:pt x="44958" y="381"/>
                </a:lnTo>
                <a:lnTo>
                  <a:pt x="89535" y="44958"/>
                </a:lnTo>
                <a:lnTo>
                  <a:pt x="89916" y="44958"/>
                </a:lnTo>
                <a:lnTo>
                  <a:pt x="89535" y="44958"/>
                </a:lnTo>
                <a:lnTo>
                  <a:pt x="44958" y="89535"/>
                </a:lnTo>
                <a:lnTo>
                  <a:pt x="44958" y="89916"/>
                </a:lnTo>
                <a:lnTo>
                  <a:pt x="44958" y="89535"/>
                </a:lnTo>
                <a:lnTo>
                  <a:pt x="381" y="44958"/>
                </a:lnTo>
                <a:lnTo>
                  <a:pt x="0" y="44958"/>
                </a:lnTo>
                <a:lnTo>
                  <a:pt x="381" y="44958"/>
                </a:lnTo>
                <a:lnTo>
                  <a:pt x="44958" y="381"/>
                </a:lnTo>
                <a:close/>
              </a:path>
            </a:pathLst>
          </a:custGeom>
          <a:ln w="9525">
            <a:solidFill>
              <a:srgbClr val="497DBA"/>
            </a:solidFill>
          </a:ln>
        </p:spPr>
        <p:txBody>
          <a:bodyPr wrap="square" lIns="0" tIns="0" rIns="0" bIns="0" rtlCol="0"/>
          <a:lstStyle/>
          <a:p/>
        </p:txBody>
      </p:sp>
      <p:sp>
        <p:nvSpPr>
          <p:cNvPr id="40" name="object 40"/>
          <p:cNvSpPr txBox="1"/>
          <p:nvPr/>
        </p:nvSpPr>
        <p:spPr>
          <a:xfrm>
            <a:off x="4928108" y="1606105"/>
            <a:ext cx="444500" cy="1664970"/>
          </a:xfrm>
          <a:prstGeom prst="rect">
            <a:avLst/>
          </a:prstGeom>
        </p:spPr>
        <p:txBody>
          <a:bodyPr vert="horz" wrap="square" lIns="0" tIns="0" rIns="0" bIns="0" rtlCol="0">
            <a:spAutoFit/>
          </a:bodyPr>
          <a:lstStyle/>
          <a:p>
            <a:pPr algn="ctr">
              <a:lnSpc>
                <a:spcPct val="100000"/>
              </a:lnSpc>
            </a:pPr>
            <a:r>
              <a:rPr sz="1000" dirty="0">
                <a:latin typeface="Calibri" panose="020F0502020204030204"/>
                <a:cs typeface="Calibri" panose="020F0502020204030204"/>
              </a:rPr>
              <a:t>450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400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350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300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250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200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0"/>
              </a:spcBef>
            </a:pPr>
            <a:r>
              <a:rPr sz="1000" dirty="0">
                <a:latin typeface="Calibri" panose="020F0502020204030204"/>
                <a:cs typeface="Calibri" panose="020F0502020204030204"/>
              </a:rPr>
              <a:t>150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algn="ctr">
              <a:lnSpc>
                <a:spcPct val="100000"/>
              </a:lnSpc>
              <a:spcBef>
                <a:spcPts val="125"/>
              </a:spcBef>
            </a:pPr>
            <a:r>
              <a:rPr sz="1000" dirty="0">
                <a:latin typeface="Calibri" panose="020F0502020204030204"/>
                <a:cs typeface="Calibri" panose="020F0502020204030204"/>
              </a:rPr>
              <a:t>100</a:t>
            </a:r>
            <a:r>
              <a:rPr sz="1000" spc="-5" dirty="0">
                <a:latin typeface="Calibri" panose="020F0502020204030204"/>
                <a:cs typeface="Calibri" panose="020F0502020204030204"/>
              </a:rPr>
              <a:t>0.00</a:t>
            </a:r>
            <a:endParaRPr sz="1000">
              <a:latin typeface="Calibri" panose="020F0502020204030204"/>
              <a:cs typeface="Calibri" panose="020F0502020204030204"/>
            </a:endParaRPr>
          </a:p>
          <a:p>
            <a:pPr marL="63500" algn="ctr">
              <a:lnSpc>
                <a:spcPct val="100000"/>
              </a:lnSpc>
              <a:spcBef>
                <a:spcPts val="120"/>
              </a:spcBef>
            </a:pPr>
            <a:r>
              <a:rPr sz="1000" dirty="0">
                <a:latin typeface="Calibri" panose="020F0502020204030204"/>
                <a:cs typeface="Calibri" panose="020F0502020204030204"/>
              </a:rPr>
              <a:t>500.</a:t>
            </a:r>
            <a:r>
              <a:rPr sz="1000" spc="-10" dirty="0">
                <a:latin typeface="Calibri" panose="020F0502020204030204"/>
                <a:cs typeface="Calibri" panose="020F0502020204030204"/>
              </a:rPr>
              <a:t>0</a:t>
            </a:r>
            <a:r>
              <a:rPr sz="1000" dirty="0">
                <a:latin typeface="Calibri" panose="020F0502020204030204"/>
                <a:cs typeface="Calibri" panose="020F0502020204030204"/>
              </a:rPr>
              <a:t>0</a:t>
            </a:r>
            <a:endParaRPr sz="1000">
              <a:latin typeface="Calibri" panose="020F0502020204030204"/>
              <a:cs typeface="Calibri" panose="020F0502020204030204"/>
            </a:endParaRPr>
          </a:p>
          <a:p>
            <a:pPr marL="205105">
              <a:lnSpc>
                <a:spcPct val="100000"/>
              </a:lnSpc>
              <a:spcBef>
                <a:spcPts val="120"/>
              </a:spcBef>
            </a:pPr>
            <a:r>
              <a:rPr sz="1000" dirty="0">
                <a:latin typeface="Calibri" panose="020F0502020204030204"/>
                <a:cs typeface="Calibri" panose="020F0502020204030204"/>
              </a:rPr>
              <a:t>0.00</a:t>
            </a:r>
            <a:endParaRPr sz="1000">
              <a:latin typeface="Calibri" panose="020F0502020204030204"/>
              <a:cs typeface="Calibri" panose="020F0502020204030204"/>
            </a:endParaRPr>
          </a:p>
        </p:txBody>
      </p:sp>
      <p:sp>
        <p:nvSpPr>
          <p:cNvPr id="41" name="object 41"/>
          <p:cNvSpPr txBox="1"/>
          <p:nvPr/>
        </p:nvSpPr>
        <p:spPr>
          <a:xfrm>
            <a:off x="5666232" y="328352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a:t>
            </a:r>
            <a:endParaRPr sz="1000">
              <a:latin typeface="Calibri" panose="020F0502020204030204"/>
              <a:cs typeface="Calibri" panose="020F0502020204030204"/>
            </a:endParaRPr>
          </a:p>
        </p:txBody>
      </p:sp>
      <p:sp>
        <p:nvSpPr>
          <p:cNvPr id="42" name="object 42"/>
          <p:cNvSpPr txBox="1"/>
          <p:nvPr/>
        </p:nvSpPr>
        <p:spPr>
          <a:xfrm>
            <a:off x="6076950" y="3283521"/>
            <a:ext cx="9017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2</a:t>
            </a:r>
            <a:endParaRPr sz="1000">
              <a:latin typeface="Calibri" panose="020F0502020204030204"/>
              <a:cs typeface="Calibri" panose="020F0502020204030204"/>
            </a:endParaRPr>
          </a:p>
        </p:txBody>
      </p:sp>
      <p:sp>
        <p:nvSpPr>
          <p:cNvPr id="43" name="object 43"/>
          <p:cNvSpPr txBox="1"/>
          <p:nvPr/>
        </p:nvSpPr>
        <p:spPr>
          <a:xfrm>
            <a:off x="6487667" y="3283521"/>
            <a:ext cx="501015" cy="398145"/>
          </a:xfrm>
          <a:prstGeom prst="rect">
            <a:avLst/>
          </a:prstGeom>
        </p:spPr>
        <p:txBody>
          <a:bodyPr vert="horz" wrap="square" lIns="0" tIns="0" rIns="0" bIns="0" rtlCol="0">
            <a:spAutoFit/>
          </a:bodyPr>
          <a:lstStyle/>
          <a:p>
            <a:pPr marL="12700">
              <a:lnSpc>
                <a:spcPct val="100000"/>
              </a:lnSpc>
              <a:tabLst>
                <a:tab pos="423545" algn="l"/>
              </a:tabLst>
            </a:pPr>
            <a:r>
              <a:rPr sz="1000" dirty="0">
                <a:latin typeface="Calibri" panose="020F0502020204030204"/>
                <a:cs typeface="Calibri" panose="020F0502020204030204"/>
              </a:rPr>
              <a:t>4	8</a:t>
            </a:r>
            <a:endParaRPr sz="1000">
              <a:latin typeface="Calibri" panose="020F0502020204030204"/>
              <a:cs typeface="Calibri" panose="020F0502020204030204"/>
            </a:endParaRPr>
          </a:p>
          <a:p>
            <a:pPr marL="19685">
              <a:lnSpc>
                <a:spcPct val="100000"/>
              </a:lnSpc>
              <a:spcBef>
                <a:spcPts val="730"/>
              </a:spcBef>
            </a:pPr>
            <a:r>
              <a:rPr sz="1000" spc="-5" dirty="0">
                <a:latin typeface="Calibri" panose="020F0502020204030204"/>
                <a:cs typeface="Calibri" panose="020F0502020204030204"/>
              </a:rPr>
              <a:t>nthread</a:t>
            </a:r>
            <a:r>
              <a:rPr sz="1000" dirty="0">
                <a:latin typeface="Calibri" panose="020F0502020204030204"/>
                <a:cs typeface="Calibri" panose="020F0502020204030204"/>
              </a:rPr>
              <a:t>s</a:t>
            </a:r>
            <a:endParaRPr sz="1000">
              <a:latin typeface="Calibri" panose="020F0502020204030204"/>
              <a:cs typeface="Calibri" panose="020F0502020204030204"/>
            </a:endParaRPr>
          </a:p>
        </p:txBody>
      </p:sp>
      <p:sp>
        <p:nvSpPr>
          <p:cNvPr id="44" name="object 44"/>
          <p:cNvSpPr txBox="1"/>
          <p:nvPr/>
        </p:nvSpPr>
        <p:spPr>
          <a:xfrm>
            <a:off x="7277100" y="328352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16</a:t>
            </a:r>
            <a:endParaRPr sz="1000">
              <a:latin typeface="Calibri" panose="020F0502020204030204"/>
              <a:cs typeface="Calibri" panose="020F0502020204030204"/>
            </a:endParaRPr>
          </a:p>
        </p:txBody>
      </p:sp>
      <p:sp>
        <p:nvSpPr>
          <p:cNvPr id="45" name="object 45"/>
          <p:cNvSpPr txBox="1"/>
          <p:nvPr/>
        </p:nvSpPr>
        <p:spPr>
          <a:xfrm>
            <a:off x="7688071" y="3283521"/>
            <a:ext cx="154940"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32</a:t>
            </a:r>
            <a:endParaRPr sz="1000">
              <a:latin typeface="Calibri" panose="020F0502020204030204"/>
              <a:cs typeface="Calibri" panose="020F0502020204030204"/>
            </a:endParaRPr>
          </a:p>
        </p:txBody>
      </p:sp>
      <p:sp>
        <p:nvSpPr>
          <p:cNvPr id="46" name="object 46"/>
          <p:cNvSpPr txBox="1"/>
          <p:nvPr/>
        </p:nvSpPr>
        <p:spPr>
          <a:xfrm>
            <a:off x="6546595" y="1272032"/>
            <a:ext cx="696595" cy="254000"/>
          </a:xfrm>
          <a:prstGeom prst="rect">
            <a:avLst/>
          </a:prstGeom>
        </p:spPr>
        <p:txBody>
          <a:bodyPr vert="horz" wrap="square" lIns="0" tIns="0" rIns="0" bIns="0" rtlCol="0">
            <a:spAutoFit/>
          </a:bodyPr>
          <a:lstStyle/>
          <a:p>
            <a:pPr marL="12700">
              <a:lnSpc>
                <a:spcPct val="100000"/>
              </a:lnSpc>
            </a:pPr>
            <a:r>
              <a:rPr sz="1800" b="1" spc="-10" dirty="0">
                <a:latin typeface="Calibri" panose="020F0502020204030204"/>
                <a:cs typeface="Calibri" panose="020F0502020204030204"/>
              </a:rPr>
              <a:t>time(s)</a:t>
            </a:r>
            <a:endParaRPr sz="1800">
              <a:latin typeface="Calibri" panose="020F0502020204030204"/>
              <a:cs typeface="Calibri" panose="020F0502020204030204"/>
            </a:endParaRPr>
          </a:p>
        </p:txBody>
      </p:sp>
      <p:sp>
        <p:nvSpPr>
          <p:cNvPr id="47" name="object 47"/>
          <p:cNvSpPr/>
          <p:nvPr/>
        </p:nvSpPr>
        <p:spPr>
          <a:xfrm>
            <a:off x="8168258" y="2639948"/>
            <a:ext cx="243840" cy="0"/>
          </a:xfrm>
          <a:custGeom>
            <a:avLst/>
            <a:gdLst/>
            <a:ahLst/>
            <a:cxnLst/>
            <a:rect l="l" t="t" r="r" b="b"/>
            <a:pathLst>
              <a:path w="243840">
                <a:moveTo>
                  <a:pt x="0" y="0"/>
                </a:moveTo>
                <a:lnTo>
                  <a:pt x="243840" y="0"/>
                </a:lnTo>
              </a:path>
            </a:pathLst>
          </a:custGeom>
          <a:ln w="28194">
            <a:solidFill>
              <a:srgbClr val="497DBA"/>
            </a:solidFill>
          </a:ln>
        </p:spPr>
        <p:txBody>
          <a:bodyPr wrap="square" lIns="0" tIns="0" rIns="0" bIns="0" rtlCol="0"/>
          <a:lstStyle/>
          <a:p/>
        </p:txBody>
      </p:sp>
      <p:sp>
        <p:nvSpPr>
          <p:cNvPr id="48" name="object 48"/>
          <p:cNvSpPr/>
          <p:nvPr/>
        </p:nvSpPr>
        <p:spPr>
          <a:xfrm>
            <a:off x="8252459" y="2601722"/>
            <a:ext cx="76200" cy="76200"/>
          </a:xfrm>
          <a:custGeom>
            <a:avLst/>
            <a:gdLst/>
            <a:ahLst/>
            <a:cxnLst/>
            <a:rect l="l" t="t" r="r" b="b"/>
            <a:pathLst>
              <a:path w="76200" h="76200">
                <a:moveTo>
                  <a:pt x="38100" y="0"/>
                </a:moveTo>
                <a:lnTo>
                  <a:pt x="0" y="38100"/>
                </a:lnTo>
                <a:lnTo>
                  <a:pt x="38100" y="76200"/>
                </a:lnTo>
                <a:lnTo>
                  <a:pt x="76200" y="38100"/>
                </a:lnTo>
                <a:lnTo>
                  <a:pt x="38100" y="0"/>
                </a:lnTo>
                <a:close/>
              </a:path>
            </a:pathLst>
          </a:custGeom>
          <a:solidFill>
            <a:srgbClr val="4F81BC"/>
          </a:solidFill>
        </p:spPr>
        <p:txBody>
          <a:bodyPr wrap="square" lIns="0" tIns="0" rIns="0" bIns="0" rtlCol="0"/>
          <a:lstStyle/>
          <a:p/>
        </p:txBody>
      </p:sp>
      <p:sp>
        <p:nvSpPr>
          <p:cNvPr id="49" name="object 49"/>
          <p:cNvSpPr/>
          <p:nvPr/>
        </p:nvSpPr>
        <p:spPr>
          <a:xfrm>
            <a:off x="8252459" y="2601722"/>
            <a:ext cx="76200" cy="76200"/>
          </a:xfrm>
          <a:custGeom>
            <a:avLst/>
            <a:gdLst/>
            <a:ahLst/>
            <a:cxnLst/>
            <a:rect l="l" t="t" r="r" b="b"/>
            <a:pathLst>
              <a:path w="76200" h="76200">
                <a:moveTo>
                  <a:pt x="38100" y="0"/>
                </a:moveTo>
                <a:lnTo>
                  <a:pt x="76200" y="38100"/>
                </a:lnTo>
                <a:lnTo>
                  <a:pt x="38100" y="76200"/>
                </a:lnTo>
                <a:lnTo>
                  <a:pt x="0" y="38100"/>
                </a:lnTo>
                <a:lnTo>
                  <a:pt x="38100" y="0"/>
                </a:lnTo>
              </a:path>
            </a:pathLst>
          </a:custGeom>
          <a:ln w="9144">
            <a:solidFill>
              <a:srgbClr val="497DBA"/>
            </a:solidFill>
          </a:ln>
        </p:spPr>
        <p:txBody>
          <a:bodyPr wrap="square" lIns="0" tIns="0" rIns="0" bIns="0" rtlCol="0"/>
          <a:lstStyle/>
          <a:p/>
        </p:txBody>
      </p:sp>
      <p:sp>
        <p:nvSpPr>
          <p:cNvPr id="50" name="object 50"/>
          <p:cNvSpPr txBox="1"/>
          <p:nvPr/>
        </p:nvSpPr>
        <p:spPr>
          <a:xfrm>
            <a:off x="8426195" y="2568511"/>
            <a:ext cx="389255" cy="153035"/>
          </a:xfrm>
          <a:prstGeom prst="rect">
            <a:avLst/>
          </a:prstGeom>
        </p:spPr>
        <p:txBody>
          <a:bodyPr vert="horz" wrap="square" lIns="0" tIns="0" rIns="0" bIns="0" rtlCol="0">
            <a:spAutoFit/>
          </a:bodyPr>
          <a:lstStyle/>
          <a:p>
            <a:pPr marL="12700">
              <a:lnSpc>
                <a:spcPct val="100000"/>
              </a:lnSpc>
            </a:pPr>
            <a:r>
              <a:rPr sz="1000" dirty="0">
                <a:latin typeface="Calibri" panose="020F0502020204030204"/>
                <a:cs typeface="Calibri" panose="020F0502020204030204"/>
              </a:rPr>
              <a:t>ti</a:t>
            </a:r>
            <a:r>
              <a:rPr sz="1000" spc="-5" dirty="0">
                <a:latin typeface="Calibri" panose="020F0502020204030204"/>
                <a:cs typeface="Calibri" panose="020F0502020204030204"/>
              </a:rPr>
              <a:t>m</a:t>
            </a:r>
            <a:r>
              <a:rPr sz="1000" dirty="0">
                <a:latin typeface="Calibri" panose="020F0502020204030204"/>
                <a:cs typeface="Calibri" panose="020F0502020204030204"/>
              </a:rPr>
              <a:t>e(s)</a:t>
            </a:r>
            <a:endParaRPr sz="1000">
              <a:latin typeface="Calibri" panose="020F0502020204030204"/>
              <a:cs typeface="Calibri" panose="020F05020202040302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1841754"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117853" y="199644"/>
            <a:ext cx="850391" cy="1226819"/>
          </a:xfrm>
          <a:prstGeom prst="rect">
            <a:avLst/>
          </a:prstGeom>
          <a:blipFill>
            <a:blip r:embed="rId2" cstate="print"/>
            <a:stretch>
              <a:fillRect/>
            </a:stretch>
          </a:blipFill>
        </p:spPr>
        <p:txBody>
          <a:bodyPr wrap="square" lIns="0" tIns="0" rIns="0" bIns="0" rtlCol="0"/>
          <a:lstStyle/>
          <a:p/>
        </p:txBody>
      </p:sp>
      <p:sp>
        <p:nvSpPr>
          <p:cNvPr id="4" name="object 4"/>
          <p:cNvSpPr txBox="1"/>
          <p:nvPr/>
        </p:nvSpPr>
        <p:spPr>
          <a:xfrm>
            <a:off x="330200" y="405951"/>
            <a:ext cx="1144270" cy="584200"/>
          </a:xfrm>
          <a:prstGeom prst="rect">
            <a:avLst/>
          </a:prstGeom>
        </p:spPr>
        <p:txBody>
          <a:bodyPr vert="horz" wrap="square" lIns="0" tIns="0" rIns="0" bIns="0" rtlCol="0">
            <a:spAutoFit/>
          </a:bodyPr>
          <a:lstStyle/>
          <a:p>
            <a:pPr marL="12700">
              <a:lnSpc>
                <a:spcPts val="5120"/>
              </a:lnSpc>
            </a:pPr>
            <a:r>
              <a:rPr sz="4400" b="1" spc="-40" dirty="0">
                <a:latin typeface="宋体" panose="02010600030101010101" pitchFamily="2" charset="-122"/>
                <a:cs typeface="宋体" panose="02010600030101010101" pitchFamily="2" charset="-122"/>
              </a:rPr>
              <a:t>提纲</a:t>
            </a:r>
            <a:endParaRPr sz="4400">
              <a:latin typeface="宋体" panose="02010600030101010101" pitchFamily="2" charset="-122"/>
              <a:cs typeface="宋体" panose="02010600030101010101" pitchFamily="2" charset="-122"/>
            </a:endParaRPr>
          </a:p>
        </p:txBody>
      </p:sp>
      <p:sp>
        <p:nvSpPr>
          <p:cNvPr id="5" name="object 5"/>
          <p:cNvSpPr/>
          <p:nvPr/>
        </p:nvSpPr>
        <p:spPr>
          <a:xfrm>
            <a:off x="467550" y="1196975"/>
            <a:ext cx="946150" cy="1351280"/>
          </a:xfrm>
          <a:custGeom>
            <a:avLst/>
            <a:gdLst/>
            <a:ahLst/>
            <a:cxnLst/>
            <a:rect l="l" t="t" r="r" b="b"/>
            <a:pathLst>
              <a:path w="946150" h="1351280">
                <a:moveTo>
                  <a:pt x="0" y="0"/>
                </a:moveTo>
                <a:lnTo>
                  <a:pt x="0" y="878332"/>
                </a:lnTo>
                <a:lnTo>
                  <a:pt x="472948" y="1351279"/>
                </a:lnTo>
                <a:lnTo>
                  <a:pt x="945959" y="878332"/>
                </a:lnTo>
                <a:lnTo>
                  <a:pt x="945959" y="472948"/>
                </a:lnTo>
                <a:lnTo>
                  <a:pt x="472948" y="472948"/>
                </a:lnTo>
                <a:lnTo>
                  <a:pt x="0" y="0"/>
                </a:lnTo>
                <a:close/>
              </a:path>
              <a:path w="946150" h="1351280">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6" name="object 6"/>
          <p:cNvSpPr/>
          <p:nvPr/>
        </p:nvSpPr>
        <p:spPr>
          <a:xfrm>
            <a:off x="467550" y="1196975"/>
            <a:ext cx="946150" cy="1351280"/>
          </a:xfrm>
          <a:custGeom>
            <a:avLst/>
            <a:gdLst/>
            <a:ahLst/>
            <a:cxnLst/>
            <a:rect l="l" t="t" r="r" b="b"/>
            <a:pathLst>
              <a:path w="946150" h="1351280">
                <a:moveTo>
                  <a:pt x="945959" y="0"/>
                </a:moveTo>
                <a:lnTo>
                  <a:pt x="945959" y="878332"/>
                </a:lnTo>
                <a:lnTo>
                  <a:pt x="472948" y="1351279"/>
                </a:lnTo>
                <a:lnTo>
                  <a:pt x="0" y="878332"/>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7" name="object 7"/>
          <p:cNvSpPr txBox="1"/>
          <p:nvPr/>
        </p:nvSpPr>
        <p:spPr>
          <a:xfrm>
            <a:off x="844041" y="1705546"/>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1</a:t>
            </a:r>
            <a:endParaRPr sz="2600">
              <a:latin typeface="Calibri" panose="020F0502020204030204"/>
              <a:cs typeface="Calibri" panose="020F0502020204030204"/>
            </a:endParaRPr>
          </a:p>
        </p:txBody>
      </p:sp>
      <p:sp>
        <p:nvSpPr>
          <p:cNvPr id="8" name="object 8"/>
          <p:cNvSpPr/>
          <p:nvPr/>
        </p:nvSpPr>
        <p:spPr>
          <a:xfrm>
            <a:off x="1413510" y="1196975"/>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8" y="141979"/>
                </a:lnTo>
                <a:lnTo>
                  <a:pt x="7615309" y="99625"/>
                </a:lnTo>
                <a:lnTo>
                  <a:pt x="7596496" y="62439"/>
                </a:lnTo>
                <a:lnTo>
                  <a:pt x="7568302" y="32304"/>
                </a:lnTo>
                <a:lnTo>
                  <a:pt x="7532610" y="11106"/>
                </a:lnTo>
                <a:lnTo>
                  <a:pt x="7491306" y="729"/>
                </a:lnTo>
                <a:lnTo>
                  <a:pt x="7476617" y="0"/>
                </a:lnTo>
                <a:close/>
              </a:path>
            </a:pathLst>
          </a:custGeom>
          <a:solidFill>
            <a:srgbClr val="FFFFFF"/>
          </a:solidFill>
        </p:spPr>
        <p:txBody>
          <a:bodyPr wrap="square" lIns="0" tIns="0" rIns="0" bIns="0" rtlCol="0"/>
          <a:lstStyle/>
          <a:p/>
        </p:txBody>
      </p:sp>
      <p:sp>
        <p:nvSpPr>
          <p:cNvPr id="9" name="object 9"/>
          <p:cNvSpPr/>
          <p:nvPr/>
        </p:nvSpPr>
        <p:spPr>
          <a:xfrm>
            <a:off x="1413510" y="1196975"/>
            <a:ext cx="7623175" cy="878840"/>
          </a:xfrm>
          <a:custGeom>
            <a:avLst/>
            <a:gdLst/>
            <a:ahLst/>
            <a:cxnLst/>
            <a:rect l="l" t="t" r="r" b="b"/>
            <a:pathLst>
              <a:path w="7623175" h="878839">
                <a:moveTo>
                  <a:pt x="7622921" y="146303"/>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6" y="729"/>
                </a:lnTo>
                <a:lnTo>
                  <a:pt x="7532610" y="11106"/>
                </a:lnTo>
                <a:lnTo>
                  <a:pt x="7568302" y="32304"/>
                </a:lnTo>
                <a:lnTo>
                  <a:pt x="7596496" y="62439"/>
                </a:lnTo>
                <a:lnTo>
                  <a:pt x="7615309" y="99625"/>
                </a:lnTo>
                <a:lnTo>
                  <a:pt x="7622858" y="141979"/>
                </a:lnTo>
                <a:lnTo>
                  <a:pt x="7622921" y="146303"/>
                </a:lnTo>
                <a:close/>
              </a:path>
            </a:pathLst>
          </a:custGeom>
          <a:ln w="25399">
            <a:solidFill>
              <a:srgbClr val="C0504D"/>
            </a:solidFill>
          </a:ln>
        </p:spPr>
        <p:txBody>
          <a:bodyPr wrap="square" lIns="0" tIns="0" rIns="0" bIns="0" rtlCol="0"/>
          <a:lstStyle/>
          <a:p/>
        </p:txBody>
      </p:sp>
      <p:sp>
        <p:nvSpPr>
          <p:cNvPr id="10" name="object 10"/>
          <p:cNvSpPr txBox="1"/>
          <p:nvPr/>
        </p:nvSpPr>
        <p:spPr>
          <a:xfrm>
            <a:off x="1413510" y="1196975"/>
            <a:ext cx="7477125" cy="878840"/>
          </a:xfrm>
          <a:prstGeom prst="rect">
            <a:avLst/>
          </a:prstGeom>
        </p:spPr>
        <p:txBody>
          <a:bodyPr vert="horz" wrap="square" lIns="0" tIns="0" rIns="0" bIns="0" rtlCol="0">
            <a:spAutoFit/>
          </a:bodyPr>
          <a:lstStyle/>
          <a:p>
            <a:pPr marL="513080" indent="-285750">
              <a:lnSpc>
                <a:spcPct val="100000"/>
              </a:lnSpc>
              <a:buFont typeface="Calibri" panose="020F0502020204030204"/>
              <a:buChar char="•"/>
              <a:tabLst>
                <a:tab pos="513715" algn="l"/>
              </a:tabLst>
            </a:pP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简介</a:t>
            </a:r>
            <a:endParaRPr sz="3200">
              <a:latin typeface="宋体" panose="02010600030101010101" pitchFamily="2" charset="-122"/>
              <a:cs typeface="宋体" panose="02010600030101010101" pitchFamily="2" charset="-122"/>
            </a:endParaRPr>
          </a:p>
        </p:txBody>
      </p:sp>
      <p:sp>
        <p:nvSpPr>
          <p:cNvPr id="11" name="object 11"/>
          <p:cNvSpPr/>
          <p:nvPr/>
        </p:nvSpPr>
        <p:spPr>
          <a:xfrm>
            <a:off x="467550" y="2402585"/>
            <a:ext cx="946150" cy="1351280"/>
          </a:xfrm>
          <a:custGeom>
            <a:avLst/>
            <a:gdLst/>
            <a:ahLst/>
            <a:cxnLst/>
            <a:rect l="l" t="t" r="r" b="b"/>
            <a:pathLst>
              <a:path w="946150" h="1351279">
                <a:moveTo>
                  <a:pt x="0" y="0"/>
                </a:moveTo>
                <a:lnTo>
                  <a:pt x="0" y="878331"/>
                </a:lnTo>
                <a:lnTo>
                  <a:pt x="472948" y="1351280"/>
                </a:lnTo>
                <a:lnTo>
                  <a:pt x="945959" y="878331"/>
                </a:lnTo>
                <a:lnTo>
                  <a:pt x="945959" y="472948"/>
                </a:lnTo>
                <a:lnTo>
                  <a:pt x="472948" y="472948"/>
                </a:lnTo>
                <a:lnTo>
                  <a:pt x="0" y="0"/>
                </a:lnTo>
                <a:close/>
              </a:path>
              <a:path w="946150" h="1351279">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12" name="object 12"/>
          <p:cNvSpPr/>
          <p:nvPr/>
        </p:nvSpPr>
        <p:spPr>
          <a:xfrm>
            <a:off x="467550" y="2402585"/>
            <a:ext cx="946150" cy="1351280"/>
          </a:xfrm>
          <a:custGeom>
            <a:avLst/>
            <a:gdLst/>
            <a:ahLst/>
            <a:cxnLst/>
            <a:rect l="l" t="t" r="r" b="b"/>
            <a:pathLst>
              <a:path w="946150" h="1351279">
                <a:moveTo>
                  <a:pt x="945959" y="0"/>
                </a:moveTo>
                <a:lnTo>
                  <a:pt x="945959" y="878331"/>
                </a:lnTo>
                <a:lnTo>
                  <a:pt x="472948" y="1351280"/>
                </a:lnTo>
                <a:lnTo>
                  <a:pt x="0" y="878331"/>
                </a:lnTo>
                <a:lnTo>
                  <a:pt x="0" y="0"/>
                </a:lnTo>
                <a:lnTo>
                  <a:pt x="472948" y="472948"/>
                </a:lnTo>
                <a:lnTo>
                  <a:pt x="945959" y="0"/>
                </a:lnTo>
                <a:close/>
              </a:path>
            </a:pathLst>
          </a:custGeom>
          <a:ln w="25399">
            <a:solidFill>
              <a:srgbClr val="C0504D"/>
            </a:solidFill>
          </a:ln>
        </p:spPr>
        <p:txBody>
          <a:bodyPr wrap="square" lIns="0" tIns="0" rIns="0" bIns="0" rtlCol="0"/>
          <a:lstStyle/>
          <a:p/>
        </p:txBody>
      </p:sp>
      <p:sp>
        <p:nvSpPr>
          <p:cNvPr id="13" name="object 13"/>
          <p:cNvSpPr txBox="1"/>
          <p:nvPr/>
        </p:nvSpPr>
        <p:spPr>
          <a:xfrm>
            <a:off x="844041" y="2911284"/>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2</a:t>
            </a:r>
            <a:endParaRPr sz="2600">
              <a:latin typeface="Calibri" panose="020F0502020204030204"/>
              <a:cs typeface="Calibri" panose="020F0502020204030204"/>
            </a:endParaRPr>
          </a:p>
        </p:txBody>
      </p:sp>
      <p:sp>
        <p:nvSpPr>
          <p:cNvPr id="14" name="object 14"/>
          <p:cNvSpPr/>
          <p:nvPr/>
        </p:nvSpPr>
        <p:spPr>
          <a:xfrm>
            <a:off x="1413510" y="2402585"/>
            <a:ext cx="7623175" cy="878840"/>
          </a:xfrm>
          <a:custGeom>
            <a:avLst/>
            <a:gdLst/>
            <a:ahLst/>
            <a:cxnLst/>
            <a:rect l="l" t="t" r="r" b="b"/>
            <a:pathLst>
              <a:path w="7623175" h="878839">
                <a:moveTo>
                  <a:pt x="7476617" y="0"/>
                </a:moveTo>
                <a:lnTo>
                  <a:pt x="0" y="0"/>
                </a:lnTo>
                <a:lnTo>
                  <a:pt x="0" y="878331"/>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15" name="object 15"/>
          <p:cNvSpPr/>
          <p:nvPr/>
        </p:nvSpPr>
        <p:spPr>
          <a:xfrm>
            <a:off x="1413510" y="2402585"/>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1"/>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16" name="object 16"/>
          <p:cNvSpPr txBox="1"/>
          <p:nvPr/>
        </p:nvSpPr>
        <p:spPr>
          <a:xfrm>
            <a:off x="1413510" y="2402585"/>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软件设计</a:t>
            </a:r>
            <a:endParaRPr sz="3200">
              <a:latin typeface="宋体" panose="02010600030101010101" pitchFamily="2" charset="-122"/>
              <a:cs typeface="宋体" panose="02010600030101010101" pitchFamily="2" charset="-122"/>
            </a:endParaRPr>
          </a:p>
        </p:txBody>
      </p:sp>
      <p:sp>
        <p:nvSpPr>
          <p:cNvPr id="17" name="object 17"/>
          <p:cNvSpPr/>
          <p:nvPr/>
        </p:nvSpPr>
        <p:spPr>
          <a:xfrm>
            <a:off x="467550" y="3608196"/>
            <a:ext cx="946150" cy="1351280"/>
          </a:xfrm>
          <a:custGeom>
            <a:avLst/>
            <a:gdLst/>
            <a:ahLst/>
            <a:cxnLst/>
            <a:rect l="l" t="t" r="r" b="b"/>
            <a:pathLst>
              <a:path w="946150" h="1351279">
                <a:moveTo>
                  <a:pt x="0" y="0"/>
                </a:moveTo>
                <a:lnTo>
                  <a:pt x="0" y="878332"/>
                </a:lnTo>
                <a:lnTo>
                  <a:pt x="472948" y="1351279"/>
                </a:lnTo>
                <a:lnTo>
                  <a:pt x="945959" y="878332"/>
                </a:lnTo>
                <a:lnTo>
                  <a:pt x="945959" y="472947"/>
                </a:lnTo>
                <a:lnTo>
                  <a:pt x="472948" y="472947"/>
                </a:lnTo>
                <a:lnTo>
                  <a:pt x="0" y="0"/>
                </a:lnTo>
                <a:close/>
              </a:path>
              <a:path w="946150" h="1351279">
                <a:moveTo>
                  <a:pt x="945959" y="0"/>
                </a:moveTo>
                <a:lnTo>
                  <a:pt x="472948" y="472947"/>
                </a:lnTo>
                <a:lnTo>
                  <a:pt x="945959" y="472947"/>
                </a:lnTo>
                <a:lnTo>
                  <a:pt x="945959" y="0"/>
                </a:lnTo>
                <a:close/>
              </a:path>
            </a:pathLst>
          </a:custGeom>
          <a:solidFill>
            <a:srgbClr val="C0504D"/>
          </a:solidFill>
        </p:spPr>
        <p:txBody>
          <a:bodyPr wrap="square" lIns="0" tIns="0" rIns="0" bIns="0" rtlCol="0"/>
          <a:lstStyle/>
          <a:p/>
        </p:txBody>
      </p:sp>
      <p:sp>
        <p:nvSpPr>
          <p:cNvPr id="18" name="object 18"/>
          <p:cNvSpPr/>
          <p:nvPr/>
        </p:nvSpPr>
        <p:spPr>
          <a:xfrm>
            <a:off x="467550" y="3608196"/>
            <a:ext cx="946150" cy="1351280"/>
          </a:xfrm>
          <a:custGeom>
            <a:avLst/>
            <a:gdLst/>
            <a:ahLst/>
            <a:cxnLst/>
            <a:rect l="l" t="t" r="r" b="b"/>
            <a:pathLst>
              <a:path w="946150" h="1351279">
                <a:moveTo>
                  <a:pt x="945959" y="0"/>
                </a:moveTo>
                <a:lnTo>
                  <a:pt x="945959" y="878332"/>
                </a:lnTo>
                <a:lnTo>
                  <a:pt x="472948" y="1351279"/>
                </a:lnTo>
                <a:lnTo>
                  <a:pt x="0" y="878332"/>
                </a:lnTo>
                <a:lnTo>
                  <a:pt x="0" y="0"/>
                </a:lnTo>
                <a:lnTo>
                  <a:pt x="472948" y="472947"/>
                </a:lnTo>
                <a:lnTo>
                  <a:pt x="945959" y="0"/>
                </a:lnTo>
                <a:close/>
              </a:path>
            </a:pathLst>
          </a:custGeom>
          <a:ln w="25400">
            <a:solidFill>
              <a:srgbClr val="C0504D"/>
            </a:solidFill>
          </a:ln>
        </p:spPr>
        <p:txBody>
          <a:bodyPr wrap="square" lIns="0" tIns="0" rIns="0" bIns="0" rtlCol="0"/>
          <a:lstStyle/>
          <a:p/>
        </p:txBody>
      </p:sp>
      <p:sp>
        <p:nvSpPr>
          <p:cNvPr id="19" name="object 19"/>
          <p:cNvSpPr txBox="1"/>
          <p:nvPr/>
        </p:nvSpPr>
        <p:spPr>
          <a:xfrm>
            <a:off x="844041" y="4117022"/>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3</a:t>
            </a:r>
            <a:endParaRPr sz="2600">
              <a:latin typeface="Calibri" panose="020F0502020204030204"/>
              <a:cs typeface="Calibri" panose="020F0502020204030204"/>
            </a:endParaRPr>
          </a:p>
        </p:txBody>
      </p:sp>
      <p:sp>
        <p:nvSpPr>
          <p:cNvPr id="20" name="object 20"/>
          <p:cNvSpPr/>
          <p:nvPr/>
        </p:nvSpPr>
        <p:spPr>
          <a:xfrm>
            <a:off x="1413510" y="3608196"/>
            <a:ext cx="7623175" cy="878840"/>
          </a:xfrm>
          <a:custGeom>
            <a:avLst/>
            <a:gdLst/>
            <a:ahLst/>
            <a:cxnLst/>
            <a:rect l="l" t="t" r="r" b="b"/>
            <a:pathLst>
              <a:path w="7623175" h="878839">
                <a:moveTo>
                  <a:pt x="7476617" y="0"/>
                </a:moveTo>
                <a:lnTo>
                  <a:pt x="0" y="0"/>
                </a:lnTo>
                <a:lnTo>
                  <a:pt x="0" y="878332"/>
                </a:lnTo>
                <a:lnTo>
                  <a:pt x="7481043" y="878266"/>
                </a:lnTo>
                <a:lnTo>
                  <a:pt x="7523370" y="870694"/>
                </a:lnTo>
                <a:lnTo>
                  <a:pt x="7560531" y="851865"/>
                </a:lnTo>
                <a:lnTo>
                  <a:pt x="7590642" y="823656"/>
                </a:lnTo>
                <a:lnTo>
                  <a:pt x="7611823" y="787944"/>
                </a:lnTo>
                <a:lnTo>
                  <a:pt x="7622192" y="746606"/>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1" name="object 21"/>
          <p:cNvSpPr/>
          <p:nvPr/>
        </p:nvSpPr>
        <p:spPr>
          <a:xfrm>
            <a:off x="1413510" y="3608196"/>
            <a:ext cx="7623175" cy="878840"/>
          </a:xfrm>
          <a:custGeom>
            <a:avLst/>
            <a:gdLst/>
            <a:ahLst/>
            <a:cxnLst/>
            <a:rect l="l" t="t" r="r" b="b"/>
            <a:pathLst>
              <a:path w="7623175" h="878839">
                <a:moveTo>
                  <a:pt x="7622921" y="146430"/>
                </a:moveTo>
                <a:lnTo>
                  <a:pt x="7622921" y="731901"/>
                </a:lnTo>
                <a:lnTo>
                  <a:pt x="7622192" y="746606"/>
                </a:lnTo>
                <a:lnTo>
                  <a:pt x="7611823" y="787944"/>
                </a:lnTo>
                <a:lnTo>
                  <a:pt x="7590642" y="823656"/>
                </a:lnTo>
                <a:lnTo>
                  <a:pt x="7560531" y="851865"/>
                </a:lnTo>
                <a:lnTo>
                  <a:pt x="7523370" y="870694"/>
                </a:lnTo>
                <a:lnTo>
                  <a:pt x="7481043" y="878266"/>
                </a:lnTo>
                <a:lnTo>
                  <a:pt x="0" y="878332"/>
                </a:lnTo>
                <a:lnTo>
                  <a:pt x="0" y="0"/>
                </a:lnTo>
                <a:lnTo>
                  <a:pt x="7476617" y="0"/>
                </a:lnTo>
                <a:lnTo>
                  <a:pt x="7491300" y="728"/>
                </a:lnTo>
                <a:lnTo>
                  <a:pt x="7532588" y="11099"/>
                </a:lnTo>
                <a:lnTo>
                  <a:pt x="7568269" y="32288"/>
                </a:lnTo>
                <a:lnTo>
                  <a:pt x="7596462" y="62419"/>
                </a:lnTo>
                <a:lnTo>
                  <a:pt x="7615284" y="99614"/>
                </a:lnTo>
                <a:lnTo>
                  <a:pt x="7622855" y="141997"/>
                </a:lnTo>
                <a:lnTo>
                  <a:pt x="7622921" y="146430"/>
                </a:lnTo>
                <a:close/>
              </a:path>
            </a:pathLst>
          </a:custGeom>
          <a:ln w="25399">
            <a:solidFill>
              <a:srgbClr val="C0504D"/>
            </a:solidFill>
          </a:ln>
        </p:spPr>
        <p:txBody>
          <a:bodyPr wrap="square" lIns="0" tIns="0" rIns="0" bIns="0" rtlCol="0"/>
          <a:lstStyle/>
          <a:p/>
        </p:txBody>
      </p:sp>
      <p:sp>
        <p:nvSpPr>
          <p:cNvPr id="22" name="object 22"/>
          <p:cNvSpPr txBox="1"/>
          <p:nvPr/>
        </p:nvSpPr>
        <p:spPr>
          <a:xfrm>
            <a:off x="1413510" y="3608196"/>
            <a:ext cx="7477125" cy="878840"/>
          </a:xfrm>
          <a:prstGeom prst="rect">
            <a:avLst/>
          </a:prstGeom>
        </p:spPr>
        <p:txBody>
          <a:bodyPr vert="horz" wrap="square" lIns="0" tIns="0" rIns="0" bIns="0" rtlCol="0">
            <a:spAutoFit/>
          </a:bodyPr>
          <a:lstStyle/>
          <a:p>
            <a:pPr marL="227330">
              <a:lnSpc>
                <a:spcPct val="100000"/>
              </a:lnSpc>
            </a:pPr>
            <a:r>
              <a:rPr sz="3200" spc="-20" dirty="0">
                <a:latin typeface="Calibri" panose="020F0502020204030204"/>
                <a:cs typeface="Calibri" panose="020F0502020204030204"/>
              </a:rPr>
              <a:t>•</a:t>
            </a:r>
            <a:r>
              <a:rPr sz="3200" spc="-70" dirty="0">
                <a:latin typeface="Calibri" panose="020F0502020204030204"/>
                <a:cs typeface="Calibri" panose="020F0502020204030204"/>
              </a:rPr>
              <a:t> </a:t>
            </a:r>
            <a:r>
              <a:rPr sz="3200" spc="-20" dirty="0">
                <a:latin typeface="Calibri" panose="020F0502020204030204"/>
                <a:cs typeface="Calibri" panose="020F0502020204030204"/>
              </a:rPr>
              <a:t>MIC</a:t>
            </a:r>
            <a:r>
              <a:rPr sz="3200" spc="-35" dirty="0">
                <a:latin typeface="宋体" panose="02010600030101010101" pitchFamily="2" charset="-122"/>
                <a:cs typeface="宋体" panose="02010600030101010101" pitchFamily="2" charset="-122"/>
              </a:rPr>
              <a:t>编程与优化</a:t>
            </a:r>
            <a:endParaRPr sz="3200">
              <a:latin typeface="宋体" panose="02010600030101010101" pitchFamily="2" charset="-122"/>
              <a:cs typeface="宋体" panose="02010600030101010101" pitchFamily="2" charset="-122"/>
            </a:endParaRPr>
          </a:p>
        </p:txBody>
      </p:sp>
      <p:sp>
        <p:nvSpPr>
          <p:cNvPr id="23" name="object 23"/>
          <p:cNvSpPr/>
          <p:nvPr/>
        </p:nvSpPr>
        <p:spPr>
          <a:xfrm>
            <a:off x="467550" y="4813808"/>
            <a:ext cx="946150" cy="1351915"/>
          </a:xfrm>
          <a:custGeom>
            <a:avLst/>
            <a:gdLst/>
            <a:ahLst/>
            <a:cxnLst/>
            <a:rect l="l" t="t" r="r" b="b"/>
            <a:pathLst>
              <a:path w="946150" h="1351914">
                <a:moveTo>
                  <a:pt x="0" y="0"/>
                </a:moveTo>
                <a:lnTo>
                  <a:pt x="0" y="878344"/>
                </a:lnTo>
                <a:lnTo>
                  <a:pt x="472948" y="1351305"/>
                </a:lnTo>
                <a:lnTo>
                  <a:pt x="945959" y="878344"/>
                </a:lnTo>
                <a:lnTo>
                  <a:pt x="945959" y="472948"/>
                </a:lnTo>
                <a:lnTo>
                  <a:pt x="472948" y="472948"/>
                </a:lnTo>
                <a:lnTo>
                  <a:pt x="0" y="0"/>
                </a:lnTo>
                <a:close/>
              </a:path>
              <a:path w="946150" h="1351914">
                <a:moveTo>
                  <a:pt x="945959" y="0"/>
                </a:moveTo>
                <a:lnTo>
                  <a:pt x="472948" y="472948"/>
                </a:lnTo>
                <a:lnTo>
                  <a:pt x="945959" y="472948"/>
                </a:lnTo>
                <a:lnTo>
                  <a:pt x="945959" y="0"/>
                </a:lnTo>
                <a:close/>
              </a:path>
            </a:pathLst>
          </a:custGeom>
          <a:solidFill>
            <a:srgbClr val="C0504D"/>
          </a:solidFill>
        </p:spPr>
        <p:txBody>
          <a:bodyPr wrap="square" lIns="0" tIns="0" rIns="0" bIns="0" rtlCol="0"/>
          <a:lstStyle/>
          <a:p/>
        </p:txBody>
      </p:sp>
      <p:sp>
        <p:nvSpPr>
          <p:cNvPr id="24" name="object 24"/>
          <p:cNvSpPr/>
          <p:nvPr/>
        </p:nvSpPr>
        <p:spPr>
          <a:xfrm>
            <a:off x="467550" y="4813808"/>
            <a:ext cx="946150" cy="1351915"/>
          </a:xfrm>
          <a:custGeom>
            <a:avLst/>
            <a:gdLst/>
            <a:ahLst/>
            <a:cxnLst/>
            <a:rect l="l" t="t" r="r" b="b"/>
            <a:pathLst>
              <a:path w="946150" h="1351914">
                <a:moveTo>
                  <a:pt x="945959" y="0"/>
                </a:moveTo>
                <a:lnTo>
                  <a:pt x="945959" y="878344"/>
                </a:lnTo>
                <a:lnTo>
                  <a:pt x="472948" y="1351305"/>
                </a:lnTo>
                <a:lnTo>
                  <a:pt x="0" y="878344"/>
                </a:lnTo>
                <a:lnTo>
                  <a:pt x="0" y="0"/>
                </a:lnTo>
                <a:lnTo>
                  <a:pt x="472948" y="472948"/>
                </a:lnTo>
                <a:lnTo>
                  <a:pt x="945959" y="0"/>
                </a:lnTo>
                <a:close/>
              </a:path>
            </a:pathLst>
          </a:custGeom>
          <a:ln w="25400">
            <a:solidFill>
              <a:srgbClr val="C0504D"/>
            </a:solidFill>
          </a:ln>
        </p:spPr>
        <p:txBody>
          <a:bodyPr wrap="square" lIns="0" tIns="0" rIns="0" bIns="0" rtlCol="0"/>
          <a:lstStyle/>
          <a:p/>
        </p:txBody>
      </p:sp>
      <p:sp>
        <p:nvSpPr>
          <p:cNvPr id="25" name="object 25"/>
          <p:cNvSpPr txBox="1"/>
          <p:nvPr/>
        </p:nvSpPr>
        <p:spPr>
          <a:xfrm>
            <a:off x="844041" y="5322760"/>
            <a:ext cx="193040" cy="355600"/>
          </a:xfrm>
          <a:prstGeom prst="rect">
            <a:avLst/>
          </a:prstGeom>
        </p:spPr>
        <p:txBody>
          <a:bodyPr vert="horz" wrap="square" lIns="0" tIns="0" rIns="0" bIns="0" rtlCol="0">
            <a:spAutoFit/>
          </a:bodyPr>
          <a:lstStyle/>
          <a:p>
            <a:pPr marL="12700">
              <a:lnSpc>
                <a:spcPct val="100000"/>
              </a:lnSpc>
            </a:pPr>
            <a:r>
              <a:rPr sz="2600" spc="-15" dirty="0">
                <a:solidFill>
                  <a:srgbClr val="FFFFFF"/>
                </a:solidFill>
                <a:latin typeface="Calibri" panose="020F0502020204030204"/>
                <a:cs typeface="Calibri" panose="020F0502020204030204"/>
              </a:rPr>
              <a:t>4</a:t>
            </a:r>
            <a:endParaRPr sz="2600">
              <a:latin typeface="Calibri" panose="020F0502020204030204"/>
              <a:cs typeface="Calibri" panose="020F0502020204030204"/>
            </a:endParaRPr>
          </a:p>
        </p:txBody>
      </p:sp>
      <p:sp>
        <p:nvSpPr>
          <p:cNvPr id="26" name="object 26"/>
          <p:cNvSpPr/>
          <p:nvPr/>
        </p:nvSpPr>
        <p:spPr>
          <a:xfrm>
            <a:off x="1413510" y="4813808"/>
            <a:ext cx="7623175" cy="878840"/>
          </a:xfrm>
          <a:custGeom>
            <a:avLst/>
            <a:gdLst/>
            <a:ahLst/>
            <a:cxnLst/>
            <a:rect l="l" t="t" r="r" b="b"/>
            <a:pathLst>
              <a:path w="7623175" h="878839">
                <a:moveTo>
                  <a:pt x="7476617" y="0"/>
                </a:moveTo>
                <a:lnTo>
                  <a:pt x="0" y="0"/>
                </a:lnTo>
                <a:lnTo>
                  <a:pt x="0" y="878344"/>
                </a:lnTo>
                <a:lnTo>
                  <a:pt x="7481054" y="878278"/>
                </a:lnTo>
                <a:lnTo>
                  <a:pt x="7523378" y="870703"/>
                </a:lnTo>
                <a:lnTo>
                  <a:pt x="7560535" y="851870"/>
                </a:lnTo>
                <a:lnTo>
                  <a:pt x="7590645" y="823658"/>
                </a:lnTo>
                <a:lnTo>
                  <a:pt x="7611824" y="787944"/>
                </a:lnTo>
                <a:lnTo>
                  <a:pt x="7622192" y="746605"/>
                </a:lnTo>
                <a:lnTo>
                  <a:pt x="7622921" y="731901"/>
                </a:lnTo>
                <a:lnTo>
                  <a:pt x="7622855" y="141997"/>
                </a:lnTo>
                <a:lnTo>
                  <a:pt x="7615284" y="99614"/>
                </a:lnTo>
                <a:lnTo>
                  <a:pt x="7596462" y="62419"/>
                </a:lnTo>
                <a:lnTo>
                  <a:pt x="7568269" y="32288"/>
                </a:lnTo>
                <a:lnTo>
                  <a:pt x="7532588" y="11099"/>
                </a:lnTo>
                <a:lnTo>
                  <a:pt x="7491300" y="728"/>
                </a:lnTo>
                <a:lnTo>
                  <a:pt x="7476617" y="0"/>
                </a:lnTo>
                <a:close/>
              </a:path>
            </a:pathLst>
          </a:custGeom>
          <a:solidFill>
            <a:srgbClr val="FFFFFF"/>
          </a:solidFill>
        </p:spPr>
        <p:txBody>
          <a:bodyPr wrap="square" lIns="0" tIns="0" rIns="0" bIns="0" rtlCol="0"/>
          <a:lstStyle/>
          <a:p/>
        </p:txBody>
      </p:sp>
      <p:sp>
        <p:nvSpPr>
          <p:cNvPr id="27" name="object 27"/>
          <p:cNvSpPr/>
          <p:nvPr/>
        </p:nvSpPr>
        <p:spPr>
          <a:xfrm>
            <a:off x="1413510" y="4813808"/>
            <a:ext cx="7623175" cy="878840"/>
          </a:xfrm>
          <a:custGeom>
            <a:avLst/>
            <a:gdLst/>
            <a:ahLst/>
            <a:cxnLst/>
            <a:rect l="l" t="t" r="r" b="b"/>
            <a:pathLst>
              <a:path w="7623175" h="878839">
                <a:moveTo>
                  <a:pt x="7622921" y="146431"/>
                </a:moveTo>
                <a:lnTo>
                  <a:pt x="7622921" y="731901"/>
                </a:lnTo>
                <a:lnTo>
                  <a:pt x="7622192" y="746605"/>
                </a:lnTo>
                <a:lnTo>
                  <a:pt x="7611824" y="787944"/>
                </a:lnTo>
                <a:lnTo>
                  <a:pt x="7590645" y="823658"/>
                </a:lnTo>
                <a:lnTo>
                  <a:pt x="7560535" y="851870"/>
                </a:lnTo>
                <a:lnTo>
                  <a:pt x="7523378" y="870703"/>
                </a:lnTo>
                <a:lnTo>
                  <a:pt x="7481054" y="878278"/>
                </a:lnTo>
                <a:lnTo>
                  <a:pt x="0" y="878344"/>
                </a:lnTo>
                <a:lnTo>
                  <a:pt x="0" y="0"/>
                </a:lnTo>
                <a:lnTo>
                  <a:pt x="7476617" y="0"/>
                </a:lnTo>
                <a:lnTo>
                  <a:pt x="7491300" y="728"/>
                </a:lnTo>
                <a:lnTo>
                  <a:pt x="7532588" y="11099"/>
                </a:lnTo>
                <a:lnTo>
                  <a:pt x="7568269" y="32288"/>
                </a:lnTo>
                <a:lnTo>
                  <a:pt x="7596462" y="62419"/>
                </a:lnTo>
                <a:lnTo>
                  <a:pt x="7615284" y="99614"/>
                </a:lnTo>
                <a:lnTo>
                  <a:pt x="7622855" y="141997"/>
                </a:lnTo>
                <a:lnTo>
                  <a:pt x="7622921" y="146431"/>
                </a:lnTo>
                <a:close/>
              </a:path>
            </a:pathLst>
          </a:custGeom>
          <a:ln w="25400">
            <a:solidFill>
              <a:srgbClr val="C0504D"/>
            </a:solidFill>
          </a:ln>
        </p:spPr>
        <p:txBody>
          <a:bodyPr wrap="square" lIns="0" tIns="0" rIns="0" bIns="0" rtlCol="0"/>
          <a:lstStyle/>
          <a:p/>
        </p:txBody>
      </p:sp>
      <p:sp>
        <p:nvSpPr>
          <p:cNvPr id="28" name="object 28"/>
          <p:cNvSpPr txBox="1"/>
          <p:nvPr/>
        </p:nvSpPr>
        <p:spPr>
          <a:xfrm>
            <a:off x="1413510" y="4813808"/>
            <a:ext cx="7477125" cy="878840"/>
          </a:xfrm>
          <a:prstGeom prst="rect">
            <a:avLst/>
          </a:prstGeom>
        </p:spPr>
        <p:txBody>
          <a:bodyPr vert="horz" wrap="square" lIns="0" tIns="0" rIns="0" bIns="0" rtlCol="0">
            <a:spAutoFit/>
          </a:bodyPr>
          <a:lstStyle/>
          <a:p>
            <a:pPr marL="227330">
              <a:lnSpc>
                <a:spcPct val="100000"/>
              </a:lnSpc>
            </a:pPr>
            <a:r>
              <a:rPr sz="3200" spc="-20" dirty="0">
                <a:solidFill>
                  <a:srgbClr val="FF0000"/>
                </a:solidFill>
                <a:latin typeface="Calibri" panose="020F0502020204030204"/>
                <a:cs typeface="Calibri" panose="020F0502020204030204"/>
              </a:rPr>
              <a:t>•</a:t>
            </a:r>
            <a:r>
              <a:rPr sz="3200" spc="-70" dirty="0">
                <a:solidFill>
                  <a:srgbClr val="FF0000"/>
                </a:solidFill>
                <a:latin typeface="Calibri" panose="020F0502020204030204"/>
                <a:cs typeface="Calibri" panose="020F0502020204030204"/>
              </a:rPr>
              <a:t> </a:t>
            </a:r>
            <a:r>
              <a:rPr sz="3200" b="1" spc="-20" dirty="0">
                <a:solidFill>
                  <a:srgbClr val="FF0000"/>
                </a:solidFill>
                <a:latin typeface="Calibri" panose="020F0502020204030204"/>
                <a:cs typeface="Calibri" panose="020F0502020204030204"/>
              </a:rPr>
              <a:t>MIC</a:t>
            </a:r>
            <a:r>
              <a:rPr sz="3200" b="1" spc="-35" dirty="0">
                <a:solidFill>
                  <a:srgbClr val="FF0000"/>
                </a:solidFill>
                <a:latin typeface="宋体" panose="02010600030101010101" pitchFamily="2" charset="-122"/>
                <a:cs typeface="宋体" panose="02010600030101010101" pitchFamily="2" charset="-122"/>
              </a:rPr>
              <a:t>案</a:t>
            </a:r>
            <a:r>
              <a:rPr sz="3200" b="1" spc="-30" dirty="0">
                <a:solidFill>
                  <a:srgbClr val="FF0000"/>
                </a:solidFill>
                <a:latin typeface="宋体" panose="02010600030101010101" pitchFamily="2" charset="-122"/>
                <a:cs typeface="宋体" panose="02010600030101010101" pitchFamily="2" charset="-122"/>
              </a:rPr>
              <a:t>例分</a:t>
            </a:r>
            <a:r>
              <a:rPr sz="3200" b="1" spc="-35" dirty="0">
                <a:solidFill>
                  <a:srgbClr val="FF0000"/>
                </a:solidFill>
                <a:latin typeface="宋体" panose="02010600030101010101" pitchFamily="2" charset="-122"/>
                <a:cs typeface="宋体" panose="02010600030101010101" pitchFamily="2" charset="-122"/>
              </a:rPr>
              <a:t>析</a:t>
            </a:r>
            <a:endParaRPr sz="3200">
              <a:latin typeface="宋体" panose="02010600030101010101" pitchFamily="2" charset="-122"/>
              <a:cs typeface="宋体" panose="02010600030101010101" pitchFamily="2" charset="-122"/>
            </a:endParaRPr>
          </a:p>
        </p:txBody>
      </p:sp>
      <p:sp>
        <p:nvSpPr>
          <p:cNvPr id="29" name="object 29"/>
          <p:cNvSpPr txBox="1"/>
          <p:nvPr/>
        </p:nvSpPr>
        <p:spPr>
          <a:xfrm>
            <a:off x="915416" y="6654863"/>
            <a:ext cx="558800" cy="168910"/>
          </a:xfrm>
          <a:prstGeom prst="rect">
            <a:avLst/>
          </a:prstGeom>
        </p:spPr>
        <p:txBody>
          <a:bodyPr vert="horz" wrap="square" lIns="0" tIns="0" rIns="0" bIns="0" rtlCol="0">
            <a:spAutoFit/>
          </a:bodyPr>
          <a:lstStyle/>
          <a:p>
            <a:pPr marL="12700">
              <a:lnSpc>
                <a:spcPct val="100000"/>
              </a:lnSpc>
            </a:pPr>
            <a:endParaRPr sz="1100" spc="-10" dirty="0">
              <a:solidFill>
                <a:srgbClr val="848588"/>
              </a:solidFill>
              <a:latin typeface="Calibri" panose="020F0502020204030204"/>
              <a:cs typeface="Calibri" panose="020F0502020204030204"/>
            </a:endParaRPr>
          </a:p>
        </p:txBody>
      </p:sp>
      <p:sp>
        <p:nvSpPr>
          <p:cNvPr id="30" name="object 30"/>
          <p:cNvSpPr txBox="1"/>
          <p:nvPr/>
        </p:nvSpPr>
        <p:spPr>
          <a:xfrm>
            <a:off x="2075942" y="6654863"/>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31" name="object 31"/>
          <p:cNvSpPr txBox="1"/>
          <p:nvPr/>
        </p:nvSpPr>
        <p:spPr>
          <a:xfrm>
            <a:off x="8354821" y="6654863"/>
            <a:ext cx="167640" cy="165100"/>
          </a:xfrm>
          <a:prstGeom prst="rect">
            <a:avLst/>
          </a:prstGeom>
        </p:spPr>
        <p:txBody>
          <a:bodyPr vert="horz" wrap="square" lIns="0" tIns="0" rIns="0" bIns="0" rtlCol="0">
            <a:spAutoFit/>
          </a:bodyPr>
          <a:lstStyle/>
          <a:p>
            <a:pPr marL="12700">
              <a:lnSpc>
                <a:spcPct val="100000"/>
              </a:lnSpc>
            </a:pPr>
            <a:r>
              <a:rPr sz="1100" spc="-10" dirty="0">
                <a:solidFill>
                  <a:srgbClr val="848588"/>
                </a:solidFill>
                <a:latin typeface="Calibri" panose="020F0502020204030204"/>
                <a:cs typeface="Calibri" panose="020F0502020204030204"/>
              </a:rPr>
              <a:t>86</a:t>
            </a:r>
            <a:endParaRPr sz="1100">
              <a:latin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0" y="146304"/>
            <a:ext cx="3521202" cy="1226820"/>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797301" y="199644"/>
            <a:ext cx="850391" cy="1226819"/>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172720">
              <a:lnSpc>
                <a:spcPts val="5120"/>
              </a:lnSpc>
            </a:pPr>
            <a:r>
              <a:rPr sz="4400" spc="-45" dirty="0">
                <a:latin typeface="宋体" panose="02010600030101010101" pitchFamily="2" charset="-122"/>
                <a:cs typeface="宋体" panose="02010600030101010101" pitchFamily="2" charset="-122"/>
              </a:rPr>
              <a:t>微异</a:t>
            </a:r>
            <a:r>
              <a:rPr sz="4400" spc="-30" dirty="0">
                <a:latin typeface="宋体" panose="02010600030101010101" pitchFamily="2" charset="-122"/>
                <a:cs typeface="宋体" panose="02010600030101010101" pitchFamily="2" charset="-122"/>
              </a:rPr>
              <a:t>构</a:t>
            </a:r>
            <a:r>
              <a:rPr sz="4400" spc="-45" dirty="0">
                <a:latin typeface="宋体" panose="02010600030101010101" pitchFamily="2" charset="-122"/>
                <a:cs typeface="宋体" panose="02010600030101010101" pitchFamily="2" charset="-122"/>
              </a:rPr>
              <a:t>架构</a:t>
            </a:r>
            <a:endParaRPr sz="4400">
              <a:latin typeface="宋体" panose="02010600030101010101" pitchFamily="2" charset="-122"/>
              <a:cs typeface="宋体" panose="02010600030101010101" pitchFamily="2" charset="-122"/>
            </a:endParaRPr>
          </a:p>
        </p:txBody>
      </p:sp>
      <p:sp>
        <p:nvSpPr>
          <p:cNvPr id="7" name="object 7"/>
          <p:cNvSpPr txBox="1"/>
          <p:nvPr/>
        </p:nvSpPr>
        <p:spPr>
          <a:xfrm>
            <a:off x="293370" y="1226820"/>
            <a:ext cx="3963670" cy="463486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1800" dirty="0">
                <a:latin typeface="Calibri" panose="020F0502020204030204"/>
                <a:cs typeface="Calibri" panose="020F0502020204030204"/>
              </a:rPr>
              <a:t>MIC</a:t>
            </a:r>
            <a:endParaRPr sz="1800">
              <a:latin typeface="Calibri" panose="020F0502020204030204"/>
              <a:cs typeface="Calibri" panose="020F0502020204030204"/>
            </a:endParaRPr>
          </a:p>
          <a:p>
            <a:pPr marL="755650" marR="224155" indent="-285750">
              <a:lnSpc>
                <a:spcPct val="80000"/>
              </a:lnSpc>
              <a:spcBef>
                <a:spcPts val="370"/>
              </a:spcBef>
              <a:tabLst>
                <a:tab pos="75501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基于</a:t>
            </a:r>
            <a:r>
              <a:rPr sz="1500" b="1" spc="-10" dirty="0">
                <a:solidFill>
                  <a:srgbClr val="FF0000"/>
                </a:solidFill>
                <a:latin typeface="Calibri" panose="020F0502020204030204"/>
                <a:cs typeface="Calibri" panose="020F0502020204030204"/>
              </a:rPr>
              <a:t>X86</a:t>
            </a:r>
            <a:r>
              <a:rPr sz="1500" b="1" spc="-10" dirty="0">
                <a:solidFill>
                  <a:srgbClr val="FF0000"/>
                </a:solidFill>
                <a:latin typeface="宋体" panose="02010600030101010101" pitchFamily="2" charset="-122"/>
                <a:cs typeface="宋体" panose="02010600030101010101" pitchFamily="2" charset="-122"/>
              </a:rPr>
              <a:t>架构</a:t>
            </a:r>
            <a:r>
              <a:rPr sz="1500" dirty="0">
                <a:latin typeface="宋体" panose="02010600030101010101" pitchFamily="2" charset="-122"/>
                <a:cs typeface="宋体" panose="02010600030101010101" pitchFamily="2" charset="-122"/>
              </a:rPr>
              <a:t>的众核协处器（</a:t>
            </a:r>
            <a:r>
              <a:rPr sz="1500" dirty="0">
                <a:latin typeface="Calibri" panose="020F0502020204030204"/>
                <a:cs typeface="Calibri" panose="020F0502020204030204"/>
              </a:rPr>
              <a:t>PCIE </a:t>
            </a:r>
            <a:r>
              <a:rPr sz="1500" dirty="0">
                <a:latin typeface="宋体" panose="02010600030101010101" pitchFamily="2" charset="-122"/>
                <a:cs typeface="宋体" panose="02010600030101010101" pitchFamily="2" charset="-122"/>
              </a:rPr>
              <a:t>卡）</a:t>
            </a:r>
            <a:endParaRPr sz="1500">
              <a:latin typeface="宋体" panose="02010600030101010101" pitchFamily="2" charset="-122"/>
              <a:cs typeface="宋体" panose="02010600030101010101" pitchFamily="2" charset="-122"/>
            </a:endParaRPr>
          </a:p>
          <a:p>
            <a:pPr marL="927100">
              <a:lnSpc>
                <a:spcPts val="1555"/>
              </a:lnSpc>
              <a:spcBef>
                <a:spcPts val="5"/>
              </a:spcBef>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每个核可以执行不同的</a:t>
            </a:r>
            <a:r>
              <a:rPr sz="1300" spc="-10" dirty="0">
                <a:latin typeface="宋体" panose="02010600030101010101" pitchFamily="2" charset="-122"/>
                <a:cs typeface="宋体" panose="02010600030101010101" pitchFamily="2" charset="-122"/>
              </a:rPr>
              <a:t>指</a:t>
            </a:r>
            <a:r>
              <a:rPr sz="1300" dirty="0">
                <a:latin typeface="宋体" panose="02010600030101010101" pitchFamily="2" charset="-122"/>
                <a:cs typeface="宋体" panose="02010600030101010101" pitchFamily="2" charset="-122"/>
              </a:rPr>
              <a:t>令</a:t>
            </a:r>
            <a:endParaRPr sz="1300">
              <a:latin typeface="宋体" panose="02010600030101010101" pitchFamily="2" charset="-122"/>
              <a:cs typeface="宋体" panose="02010600030101010101" pitchFamily="2" charset="-122"/>
            </a:endParaRPr>
          </a:p>
          <a:p>
            <a:pPr marL="755650" lvl="1" indent="-285750">
              <a:lnSpc>
                <a:spcPts val="1795"/>
              </a:lnSpc>
              <a:buFont typeface="Arial" panose="020B0604020202020204"/>
              <a:buChar char="–"/>
              <a:tabLst>
                <a:tab pos="755650" algn="l"/>
              </a:tabLst>
            </a:pPr>
            <a:r>
              <a:rPr sz="1500" dirty="0">
                <a:latin typeface="宋体" panose="02010600030101010101" pitchFamily="2" charset="-122"/>
                <a:cs typeface="宋体" panose="02010600030101010101" pitchFamily="2" charset="-122"/>
              </a:rPr>
              <a:t>支持最多</a:t>
            </a:r>
            <a:r>
              <a:rPr sz="1500" dirty="0">
                <a:latin typeface="Calibri" panose="020F0502020204030204"/>
                <a:cs typeface="Calibri" panose="020F0502020204030204"/>
              </a:rPr>
              <a:t>4Th</a:t>
            </a:r>
            <a:r>
              <a:rPr sz="1500" spc="-20" dirty="0">
                <a:latin typeface="Calibri" panose="020F0502020204030204"/>
                <a:cs typeface="Calibri" panose="020F0502020204030204"/>
              </a:rPr>
              <a:t>r</a:t>
            </a:r>
            <a:r>
              <a:rPr sz="1500" dirty="0">
                <a:latin typeface="Calibri" panose="020F0502020204030204"/>
                <a:cs typeface="Calibri" panose="020F0502020204030204"/>
              </a:rPr>
              <a:t>ead</a:t>
            </a:r>
            <a:r>
              <a:rPr sz="1500" spc="-35" dirty="0">
                <a:latin typeface="Calibri" panose="020F0502020204030204"/>
                <a:cs typeface="Calibri" panose="020F0502020204030204"/>
              </a:rPr>
              <a:t>/</a:t>
            </a:r>
            <a:r>
              <a:rPr sz="1500" spc="-25" dirty="0">
                <a:latin typeface="Calibri" panose="020F0502020204030204"/>
                <a:cs typeface="Calibri" panose="020F0502020204030204"/>
              </a:rPr>
              <a:t>c</a:t>
            </a:r>
            <a:r>
              <a:rPr sz="1500" spc="-15" dirty="0">
                <a:latin typeface="Calibri" panose="020F0502020204030204"/>
                <a:cs typeface="Calibri" panose="020F0502020204030204"/>
              </a:rPr>
              <a:t>o</a:t>
            </a:r>
            <a:r>
              <a:rPr sz="1500" spc="-30" dirty="0">
                <a:latin typeface="Calibri" panose="020F0502020204030204"/>
                <a:cs typeface="Calibri" panose="020F0502020204030204"/>
              </a:rPr>
              <a:t>r</a:t>
            </a:r>
            <a:r>
              <a:rPr sz="1500" spc="-10" dirty="0">
                <a:latin typeface="Calibri" panose="020F0502020204030204"/>
                <a:cs typeface="Calibri" panose="020F0502020204030204"/>
              </a:rPr>
              <a:t>e</a:t>
            </a:r>
            <a:endParaRPr sz="1500">
              <a:latin typeface="Calibri" panose="020F0502020204030204"/>
              <a:cs typeface="Calibri" panose="020F0502020204030204"/>
            </a:endParaRPr>
          </a:p>
          <a:p>
            <a:pPr marL="927100">
              <a:lnSpc>
                <a:spcPct val="100000"/>
              </a:lnSpc>
              <a:spcBef>
                <a:spcPts val="5"/>
              </a:spcBef>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调整线程数</a:t>
            </a:r>
            <a:endParaRPr sz="1300">
              <a:latin typeface="宋体" panose="02010600030101010101" pitchFamily="2" charset="-122"/>
              <a:cs typeface="宋体" panose="02010600030101010101" pitchFamily="2" charset="-122"/>
            </a:endParaRPr>
          </a:p>
          <a:p>
            <a:pPr marL="927100">
              <a:lnSpc>
                <a:spcPts val="1555"/>
              </a:lnSpc>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计算隐藏访存</a:t>
            </a:r>
            <a:endParaRPr sz="1300">
              <a:latin typeface="宋体" panose="02010600030101010101" pitchFamily="2" charset="-122"/>
              <a:cs typeface="宋体" panose="02010600030101010101" pitchFamily="2" charset="-122"/>
            </a:endParaRPr>
          </a:p>
          <a:p>
            <a:pPr marL="469900">
              <a:lnSpc>
                <a:spcPts val="1795"/>
              </a:lnSpc>
              <a:tabLst>
                <a:tab pos="75501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节点方式管理（独立</a:t>
            </a:r>
            <a:r>
              <a:rPr sz="1500" spc="-10" dirty="0">
                <a:latin typeface="Calibri" panose="020F0502020204030204"/>
                <a:cs typeface="Calibri" panose="020F0502020204030204"/>
              </a:rPr>
              <a:t>IP</a:t>
            </a:r>
            <a:r>
              <a:rPr sz="1500" spc="-10" dirty="0">
                <a:latin typeface="宋体" panose="02010600030101010101" pitchFamily="2" charset="-122"/>
                <a:cs typeface="宋体" panose="02010600030101010101" pitchFamily="2" charset="-122"/>
              </a:rPr>
              <a:t>）</a:t>
            </a:r>
            <a:endParaRPr sz="1500">
              <a:latin typeface="宋体" panose="02010600030101010101" pitchFamily="2" charset="-122"/>
              <a:cs typeface="宋体" panose="02010600030101010101" pitchFamily="2" charset="-122"/>
            </a:endParaRPr>
          </a:p>
          <a:p>
            <a:pPr marL="1155700" lvl="2" indent="-228600">
              <a:lnSpc>
                <a:spcPts val="1555"/>
              </a:lnSpc>
              <a:spcBef>
                <a:spcPts val="5"/>
              </a:spcBef>
              <a:buFont typeface="Arial" panose="020B0604020202020204"/>
              <a:buChar char="•"/>
              <a:tabLst>
                <a:tab pos="1155700" algn="l"/>
              </a:tabLst>
            </a:pPr>
            <a:r>
              <a:rPr sz="1300" dirty="0">
                <a:latin typeface="宋体" panose="02010600030101010101" pitchFamily="2" charset="-122"/>
                <a:cs typeface="宋体" panose="02010600030101010101" pitchFamily="2" charset="-122"/>
              </a:rPr>
              <a:t>既是</a:t>
            </a:r>
            <a:r>
              <a:rPr sz="1300" dirty="0">
                <a:latin typeface="Calibri" panose="020F0502020204030204"/>
                <a:cs typeface="Calibri" panose="020F0502020204030204"/>
              </a:rPr>
              <a:t>Ho</a:t>
            </a:r>
            <a:r>
              <a:rPr sz="1300" spc="-15" dirty="0">
                <a:latin typeface="Calibri" panose="020F0502020204030204"/>
                <a:cs typeface="Calibri" panose="020F0502020204030204"/>
              </a:rPr>
              <a:t>s</a:t>
            </a:r>
            <a:r>
              <a:rPr sz="1300" dirty="0">
                <a:latin typeface="Calibri" panose="020F0502020204030204"/>
                <a:cs typeface="Calibri" panose="020F0502020204030204"/>
              </a:rPr>
              <a:t>t</a:t>
            </a:r>
            <a:r>
              <a:rPr sz="1300" dirty="0">
                <a:latin typeface="宋体" panose="02010600030101010101" pitchFamily="2" charset="-122"/>
                <a:cs typeface="宋体" panose="02010600030101010101" pitchFamily="2" charset="-122"/>
              </a:rPr>
              <a:t>也是</a:t>
            </a:r>
            <a:r>
              <a:rPr sz="1300" spc="-5" dirty="0">
                <a:latin typeface="Calibri" panose="020F0502020204030204"/>
                <a:cs typeface="Calibri" panose="020F0502020204030204"/>
              </a:rPr>
              <a:t>Device</a:t>
            </a:r>
            <a:endParaRPr sz="1300">
              <a:latin typeface="Calibri" panose="020F0502020204030204"/>
              <a:cs typeface="Calibri" panose="020F0502020204030204"/>
            </a:endParaRPr>
          </a:p>
          <a:p>
            <a:pPr marL="469900">
              <a:lnSpc>
                <a:spcPts val="1795"/>
              </a:lnSpc>
              <a:tabLst>
                <a:tab pos="755015" algn="l"/>
              </a:tabLst>
            </a:pPr>
            <a:r>
              <a:rPr sz="1500" dirty="0">
                <a:latin typeface="Arial" panose="020B0604020202020204"/>
                <a:cs typeface="Arial" panose="020B0604020202020204"/>
              </a:rPr>
              <a:t>–	</a:t>
            </a:r>
            <a:r>
              <a:rPr sz="1500" spc="-10" dirty="0">
                <a:latin typeface="Calibri" panose="020F0502020204030204"/>
                <a:cs typeface="Calibri" panose="020F0502020204030204"/>
              </a:rPr>
              <a:t>512</a:t>
            </a:r>
            <a:r>
              <a:rPr sz="1500" spc="-10" dirty="0">
                <a:latin typeface="宋体" panose="02010600030101010101" pitchFamily="2" charset="-122"/>
                <a:cs typeface="宋体" panose="02010600030101010101" pitchFamily="2" charset="-122"/>
              </a:rPr>
              <a:t>位向量位宽</a:t>
            </a:r>
            <a:endParaRPr sz="1500">
              <a:latin typeface="宋体" panose="02010600030101010101" pitchFamily="2" charset="-122"/>
              <a:cs typeface="宋体" panose="02010600030101010101" pitchFamily="2" charset="-122"/>
            </a:endParaRPr>
          </a:p>
          <a:p>
            <a:pPr marL="927100">
              <a:lnSpc>
                <a:spcPts val="1555"/>
              </a:lnSpc>
              <a:spcBef>
                <a:spcPts val="5"/>
              </a:spcBef>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线程级</a:t>
            </a:r>
            <a:r>
              <a:rPr sz="1300" spc="-5" dirty="0">
                <a:latin typeface="Calibri" panose="020F0502020204030204"/>
                <a:cs typeface="Calibri" panose="020F0502020204030204"/>
              </a:rPr>
              <a:t>+</a:t>
            </a:r>
            <a:r>
              <a:rPr sz="1300" dirty="0">
                <a:latin typeface="宋体" panose="02010600030101010101" pitchFamily="2" charset="-122"/>
                <a:cs typeface="宋体" panose="02010600030101010101" pitchFamily="2" charset="-122"/>
              </a:rPr>
              <a:t>指令级并行</a:t>
            </a:r>
            <a:endParaRPr sz="1300">
              <a:latin typeface="宋体" panose="02010600030101010101" pitchFamily="2" charset="-122"/>
              <a:cs typeface="宋体" panose="02010600030101010101" pitchFamily="2" charset="-122"/>
            </a:endParaRPr>
          </a:p>
          <a:p>
            <a:pPr marL="755650" lvl="1" indent="-285750">
              <a:lnSpc>
                <a:spcPts val="1795"/>
              </a:lnSpc>
              <a:buFont typeface="Arial" panose="020B0604020202020204"/>
              <a:buChar char="–"/>
              <a:tabLst>
                <a:tab pos="755650" algn="l"/>
              </a:tabLst>
            </a:pPr>
            <a:r>
              <a:rPr sz="1500" spc="-5" dirty="0">
                <a:latin typeface="宋体" panose="02010600030101010101" pitchFamily="2" charset="-122"/>
                <a:cs typeface="宋体" panose="02010600030101010101" pitchFamily="2" charset="-122"/>
              </a:rPr>
              <a:t>内嵌</a:t>
            </a:r>
            <a:r>
              <a:rPr sz="1500" spc="-5" dirty="0">
                <a:latin typeface="Calibri" panose="020F0502020204030204"/>
                <a:cs typeface="Calibri" panose="020F0502020204030204"/>
              </a:rPr>
              <a:t>uos</a:t>
            </a:r>
            <a:endParaRPr sz="1500">
              <a:latin typeface="Calibri" panose="020F0502020204030204"/>
              <a:cs typeface="Calibri" panose="020F0502020204030204"/>
            </a:endParaRPr>
          </a:p>
          <a:p>
            <a:pPr marL="927100">
              <a:lnSpc>
                <a:spcPct val="100000"/>
              </a:lnSpc>
              <a:spcBef>
                <a:spcPts val="5"/>
              </a:spcBef>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卡上资源管理</a:t>
            </a:r>
            <a:endParaRPr sz="1300">
              <a:latin typeface="宋体" panose="02010600030101010101" pitchFamily="2" charset="-122"/>
              <a:cs typeface="宋体" panose="02010600030101010101" pitchFamily="2" charset="-122"/>
            </a:endParaRPr>
          </a:p>
          <a:p>
            <a:pPr marL="927100">
              <a:lnSpc>
                <a:spcPct val="100000"/>
              </a:lnSpc>
              <a:tabLst>
                <a:tab pos="1155065" algn="l"/>
              </a:tabLst>
            </a:pPr>
            <a:r>
              <a:rPr sz="1300" dirty="0">
                <a:latin typeface="Arial" panose="020B0604020202020204"/>
                <a:cs typeface="Arial" panose="020B0604020202020204"/>
              </a:rPr>
              <a:t>•	</a:t>
            </a:r>
            <a:r>
              <a:rPr sz="1300" dirty="0">
                <a:latin typeface="宋体" panose="02010600030101010101" pitchFamily="2" charset="-122"/>
                <a:cs typeface="宋体" panose="02010600030101010101" pitchFamily="2" charset="-122"/>
              </a:rPr>
              <a:t>能耗控制</a:t>
            </a:r>
            <a:endParaRPr sz="1300">
              <a:latin typeface="宋体" panose="02010600030101010101" pitchFamily="2" charset="-122"/>
              <a:cs typeface="宋体" panose="02010600030101010101" pitchFamily="2" charset="-122"/>
            </a:endParaRPr>
          </a:p>
          <a:p>
            <a:pPr>
              <a:lnSpc>
                <a:spcPct val="100000"/>
              </a:lnSpc>
              <a:spcBef>
                <a:spcPts val="25"/>
              </a:spcBef>
            </a:pPr>
            <a:endParaRPr sz="1900">
              <a:latin typeface="Times New Roman" panose="02020603050405020304"/>
              <a:cs typeface="Times New Roman" panose="02020603050405020304"/>
            </a:endParaRPr>
          </a:p>
          <a:p>
            <a:pPr marL="355600" marR="77470" indent="-342900">
              <a:lnSpc>
                <a:spcPct val="80000"/>
              </a:lnSpc>
              <a:tabLst>
                <a:tab pos="354965" algn="l"/>
              </a:tabLst>
            </a:pPr>
            <a:r>
              <a:rPr sz="1800" dirty="0">
                <a:latin typeface="Arial" panose="020B0604020202020204"/>
                <a:cs typeface="Arial" panose="020B0604020202020204"/>
              </a:rPr>
              <a:t>•	</a:t>
            </a:r>
            <a:r>
              <a:rPr sz="1800" spc="-15" dirty="0">
                <a:latin typeface="Calibri" panose="020F0502020204030204"/>
                <a:cs typeface="Calibri" panose="020F0502020204030204"/>
              </a:rPr>
              <a:t>CPU+</a:t>
            </a:r>
            <a:r>
              <a:rPr sz="1800" spc="-10" dirty="0">
                <a:latin typeface="Calibri" panose="020F0502020204030204"/>
                <a:cs typeface="Calibri" panose="020F0502020204030204"/>
              </a:rPr>
              <a:t>MI</a:t>
            </a:r>
            <a:r>
              <a:rPr sz="1800" dirty="0">
                <a:latin typeface="Calibri" panose="020F0502020204030204"/>
                <a:cs typeface="Calibri" panose="020F0502020204030204"/>
              </a:rPr>
              <a:t>C</a:t>
            </a:r>
            <a:r>
              <a:rPr sz="1800" dirty="0">
                <a:latin typeface="宋体" panose="02010600030101010101" pitchFamily="2" charset="-122"/>
                <a:cs typeface="宋体" panose="02010600030101010101" pitchFamily="2" charset="-122"/>
              </a:rPr>
              <a:t>：基于</a:t>
            </a:r>
            <a:r>
              <a:rPr sz="1800" spc="-10" dirty="0">
                <a:latin typeface="Calibri" panose="020F0502020204030204"/>
                <a:cs typeface="Calibri" panose="020F0502020204030204"/>
              </a:rPr>
              <a:t>X86</a:t>
            </a:r>
            <a:r>
              <a:rPr sz="1800" dirty="0">
                <a:latin typeface="宋体" panose="02010600030101010101" pitchFamily="2" charset="-122"/>
                <a:cs typeface="宋体" panose="02010600030101010101" pitchFamily="2" charset="-122"/>
              </a:rPr>
              <a:t>架构的微异构 模式</a:t>
            </a:r>
            <a:endParaRPr sz="1800">
              <a:latin typeface="宋体" panose="02010600030101010101" pitchFamily="2" charset="-122"/>
              <a:cs typeface="宋体" panose="02010600030101010101" pitchFamily="2" charset="-122"/>
            </a:endParaRPr>
          </a:p>
          <a:p>
            <a:pPr marL="469900">
              <a:lnSpc>
                <a:spcPct val="100000"/>
              </a:lnSpc>
              <a:spcBef>
                <a:spcPts val="10"/>
              </a:spcBef>
              <a:tabLst>
                <a:tab pos="75501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指令集：</a:t>
            </a:r>
            <a:r>
              <a:rPr sz="1500" spc="-10" dirty="0">
                <a:latin typeface="Calibri" panose="020F0502020204030204"/>
                <a:cs typeface="Calibri" panose="020F0502020204030204"/>
              </a:rPr>
              <a:t>X86+X8</a:t>
            </a:r>
            <a:r>
              <a:rPr sz="1500" spc="-5" dirty="0">
                <a:latin typeface="Calibri" panose="020F0502020204030204"/>
                <a:cs typeface="Calibri" panose="020F0502020204030204"/>
              </a:rPr>
              <a:t>6</a:t>
            </a:r>
            <a:r>
              <a:rPr sz="1500" dirty="0">
                <a:latin typeface="宋体" panose="02010600030101010101" pitchFamily="2" charset="-122"/>
                <a:cs typeface="宋体" panose="02010600030101010101" pitchFamily="2" charset="-122"/>
              </a:rPr>
              <a:t>扩展</a:t>
            </a:r>
            <a:endParaRPr sz="1500">
              <a:latin typeface="宋体" panose="02010600030101010101" pitchFamily="2" charset="-122"/>
              <a:cs typeface="宋体" panose="02010600030101010101" pitchFamily="2" charset="-122"/>
            </a:endParaRPr>
          </a:p>
          <a:p>
            <a:pPr marL="469900">
              <a:lnSpc>
                <a:spcPct val="100000"/>
              </a:lnSpc>
              <a:tabLst>
                <a:tab pos="755015" algn="l"/>
              </a:tabLst>
            </a:pPr>
            <a:r>
              <a:rPr sz="1500" dirty="0">
                <a:latin typeface="Arial" panose="020B0604020202020204"/>
                <a:cs typeface="Arial" panose="020B0604020202020204"/>
              </a:rPr>
              <a:t>–	</a:t>
            </a:r>
            <a:r>
              <a:rPr sz="1500" dirty="0">
                <a:latin typeface="宋体" panose="02010600030101010101" pitchFamily="2" charset="-122"/>
                <a:cs typeface="宋体" panose="02010600030101010101" pitchFamily="2" charset="-122"/>
              </a:rPr>
              <a:t>多核</a:t>
            </a:r>
            <a:r>
              <a:rPr sz="1500" spc="-10" dirty="0">
                <a:latin typeface="Calibri" panose="020F0502020204030204"/>
                <a:cs typeface="Calibri" panose="020F0502020204030204"/>
              </a:rPr>
              <a:t>X86+</a:t>
            </a:r>
            <a:r>
              <a:rPr sz="1500" spc="-10" dirty="0">
                <a:latin typeface="宋体" panose="02010600030101010101" pitchFamily="2" charset="-122"/>
                <a:cs typeface="宋体" panose="02010600030101010101" pitchFamily="2" charset="-122"/>
              </a:rPr>
              <a:t>众核</a:t>
            </a:r>
            <a:r>
              <a:rPr sz="1500" spc="-10" dirty="0">
                <a:latin typeface="Calibri" panose="020F0502020204030204"/>
                <a:cs typeface="Calibri" panose="020F0502020204030204"/>
              </a:rPr>
              <a:t>X86</a:t>
            </a:r>
            <a:endParaRPr sz="1500">
              <a:latin typeface="Calibri" panose="020F0502020204030204"/>
              <a:cs typeface="Calibri" panose="020F0502020204030204"/>
            </a:endParaRPr>
          </a:p>
          <a:p>
            <a:pPr marL="755650" marR="5080" indent="-285750">
              <a:lnSpc>
                <a:spcPts val="1440"/>
              </a:lnSpc>
              <a:spcBef>
                <a:spcPts val="345"/>
              </a:spcBef>
              <a:tabLst>
                <a:tab pos="755015" algn="l"/>
              </a:tabLst>
            </a:pPr>
            <a:r>
              <a:rPr sz="1500" dirty="0">
                <a:solidFill>
                  <a:srgbClr val="FF0000"/>
                </a:solidFill>
                <a:latin typeface="Arial" panose="020B0604020202020204"/>
                <a:cs typeface="Arial" panose="020B0604020202020204"/>
              </a:rPr>
              <a:t>–	</a:t>
            </a:r>
            <a:r>
              <a:rPr sz="1500" b="1" spc="-15" dirty="0">
                <a:solidFill>
                  <a:srgbClr val="FF0000"/>
                </a:solidFill>
                <a:latin typeface="宋体" panose="02010600030101010101" pitchFamily="2" charset="-122"/>
                <a:cs typeface="宋体" panose="02010600030101010101" pitchFamily="2" charset="-122"/>
              </a:rPr>
              <a:t>开发和维护</a:t>
            </a:r>
            <a:r>
              <a:rPr sz="1500" b="1" spc="-10" dirty="0">
                <a:solidFill>
                  <a:srgbClr val="FF0000"/>
                </a:solidFill>
                <a:latin typeface="Calibri" panose="020F0502020204030204"/>
                <a:cs typeface="Calibri" panose="020F0502020204030204"/>
              </a:rPr>
              <a:t>1</a:t>
            </a:r>
            <a:r>
              <a:rPr sz="1500" b="1" spc="-15" dirty="0">
                <a:solidFill>
                  <a:srgbClr val="FF0000"/>
                </a:solidFill>
                <a:latin typeface="宋体" panose="02010600030101010101" pitchFamily="2" charset="-122"/>
                <a:cs typeface="宋体" panose="02010600030101010101" pitchFamily="2" charset="-122"/>
              </a:rPr>
              <a:t>份代码，符合软件生态 </a:t>
            </a:r>
            <a:r>
              <a:rPr sz="1500" b="1" spc="-10" dirty="0">
                <a:solidFill>
                  <a:srgbClr val="FF0000"/>
                </a:solidFill>
                <a:latin typeface="宋体" panose="02010600030101010101" pitchFamily="2" charset="-122"/>
                <a:cs typeface="宋体" panose="02010600030101010101" pitchFamily="2" charset="-122"/>
              </a:rPr>
              <a:t>环境</a:t>
            </a:r>
            <a:endParaRPr sz="1500">
              <a:latin typeface="宋体" panose="02010600030101010101" pitchFamily="2" charset="-122"/>
              <a:cs typeface="宋体" panose="02010600030101010101" pitchFamily="2" charset="-122"/>
            </a:endParaRPr>
          </a:p>
          <a:p>
            <a:pPr marL="469900">
              <a:lnSpc>
                <a:spcPct val="100000"/>
              </a:lnSpc>
              <a:spcBef>
                <a:spcPts val="10"/>
              </a:spcBef>
              <a:tabLst>
                <a:tab pos="755015" algn="l"/>
              </a:tabLst>
            </a:pPr>
            <a:r>
              <a:rPr sz="1500" dirty="0">
                <a:solidFill>
                  <a:srgbClr val="FF0000"/>
                </a:solidFill>
                <a:latin typeface="Arial" panose="020B0604020202020204"/>
                <a:cs typeface="Arial" panose="020B0604020202020204"/>
              </a:rPr>
              <a:t>–	</a:t>
            </a:r>
            <a:r>
              <a:rPr sz="1500" b="1" spc="-15" dirty="0">
                <a:solidFill>
                  <a:srgbClr val="FF0000"/>
                </a:solidFill>
                <a:latin typeface="宋体" panose="02010600030101010101" pitchFamily="2" charset="-122"/>
                <a:cs typeface="宋体" panose="02010600030101010101" pitchFamily="2" charset="-122"/>
              </a:rPr>
              <a:t>单节点内资源最大化利用</a:t>
            </a:r>
            <a:endParaRPr sz="1500">
              <a:latin typeface="宋体" panose="02010600030101010101" pitchFamily="2" charset="-122"/>
              <a:cs typeface="宋体" panose="02010600030101010101" pitchFamily="2" charset="-122"/>
            </a:endParaRPr>
          </a:p>
        </p:txBody>
      </p:sp>
      <p:sp>
        <p:nvSpPr>
          <p:cNvPr id="8" name="object 8"/>
          <p:cNvSpPr/>
          <p:nvPr/>
        </p:nvSpPr>
        <p:spPr>
          <a:xfrm>
            <a:off x="4257675" y="1967483"/>
            <a:ext cx="4461129" cy="3065907"/>
          </a:xfrm>
          <a:prstGeom prst="rect">
            <a:avLst/>
          </a:prstGeom>
          <a:blipFill>
            <a:blip r:embed="rId4" cstate="print"/>
            <a:stretch>
              <a:fillRect/>
            </a:stretch>
          </a:blipFill>
        </p:spPr>
        <p:txBody>
          <a:bodyPr wrap="square" lIns="0" tIns="0" rIns="0" bIns="0" rtlCol="0"/>
          <a:lstStyle/>
          <a:p/>
        </p:txBody>
      </p:sp>
      <p:sp>
        <p:nvSpPr>
          <p:cNvPr id="9" name="object 9"/>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10" name="object 10"/>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08788"/>
            <a:ext cx="2694432" cy="1118616"/>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268473" y="208788"/>
            <a:ext cx="3326129" cy="1118616"/>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4933188" y="208788"/>
            <a:ext cx="1677923" cy="1118616"/>
          </a:xfrm>
          <a:prstGeom prst="rect">
            <a:avLst/>
          </a:prstGeom>
          <a:blipFill>
            <a:blip r:embed="rId3" cstate="print"/>
            <a:stretch>
              <a:fillRect/>
            </a:stretch>
          </a:blipFill>
        </p:spPr>
        <p:txBody>
          <a:bodyPr wrap="square" lIns="0" tIns="0" rIns="0" bIns="0" rtlCol="0"/>
          <a:lstStyle/>
          <a:p/>
        </p:txBody>
      </p:sp>
      <p:sp>
        <p:nvSpPr>
          <p:cNvPr id="5" name="object 5"/>
          <p:cNvSpPr/>
          <p:nvPr/>
        </p:nvSpPr>
        <p:spPr>
          <a:xfrm>
            <a:off x="5949696" y="208788"/>
            <a:ext cx="1677161" cy="1118616"/>
          </a:xfrm>
          <a:prstGeom prst="rect">
            <a:avLst/>
          </a:prstGeom>
          <a:blipFill>
            <a:blip r:embed="rId4" cstate="print"/>
            <a:stretch>
              <a:fillRect/>
            </a:stretch>
          </a:blipFill>
        </p:spPr>
        <p:txBody>
          <a:bodyPr wrap="square" lIns="0" tIns="0" rIns="0" bIns="0" rtlCol="0"/>
          <a:lstStyle/>
          <a:p/>
        </p:txBody>
      </p:sp>
      <p:sp>
        <p:nvSpPr>
          <p:cNvPr id="6" name="object 6"/>
          <p:cNvSpPr/>
          <p:nvPr/>
        </p:nvSpPr>
        <p:spPr>
          <a:xfrm>
            <a:off x="6965442" y="208788"/>
            <a:ext cx="813053" cy="1118616"/>
          </a:xfrm>
          <a:prstGeom prst="rect">
            <a:avLst/>
          </a:prstGeom>
          <a:blipFill>
            <a:blip r:embed="rId5"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石油勘</a:t>
            </a:r>
            <a:r>
              <a:rPr dirty="0"/>
              <a:t>探</a:t>
            </a:r>
            <a:r>
              <a:rPr spc="-5" dirty="0">
                <a:latin typeface="微软雅黑" panose="020B0503020204020204" charset="-122"/>
                <a:cs typeface="微软雅黑" panose="020B0503020204020204" charset="-122"/>
              </a:rPr>
              <a:t>PST</a:t>
            </a:r>
            <a:r>
              <a:rPr dirty="0">
                <a:latin typeface="微软雅黑" panose="020B0503020204020204" charset="-122"/>
                <a:cs typeface="微软雅黑" panose="020B0503020204020204" charset="-122"/>
              </a:rPr>
              <a:t>M</a:t>
            </a:r>
            <a:r>
              <a:rPr spc="-20" dirty="0">
                <a:latin typeface="微软雅黑" panose="020B0503020204020204" charset="-122"/>
                <a:cs typeface="微软雅黑" panose="020B0503020204020204" charset="-122"/>
              </a:rPr>
              <a:t> </a:t>
            </a:r>
            <a:r>
              <a:rPr spc="-5" dirty="0">
                <a:latin typeface="微软雅黑" panose="020B0503020204020204" charset="-122"/>
                <a:cs typeface="微软雅黑" panose="020B0503020204020204" charset="-122"/>
              </a:rPr>
              <a:t>MI</a:t>
            </a:r>
            <a:r>
              <a:rPr dirty="0">
                <a:latin typeface="微软雅黑" panose="020B0503020204020204" charset="-122"/>
                <a:cs typeface="微软雅黑" panose="020B0503020204020204" charset="-122"/>
              </a:rPr>
              <a:t>C</a:t>
            </a:r>
            <a:r>
              <a:rPr spc="-5" dirty="0"/>
              <a:t>项目背景</a:t>
            </a:r>
            <a:endParaRPr spc="-5" dirty="0"/>
          </a:p>
        </p:txBody>
      </p:sp>
      <p:sp>
        <p:nvSpPr>
          <p:cNvPr id="8" name="object 8"/>
          <p:cNvSpPr txBox="1"/>
          <p:nvPr/>
        </p:nvSpPr>
        <p:spPr>
          <a:xfrm>
            <a:off x="170180" y="1430020"/>
            <a:ext cx="4704080" cy="456882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spc="-15" dirty="0">
                <a:latin typeface="Calibri" panose="020F0502020204030204"/>
                <a:cs typeface="Calibri" panose="020F0502020204030204"/>
              </a:rPr>
              <a:t>Inspur</a:t>
            </a:r>
            <a:r>
              <a:rPr sz="3200" spc="-30" dirty="0">
                <a:latin typeface="宋体" panose="02010600030101010101" pitchFamily="2" charset="-122"/>
                <a:cs typeface="宋体" panose="02010600030101010101" pitchFamily="2" charset="-122"/>
              </a:rPr>
              <a:t>、</a:t>
            </a:r>
            <a:r>
              <a:rPr sz="3200" spc="-10" dirty="0">
                <a:latin typeface="Calibri" panose="020F0502020204030204"/>
                <a:cs typeface="Calibri" panose="020F0502020204030204"/>
              </a:rPr>
              <a:t>I</a:t>
            </a:r>
            <a:r>
              <a:rPr sz="3200" spc="-50" dirty="0">
                <a:latin typeface="Calibri" panose="020F0502020204030204"/>
                <a:cs typeface="Calibri" panose="020F0502020204030204"/>
              </a:rPr>
              <a:t>nt</a:t>
            </a:r>
            <a:r>
              <a:rPr sz="3200" spc="-15" dirty="0">
                <a:latin typeface="Calibri" panose="020F0502020204030204"/>
                <a:cs typeface="Calibri" panose="020F0502020204030204"/>
              </a:rPr>
              <a:t>el</a:t>
            </a:r>
            <a:r>
              <a:rPr sz="3200" spc="-30" dirty="0">
                <a:latin typeface="宋体" panose="02010600030101010101" pitchFamily="2" charset="-122"/>
                <a:cs typeface="宋体" panose="02010600030101010101" pitchFamily="2" charset="-122"/>
              </a:rPr>
              <a:t>、</a:t>
            </a:r>
            <a:r>
              <a:rPr sz="3200" spc="-20" dirty="0">
                <a:latin typeface="Calibri" panose="020F0502020204030204"/>
                <a:cs typeface="Calibri" panose="020F0502020204030204"/>
              </a:rPr>
              <a:t>S</a:t>
            </a:r>
            <a:r>
              <a:rPr sz="3200" spc="-15" dirty="0">
                <a:latin typeface="Calibri" panose="020F0502020204030204"/>
                <a:cs typeface="Calibri" panose="020F0502020204030204"/>
              </a:rPr>
              <a:t>G</a:t>
            </a:r>
            <a:r>
              <a:rPr sz="3200" spc="-20" dirty="0">
                <a:latin typeface="Calibri" panose="020F0502020204030204"/>
                <a:cs typeface="Calibri" panose="020F0502020204030204"/>
              </a:rPr>
              <a:t>R</a:t>
            </a:r>
            <a:r>
              <a:rPr sz="3200" dirty="0">
                <a:latin typeface="Calibri" panose="020F0502020204030204"/>
                <a:cs typeface="Calibri" panose="020F0502020204030204"/>
              </a:rPr>
              <a:t>I</a:t>
            </a:r>
            <a:r>
              <a:rPr sz="3200" spc="-35" dirty="0">
                <a:latin typeface="宋体" panose="02010600030101010101" pitchFamily="2" charset="-122"/>
                <a:cs typeface="宋体" panose="02010600030101010101" pitchFamily="2" charset="-122"/>
              </a:rPr>
              <a:t>合作</a:t>
            </a:r>
            <a:endParaRPr sz="3200">
              <a:latin typeface="宋体" panose="02010600030101010101" pitchFamily="2" charset="-122"/>
              <a:cs typeface="宋体" panose="02010600030101010101" pitchFamily="2" charset="-122"/>
            </a:endParaRPr>
          </a:p>
          <a:p>
            <a:pPr marL="355600">
              <a:lnSpc>
                <a:spcPct val="100000"/>
              </a:lnSpc>
            </a:pPr>
            <a:r>
              <a:rPr sz="3200" spc="-5" dirty="0">
                <a:latin typeface="宋体" panose="02010600030101010101" pitchFamily="2" charset="-122"/>
                <a:cs typeface="宋体" panose="02010600030101010101" pitchFamily="2" charset="-122"/>
              </a:rPr>
              <a:t>开发</a:t>
            </a:r>
            <a:endParaRPr sz="3200">
              <a:latin typeface="宋体" panose="02010600030101010101" pitchFamily="2" charset="-122"/>
              <a:cs typeface="宋体" panose="02010600030101010101" pitchFamily="2" charset="-122"/>
            </a:endParaRPr>
          </a:p>
          <a:p>
            <a:pPr marL="355600" marR="61595" indent="-342900">
              <a:lnSpc>
                <a:spcPct val="100000"/>
              </a:lnSpc>
              <a:spcBef>
                <a:spcPts val="765"/>
              </a:spcBef>
              <a:tabLst>
                <a:tab pos="354965" algn="l"/>
              </a:tabLst>
            </a:pPr>
            <a:r>
              <a:rPr sz="3200" spc="-15" dirty="0">
                <a:latin typeface="Arial" panose="020B0604020202020204"/>
                <a:cs typeface="Arial" panose="020B0604020202020204"/>
              </a:rPr>
              <a:t>•	</a:t>
            </a:r>
            <a:r>
              <a:rPr sz="3200" spc="-20" dirty="0">
                <a:latin typeface="Calibri" panose="020F0502020204030204"/>
                <a:cs typeface="Calibri" panose="020F0502020204030204"/>
              </a:rPr>
              <a:t>P</a:t>
            </a:r>
            <a:r>
              <a:rPr sz="3200" spc="-45" dirty="0">
                <a:latin typeface="Calibri" panose="020F0502020204030204"/>
                <a:cs typeface="Calibri" panose="020F0502020204030204"/>
              </a:rPr>
              <a:t>S</a:t>
            </a:r>
            <a:r>
              <a:rPr sz="3200" spc="-25" dirty="0">
                <a:latin typeface="Calibri" panose="020F0502020204030204"/>
                <a:cs typeface="Calibri" panose="020F0502020204030204"/>
              </a:rPr>
              <a:t>T</a:t>
            </a:r>
            <a:r>
              <a:rPr sz="3200" spc="-30" dirty="0">
                <a:latin typeface="Calibri" panose="020F0502020204030204"/>
                <a:cs typeface="Calibri" panose="020F0502020204030204"/>
              </a:rPr>
              <a:t>M</a:t>
            </a:r>
            <a:r>
              <a:rPr sz="3200" spc="-35" dirty="0">
                <a:latin typeface="宋体" panose="02010600030101010101" pitchFamily="2" charset="-122"/>
                <a:cs typeface="宋体" panose="02010600030101010101" pitchFamily="2" charset="-122"/>
              </a:rPr>
              <a:t>是地震信息处理的重要方法</a:t>
            </a:r>
            <a:endParaRPr sz="3200">
              <a:latin typeface="宋体" panose="02010600030101010101" pitchFamily="2" charset="-122"/>
              <a:cs typeface="宋体" panose="02010600030101010101" pitchFamily="2" charset="-122"/>
            </a:endParaRPr>
          </a:p>
          <a:p>
            <a:pPr marL="755650" marR="5080" indent="-342900">
              <a:lnSpc>
                <a:spcPct val="100000"/>
              </a:lnSpc>
              <a:spcBef>
                <a:spcPts val="605"/>
              </a:spcBef>
              <a:tabLst>
                <a:tab pos="755015" algn="l"/>
              </a:tabLst>
            </a:pPr>
            <a:r>
              <a:rPr sz="2400" dirty="0">
                <a:latin typeface="Calibri" panose="020F0502020204030204"/>
                <a:cs typeface="Calibri" panose="020F0502020204030204"/>
              </a:rPr>
              <a:t>-	</a:t>
            </a:r>
            <a:r>
              <a:rPr sz="2400" dirty="0">
                <a:latin typeface="宋体" panose="02010600030101010101" pitchFamily="2" charset="-122"/>
                <a:cs typeface="宋体" panose="02010600030101010101" pitchFamily="2" charset="-122"/>
              </a:rPr>
              <a:t>处于采集</a:t>
            </a:r>
            <a:r>
              <a:rPr sz="2400" spc="-5" dirty="0">
                <a:latin typeface="Calibri" panose="020F0502020204030204"/>
                <a:cs typeface="Calibri" panose="020F0502020204030204"/>
              </a:rPr>
              <a:t>-</a:t>
            </a:r>
            <a:r>
              <a:rPr sz="2400" dirty="0">
                <a:latin typeface="宋体" panose="02010600030101010101" pitchFamily="2" charset="-122"/>
                <a:cs typeface="宋体" panose="02010600030101010101" pitchFamily="2" charset="-122"/>
              </a:rPr>
              <a:t>处理</a:t>
            </a:r>
            <a:r>
              <a:rPr sz="2400" spc="-5" dirty="0">
                <a:latin typeface="Calibri" panose="020F0502020204030204"/>
                <a:cs typeface="Calibri" panose="020F0502020204030204"/>
              </a:rPr>
              <a:t>-</a:t>
            </a:r>
            <a:r>
              <a:rPr sz="2400" dirty="0">
                <a:latin typeface="宋体" panose="02010600030101010101" pitchFamily="2" charset="-122"/>
                <a:cs typeface="宋体" panose="02010600030101010101" pitchFamily="2" charset="-122"/>
              </a:rPr>
              <a:t>解释的中间环节</a:t>
            </a:r>
            <a:endParaRPr sz="2400">
              <a:latin typeface="宋体" panose="02010600030101010101" pitchFamily="2" charset="-122"/>
              <a:cs typeface="宋体" panose="02010600030101010101" pitchFamily="2" charset="-122"/>
            </a:endParaRPr>
          </a:p>
          <a:p>
            <a:pPr marL="355600" marR="187325" indent="-342900">
              <a:lnSpc>
                <a:spcPct val="97000"/>
              </a:lnSpc>
              <a:spcBef>
                <a:spcPts val="109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核心计算：是利用克希</a:t>
            </a:r>
            <a:r>
              <a:rPr sz="3200" spc="-5" dirty="0">
                <a:latin typeface="宋体" panose="02010600030101010101" pitchFamily="2" charset="-122"/>
                <a:cs typeface="宋体" panose="02010600030101010101" pitchFamily="2" charset="-122"/>
              </a:rPr>
              <a:t>霍夫积分法计算旅行</a:t>
            </a:r>
            <a:r>
              <a:rPr sz="3200" spc="-35" dirty="0">
                <a:latin typeface="宋体" panose="02010600030101010101" pitchFamily="2" charset="-122"/>
                <a:cs typeface="宋体" panose="02010600030101010101" pitchFamily="2" charset="-122"/>
              </a:rPr>
              <a:t>时。</a:t>
            </a:r>
            <a:endParaRPr sz="3200">
              <a:latin typeface="宋体" panose="02010600030101010101" pitchFamily="2" charset="-122"/>
              <a:cs typeface="宋体" panose="02010600030101010101" pitchFamily="2" charset="-122"/>
            </a:endParaRPr>
          </a:p>
          <a:p>
            <a:pPr marL="12700">
              <a:lnSpc>
                <a:spcPct val="100000"/>
              </a:lnSpc>
              <a:spcBef>
                <a:spcPts val="765"/>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应用特点：计算密集</a:t>
            </a:r>
            <a:endParaRPr sz="3200">
              <a:latin typeface="宋体" panose="02010600030101010101" pitchFamily="2" charset="-122"/>
              <a:cs typeface="宋体" panose="02010600030101010101" pitchFamily="2" charset="-122"/>
            </a:endParaRPr>
          </a:p>
        </p:txBody>
      </p:sp>
      <p:sp>
        <p:nvSpPr>
          <p:cNvPr id="9" name="object 9"/>
          <p:cNvSpPr/>
          <p:nvPr/>
        </p:nvSpPr>
        <p:spPr>
          <a:xfrm>
            <a:off x="6793121" y="1346752"/>
            <a:ext cx="266065" cy="73025"/>
          </a:xfrm>
          <a:custGeom>
            <a:avLst/>
            <a:gdLst/>
            <a:ahLst/>
            <a:cxnLst/>
            <a:rect l="l" t="t" r="r" b="b"/>
            <a:pathLst>
              <a:path w="266065" h="73025">
                <a:moveTo>
                  <a:pt x="149676" y="0"/>
                </a:moveTo>
                <a:lnTo>
                  <a:pt x="107713" y="1157"/>
                </a:lnTo>
                <a:lnTo>
                  <a:pt x="55851" y="7240"/>
                </a:lnTo>
                <a:lnTo>
                  <a:pt x="11421" y="21654"/>
                </a:lnTo>
                <a:lnTo>
                  <a:pt x="0" y="35682"/>
                </a:lnTo>
                <a:lnTo>
                  <a:pt x="1469" y="41350"/>
                </a:lnTo>
                <a:lnTo>
                  <a:pt x="46688" y="64307"/>
                </a:lnTo>
                <a:lnTo>
                  <a:pt x="96443" y="71752"/>
                </a:lnTo>
                <a:lnTo>
                  <a:pt x="115519" y="72842"/>
                </a:lnTo>
                <a:lnTo>
                  <a:pt x="137204" y="72585"/>
                </a:lnTo>
                <a:lnTo>
                  <a:pt x="176412" y="70202"/>
                </a:lnTo>
                <a:lnTo>
                  <a:pt x="223407" y="62606"/>
                </a:lnTo>
                <a:lnTo>
                  <a:pt x="260047" y="46793"/>
                </a:lnTo>
                <a:lnTo>
                  <a:pt x="265552" y="36391"/>
                </a:lnTo>
                <a:lnTo>
                  <a:pt x="264072" y="30894"/>
                </a:lnTo>
                <a:lnTo>
                  <a:pt x="218695" y="8420"/>
                </a:lnTo>
                <a:lnTo>
                  <a:pt x="168800" y="1072"/>
                </a:lnTo>
                <a:lnTo>
                  <a:pt x="149676" y="0"/>
                </a:lnTo>
                <a:close/>
              </a:path>
            </a:pathLst>
          </a:custGeom>
          <a:solidFill>
            <a:srgbClr val="FFFFFF"/>
          </a:solidFill>
        </p:spPr>
        <p:txBody>
          <a:bodyPr wrap="square" lIns="0" tIns="0" rIns="0" bIns="0" rtlCol="0"/>
          <a:lstStyle/>
          <a:p/>
        </p:txBody>
      </p:sp>
      <p:sp>
        <p:nvSpPr>
          <p:cNvPr id="10" name="object 10"/>
          <p:cNvSpPr/>
          <p:nvPr/>
        </p:nvSpPr>
        <p:spPr>
          <a:xfrm>
            <a:off x="6793121" y="1346752"/>
            <a:ext cx="266065" cy="73025"/>
          </a:xfrm>
          <a:custGeom>
            <a:avLst/>
            <a:gdLst/>
            <a:ahLst/>
            <a:cxnLst/>
            <a:rect l="l" t="t" r="r" b="b"/>
            <a:pathLst>
              <a:path w="266065" h="73025">
                <a:moveTo>
                  <a:pt x="265552" y="36391"/>
                </a:moveTo>
                <a:lnTo>
                  <a:pt x="232120" y="12049"/>
                </a:lnTo>
                <a:lnTo>
                  <a:pt x="186821" y="2872"/>
                </a:lnTo>
                <a:lnTo>
                  <a:pt x="149676" y="0"/>
                </a:lnTo>
                <a:lnTo>
                  <a:pt x="128020" y="260"/>
                </a:lnTo>
                <a:lnTo>
                  <a:pt x="88852" y="2648"/>
                </a:lnTo>
                <a:lnTo>
                  <a:pt x="41903" y="10255"/>
                </a:lnTo>
                <a:lnTo>
                  <a:pt x="5368" y="26096"/>
                </a:lnTo>
                <a:lnTo>
                  <a:pt x="0" y="35682"/>
                </a:lnTo>
                <a:lnTo>
                  <a:pt x="1469" y="41350"/>
                </a:lnTo>
                <a:lnTo>
                  <a:pt x="46688" y="64307"/>
                </a:lnTo>
                <a:lnTo>
                  <a:pt x="96443" y="71752"/>
                </a:lnTo>
                <a:lnTo>
                  <a:pt x="115519" y="72842"/>
                </a:lnTo>
                <a:lnTo>
                  <a:pt x="137204" y="72585"/>
                </a:lnTo>
                <a:lnTo>
                  <a:pt x="176412" y="70202"/>
                </a:lnTo>
                <a:lnTo>
                  <a:pt x="223407" y="62606"/>
                </a:lnTo>
                <a:lnTo>
                  <a:pt x="260047" y="46793"/>
                </a:lnTo>
                <a:lnTo>
                  <a:pt x="265552" y="36391"/>
                </a:lnTo>
                <a:close/>
              </a:path>
            </a:pathLst>
          </a:custGeom>
          <a:ln w="5381">
            <a:solidFill>
              <a:srgbClr val="000000"/>
            </a:solidFill>
          </a:ln>
        </p:spPr>
        <p:txBody>
          <a:bodyPr wrap="square" lIns="0" tIns="0" rIns="0" bIns="0" rtlCol="0"/>
          <a:lstStyle/>
          <a:p/>
        </p:txBody>
      </p:sp>
      <p:sp>
        <p:nvSpPr>
          <p:cNvPr id="11" name="object 11"/>
          <p:cNvSpPr/>
          <p:nvPr/>
        </p:nvSpPr>
        <p:spPr>
          <a:xfrm>
            <a:off x="6636119" y="1488024"/>
            <a:ext cx="579755" cy="131445"/>
          </a:xfrm>
          <a:custGeom>
            <a:avLst/>
            <a:gdLst/>
            <a:ahLst/>
            <a:cxnLst/>
            <a:rect l="l" t="t" r="r" b="b"/>
            <a:pathLst>
              <a:path w="579754" h="131444">
                <a:moveTo>
                  <a:pt x="289766" y="0"/>
                </a:moveTo>
                <a:lnTo>
                  <a:pt x="242762" y="856"/>
                </a:lnTo>
                <a:lnTo>
                  <a:pt x="198173" y="3336"/>
                </a:lnTo>
                <a:lnTo>
                  <a:pt x="156597" y="7305"/>
                </a:lnTo>
                <a:lnTo>
                  <a:pt x="118629" y="12629"/>
                </a:lnTo>
                <a:lnTo>
                  <a:pt x="69748" y="22863"/>
                </a:lnTo>
                <a:lnTo>
                  <a:pt x="32341" y="35394"/>
                </a:lnTo>
                <a:lnTo>
                  <a:pt x="960" y="60150"/>
                </a:lnTo>
                <a:lnTo>
                  <a:pt x="0" y="65531"/>
                </a:lnTo>
                <a:lnTo>
                  <a:pt x="960" y="70902"/>
                </a:lnTo>
                <a:lnTo>
                  <a:pt x="32341" y="95620"/>
                </a:lnTo>
                <a:lnTo>
                  <a:pt x="69748" y="108137"/>
                </a:lnTo>
                <a:lnTo>
                  <a:pt x="118629" y="118364"/>
                </a:lnTo>
                <a:lnTo>
                  <a:pt x="156597" y="123686"/>
                </a:lnTo>
                <a:lnTo>
                  <a:pt x="198173" y="127653"/>
                </a:lnTo>
                <a:lnTo>
                  <a:pt x="242762" y="130132"/>
                </a:lnTo>
                <a:lnTo>
                  <a:pt x="289766" y="130989"/>
                </a:lnTo>
                <a:lnTo>
                  <a:pt x="313533" y="130772"/>
                </a:lnTo>
                <a:lnTo>
                  <a:pt x="359403" y="129087"/>
                </a:lnTo>
                <a:lnTo>
                  <a:pt x="402560" y="125847"/>
                </a:lnTo>
                <a:lnTo>
                  <a:pt x="442407" y="121186"/>
                </a:lnTo>
                <a:lnTo>
                  <a:pt x="494665" y="111823"/>
                </a:lnTo>
                <a:lnTo>
                  <a:pt x="536121" y="100019"/>
                </a:lnTo>
                <a:lnTo>
                  <a:pt x="571111" y="81267"/>
                </a:lnTo>
                <a:lnTo>
                  <a:pt x="579532" y="65531"/>
                </a:lnTo>
                <a:lnTo>
                  <a:pt x="578571" y="60150"/>
                </a:lnTo>
                <a:lnTo>
                  <a:pt x="547191" y="35394"/>
                </a:lnTo>
                <a:lnTo>
                  <a:pt x="509784" y="22863"/>
                </a:lnTo>
                <a:lnTo>
                  <a:pt x="460903" y="12629"/>
                </a:lnTo>
                <a:lnTo>
                  <a:pt x="422935" y="7305"/>
                </a:lnTo>
                <a:lnTo>
                  <a:pt x="381358" y="3336"/>
                </a:lnTo>
                <a:lnTo>
                  <a:pt x="336770" y="856"/>
                </a:lnTo>
                <a:lnTo>
                  <a:pt x="289766" y="0"/>
                </a:lnTo>
                <a:close/>
              </a:path>
            </a:pathLst>
          </a:custGeom>
          <a:solidFill>
            <a:srgbClr val="FFFFFF"/>
          </a:solidFill>
        </p:spPr>
        <p:txBody>
          <a:bodyPr wrap="square" lIns="0" tIns="0" rIns="0" bIns="0" rtlCol="0"/>
          <a:lstStyle/>
          <a:p/>
        </p:txBody>
      </p:sp>
      <p:sp>
        <p:nvSpPr>
          <p:cNvPr id="12" name="object 12"/>
          <p:cNvSpPr/>
          <p:nvPr/>
        </p:nvSpPr>
        <p:spPr>
          <a:xfrm>
            <a:off x="6636119" y="1488024"/>
            <a:ext cx="579755" cy="131445"/>
          </a:xfrm>
          <a:custGeom>
            <a:avLst/>
            <a:gdLst/>
            <a:ahLst/>
            <a:cxnLst/>
            <a:rect l="l" t="t" r="r" b="b"/>
            <a:pathLst>
              <a:path w="579754" h="131444">
                <a:moveTo>
                  <a:pt x="579532" y="65531"/>
                </a:moveTo>
                <a:lnTo>
                  <a:pt x="547191" y="35394"/>
                </a:lnTo>
                <a:lnTo>
                  <a:pt x="509784" y="22863"/>
                </a:lnTo>
                <a:lnTo>
                  <a:pt x="460903" y="12629"/>
                </a:lnTo>
                <a:lnTo>
                  <a:pt x="422935" y="7305"/>
                </a:lnTo>
                <a:lnTo>
                  <a:pt x="381358" y="3336"/>
                </a:lnTo>
                <a:lnTo>
                  <a:pt x="336770" y="856"/>
                </a:lnTo>
                <a:lnTo>
                  <a:pt x="289766" y="0"/>
                </a:lnTo>
                <a:lnTo>
                  <a:pt x="265999" y="216"/>
                </a:lnTo>
                <a:lnTo>
                  <a:pt x="220128" y="1901"/>
                </a:lnTo>
                <a:lnTo>
                  <a:pt x="176971" y="5142"/>
                </a:lnTo>
                <a:lnTo>
                  <a:pt x="137124" y="9806"/>
                </a:lnTo>
                <a:lnTo>
                  <a:pt x="84866" y="19175"/>
                </a:lnTo>
                <a:lnTo>
                  <a:pt x="43411" y="30990"/>
                </a:lnTo>
                <a:lnTo>
                  <a:pt x="8420" y="49767"/>
                </a:lnTo>
                <a:lnTo>
                  <a:pt x="0" y="65531"/>
                </a:lnTo>
                <a:lnTo>
                  <a:pt x="960" y="70902"/>
                </a:lnTo>
                <a:lnTo>
                  <a:pt x="32341" y="95620"/>
                </a:lnTo>
                <a:lnTo>
                  <a:pt x="69748" y="108137"/>
                </a:lnTo>
                <a:lnTo>
                  <a:pt x="118629" y="118364"/>
                </a:lnTo>
                <a:lnTo>
                  <a:pt x="156597" y="123686"/>
                </a:lnTo>
                <a:lnTo>
                  <a:pt x="198173" y="127653"/>
                </a:lnTo>
                <a:lnTo>
                  <a:pt x="242762" y="130132"/>
                </a:lnTo>
                <a:lnTo>
                  <a:pt x="289766" y="130989"/>
                </a:lnTo>
                <a:lnTo>
                  <a:pt x="313533" y="130772"/>
                </a:lnTo>
                <a:lnTo>
                  <a:pt x="359403" y="129087"/>
                </a:lnTo>
                <a:lnTo>
                  <a:pt x="402560" y="125847"/>
                </a:lnTo>
                <a:lnTo>
                  <a:pt x="442407" y="121186"/>
                </a:lnTo>
                <a:lnTo>
                  <a:pt x="494665" y="111823"/>
                </a:lnTo>
                <a:lnTo>
                  <a:pt x="536121" y="100019"/>
                </a:lnTo>
                <a:lnTo>
                  <a:pt x="571111" y="81267"/>
                </a:lnTo>
                <a:lnTo>
                  <a:pt x="579532" y="65531"/>
                </a:lnTo>
                <a:close/>
              </a:path>
            </a:pathLst>
          </a:custGeom>
          <a:ln w="5364">
            <a:solidFill>
              <a:srgbClr val="000000"/>
            </a:solidFill>
          </a:ln>
        </p:spPr>
        <p:txBody>
          <a:bodyPr wrap="square" lIns="0" tIns="0" rIns="0" bIns="0" rtlCol="0"/>
          <a:lstStyle/>
          <a:p/>
        </p:txBody>
      </p:sp>
      <p:sp>
        <p:nvSpPr>
          <p:cNvPr id="13" name="object 13"/>
          <p:cNvSpPr/>
          <p:nvPr/>
        </p:nvSpPr>
        <p:spPr>
          <a:xfrm>
            <a:off x="6467131" y="1669974"/>
            <a:ext cx="917575" cy="158750"/>
          </a:xfrm>
          <a:custGeom>
            <a:avLst/>
            <a:gdLst/>
            <a:ahLst/>
            <a:cxnLst/>
            <a:rect l="l" t="t" r="r" b="b"/>
            <a:pathLst>
              <a:path w="917575" h="158750">
                <a:moveTo>
                  <a:pt x="458753" y="0"/>
                </a:moveTo>
                <a:lnTo>
                  <a:pt x="384354" y="1039"/>
                </a:lnTo>
                <a:lnTo>
                  <a:pt x="313772" y="4050"/>
                </a:lnTo>
                <a:lnTo>
                  <a:pt x="247952" y="8866"/>
                </a:lnTo>
                <a:lnTo>
                  <a:pt x="187842" y="15325"/>
                </a:lnTo>
                <a:lnTo>
                  <a:pt x="134385" y="23261"/>
                </a:lnTo>
                <a:lnTo>
                  <a:pt x="88527" y="32511"/>
                </a:lnTo>
                <a:lnTo>
                  <a:pt x="51215" y="42910"/>
                </a:lnTo>
                <a:lnTo>
                  <a:pt x="13335" y="60305"/>
                </a:lnTo>
                <a:lnTo>
                  <a:pt x="0" y="79362"/>
                </a:lnTo>
                <a:lnTo>
                  <a:pt x="1521" y="85875"/>
                </a:lnTo>
                <a:lnTo>
                  <a:pt x="36058" y="110266"/>
                </a:lnTo>
                <a:lnTo>
                  <a:pt x="88527" y="126246"/>
                </a:lnTo>
                <a:lnTo>
                  <a:pt x="134385" y="135491"/>
                </a:lnTo>
                <a:lnTo>
                  <a:pt x="187842" y="143421"/>
                </a:lnTo>
                <a:lnTo>
                  <a:pt x="247952" y="149872"/>
                </a:lnTo>
                <a:lnTo>
                  <a:pt x="313772" y="154682"/>
                </a:lnTo>
                <a:lnTo>
                  <a:pt x="384354" y="157687"/>
                </a:lnTo>
                <a:lnTo>
                  <a:pt x="458753" y="158725"/>
                </a:lnTo>
                <a:lnTo>
                  <a:pt x="496383" y="158462"/>
                </a:lnTo>
                <a:lnTo>
                  <a:pt x="569008" y="156420"/>
                </a:lnTo>
                <a:lnTo>
                  <a:pt x="637335" y="152492"/>
                </a:lnTo>
                <a:lnTo>
                  <a:pt x="700420" y="146842"/>
                </a:lnTo>
                <a:lnTo>
                  <a:pt x="757319" y="139631"/>
                </a:lnTo>
                <a:lnTo>
                  <a:pt x="807088" y="131023"/>
                </a:lnTo>
                <a:lnTo>
                  <a:pt x="848784" y="121180"/>
                </a:lnTo>
                <a:lnTo>
                  <a:pt x="894123" y="104458"/>
                </a:lnTo>
                <a:lnTo>
                  <a:pt x="917507" y="79362"/>
                </a:lnTo>
                <a:lnTo>
                  <a:pt x="915987" y="72859"/>
                </a:lnTo>
                <a:lnTo>
                  <a:pt x="881461" y="48489"/>
                </a:lnTo>
                <a:lnTo>
                  <a:pt x="829004" y="32511"/>
                </a:lnTo>
                <a:lnTo>
                  <a:pt x="783154" y="23261"/>
                </a:lnTo>
                <a:lnTo>
                  <a:pt x="729702" y="15325"/>
                </a:lnTo>
                <a:lnTo>
                  <a:pt x="669592" y="8866"/>
                </a:lnTo>
                <a:lnTo>
                  <a:pt x="603768" y="4050"/>
                </a:lnTo>
                <a:lnTo>
                  <a:pt x="533174" y="1039"/>
                </a:lnTo>
                <a:lnTo>
                  <a:pt x="458753" y="0"/>
                </a:lnTo>
                <a:close/>
              </a:path>
            </a:pathLst>
          </a:custGeom>
          <a:solidFill>
            <a:srgbClr val="FFFFFF"/>
          </a:solidFill>
        </p:spPr>
        <p:txBody>
          <a:bodyPr wrap="square" lIns="0" tIns="0" rIns="0" bIns="0" rtlCol="0"/>
          <a:lstStyle/>
          <a:p/>
        </p:txBody>
      </p:sp>
      <p:sp>
        <p:nvSpPr>
          <p:cNvPr id="14" name="object 14"/>
          <p:cNvSpPr/>
          <p:nvPr/>
        </p:nvSpPr>
        <p:spPr>
          <a:xfrm>
            <a:off x="6467131" y="1669974"/>
            <a:ext cx="917575" cy="158750"/>
          </a:xfrm>
          <a:custGeom>
            <a:avLst/>
            <a:gdLst/>
            <a:ahLst/>
            <a:cxnLst/>
            <a:rect l="l" t="t" r="r" b="b"/>
            <a:pathLst>
              <a:path w="917575" h="158750">
                <a:moveTo>
                  <a:pt x="917507" y="79362"/>
                </a:moveTo>
                <a:lnTo>
                  <a:pt x="881461" y="48489"/>
                </a:lnTo>
                <a:lnTo>
                  <a:pt x="829004" y="32511"/>
                </a:lnTo>
                <a:lnTo>
                  <a:pt x="783154" y="23261"/>
                </a:lnTo>
                <a:lnTo>
                  <a:pt x="729702" y="15325"/>
                </a:lnTo>
                <a:lnTo>
                  <a:pt x="669592" y="8866"/>
                </a:lnTo>
                <a:lnTo>
                  <a:pt x="603768" y="4050"/>
                </a:lnTo>
                <a:lnTo>
                  <a:pt x="533174" y="1039"/>
                </a:lnTo>
                <a:lnTo>
                  <a:pt x="458753" y="0"/>
                </a:lnTo>
                <a:lnTo>
                  <a:pt x="421135" y="263"/>
                </a:lnTo>
                <a:lnTo>
                  <a:pt x="348526" y="2309"/>
                </a:lnTo>
                <a:lnTo>
                  <a:pt x="280207" y="6242"/>
                </a:lnTo>
                <a:lnTo>
                  <a:pt x="217124" y="11900"/>
                </a:lnTo>
                <a:lnTo>
                  <a:pt x="160222" y="19118"/>
                </a:lnTo>
                <a:lnTo>
                  <a:pt x="110447" y="27732"/>
                </a:lnTo>
                <a:lnTo>
                  <a:pt x="68744" y="37577"/>
                </a:lnTo>
                <a:lnTo>
                  <a:pt x="23392" y="54295"/>
                </a:lnTo>
                <a:lnTo>
                  <a:pt x="0" y="79362"/>
                </a:lnTo>
                <a:lnTo>
                  <a:pt x="1521" y="85875"/>
                </a:lnTo>
                <a:lnTo>
                  <a:pt x="36058" y="110266"/>
                </a:lnTo>
                <a:lnTo>
                  <a:pt x="88527" y="126246"/>
                </a:lnTo>
                <a:lnTo>
                  <a:pt x="134385" y="135491"/>
                </a:lnTo>
                <a:lnTo>
                  <a:pt x="187842" y="143421"/>
                </a:lnTo>
                <a:lnTo>
                  <a:pt x="247952" y="149872"/>
                </a:lnTo>
                <a:lnTo>
                  <a:pt x="313772" y="154682"/>
                </a:lnTo>
                <a:lnTo>
                  <a:pt x="384354" y="157687"/>
                </a:lnTo>
                <a:lnTo>
                  <a:pt x="458753" y="158725"/>
                </a:lnTo>
                <a:lnTo>
                  <a:pt x="496383" y="158462"/>
                </a:lnTo>
                <a:lnTo>
                  <a:pt x="569008" y="156420"/>
                </a:lnTo>
                <a:lnTo>
                  <a:pt x="637335" y="152492"/>
                </a:lnTo>
                <a:lnTo>
                  <a:pt x="700420" y="146842"/>
                </a:lnTo>
                <a:lnTo>
                  <a:pt x="757319" y="139631"/>
                </a:lnTo>
                <a:lnTo>
                  <a:pt x="807088" y="131023"/>
                </a:lnTo>
                <a:lnTo>
                  <a:pt x="848784" y="121180"/>
                </a:lnTo>
                <a:lnTo>
                  <a:pt x="894123" y="104458"/>
                </a:lnTo>
                <a:lnTo>
                  <a:pt x="917507" y="79362"/>
                </a:lnTo>
                <a:close/>
              </a:path>
            </a:pathLst>
          </a:custGeom>
          <a:ln w="5348">
            <a:solidFill>
              <a:srgbClr val="000000"/>
            </a:solidFill>
          </a:ln>
        </p:spPr>
        <p:txBody>
          <a:bodyPr wrap="square" lIns="0" tIns="0" rIns="0" bIns="0" rtlCol="0"/>
          <a:lstStyle/>
          <a:p/>
        </p:txBody>
      </p:sp>
      <p:sp>
        <p:nvSpPr>
          <p:cNvPr id="15" name="object 15"/>
          <p:cNvSpPr/>
          <p:nvPr/>
        </p:nvSpPr>
        <p:spPr>
          <a:xfrm>
            <a:off x="6213650" y="1912574"/>
            <a:ext cx="1424940" cy="220979"/>
          </a:xfrm>
          <a:custGeom>
            <a:avLst/>
            <a:gdLst/>
            <a:ahLst/>
            <a:cxnLst/>
            <a:rect l="l" t="t" r="r" b="b"/>
            <a:pathLst>
              <a:path w="1424940" h="220980">
                <a:moveTo>
                  <a:pt x="712235" y="0"/>
                </a:moveTo>
                <a:lnTo>
                  <a:pt x="653823" y="365"/>
                </a:lnTo>
                <a:lnTo>
                  <a:pt x="596711" y="1444"/>
                </a:lnTo>
                <a:lnTo>
                  <a:pt x="541082" y="3207"/>
                </a:lnTo>
                <a:lnTo>
                  <a:pt x="487120" y="5626"/>
                </a:lnTo>
                <a:lnTo>
                  <a:pt x="435008" y="8673"/>
                </a:lnTo>
                <a:lnTo>
                  <a:pt x="384930" y="12319"/>
                </a:lnTo>
                <a:lnTo>
                  <a:pt x="337067" y="16536"/>
                </a:lnTo>
                <a:lnTo>
                  <a:pt x="291606" y="21296"/>
                </a:lnTo>
                <a:lnTo>
                  <a:pt x="248727" y="26570"/>
                </a:lnTo>
                <a:lnTo>
                  <a:pt x="208615" y="32331"/>
                </a:lnTo>
                <a:lnTo>
                  <a:pt x="137425" y="45196"/>
                </a:lnTo>
                <a:lnTo>
                  <a:pt x="79501" y="59665"/>
                </a:lnTo>
                <a:lnTo>
                  <a:pt x="36311" y="75511"/>
                </a:lnTo>
                <a:lnTo>
                  <a:pt x="2361" y="101366"/>
                </a:lnTo>
                <a:lnTo>
                  <a:pt x="0" y="110427"/>
                </a:lnTo>
                <a:lnTo>
                  <a:pt x="2361" y="119477"/>
                </a:lnTo>
                <a:lnTo>
                  <a:pt x="36311" y="145307"/>
                </a:lnTo>
                <a:lnTo>
                  <a:pt x="79501" y="161140"/>
                </a:lnTo>
                <a:lnTo>
                  <a:pt x="137425" y="175600"/>
                </a:lnTo>
                <a:lnTo>
                  <a:pt x="208615" y="188458"/>
                </a:lnTo>
                <a:lnTo>
                  <a:pt x="248727" y="194216"/>
                </a:lnTo>
                <a:lnTo>
                  <a:pt x="291606" y="199488"/>
                </a:lnTo>
                <a:lnTo>
                  <a:pt x="337067" y="204247"/>
                </a:lnTo>
                <a:lnTo>
                  <a:pt x="384930" y="208463"/>
                </a:lnTo>
                <a:lnTo>
                  <a:pt x="435008" y="212108"/>
                </a:lnTo>
                <a:lnTo>
                  <a:pt x="487120" y="215154"/>
                </a:lnTo>
                <a:lnTo>
                  <a:pt x="541082" y="217573"/>
                </a:lnTo>
                <a:lnTo>
                  <a:pt x="596711" y="219336"/>
                </a:lnTo>
                <a:lnTo>
                  <a:pt x="653823" y="220414"/>
                </a:lnTo>
                <a:lnTo>
                  <a:pt x="712235" y="220780"/>
                </a:lnTo>
                <a:lnTo>
                  <a:pt x="770647" y="220414"/>
                </a:lnTo>
                <a:lnTo>
                  <a:pt x="827759" y="219336"/>
                </a:lnTo>
                <a:lnTo>
                  <a:pt x="883388" y="217573"/>
                </a:lnTo>
                <a:lnTo>
                  <a:pt x="937350" y="215154"/>
                </a:lnTo>
                <a:lnTo>
                  <a:pt x="989462" y="212108"/>
                </a:lnTo>
                <a:lnTo>
                  <a:pt x="1039541" y="208463"/>
                </a:lnTo>
                <a:lnTo>
                  <a:pt x="1087403" y="204247"/>
                </a:lnTo>
                <a:lnTo>
                  <a:pt x="1132865" y="199488"/>
                </a:lnTo>
                <a:lnTo>
                  <a:pt x="1175743" y="194216"/>
                </a:lnTo>
                <a:lnTo>
                  <a:pt x="1215855" y="188458"/>
                </a:lnTo>
                <a:lnTo>
                  <a:pt x="1287045" y="175600"/>
                </a:lnTo>
                <a:lnTo>
                  <a:pt x="1344969" y="161140"/>
                </a:lnTo>
                <a:lnTo>
                  <a:pt x="1388159" y="145307"/>
                </a:lnTo>
                <a:lnTo>
                  <a:pt x="1422109" y="119477"/>
                </a:lnTo>
                <a:lnTo>
                  <a:pt x="1424471" y="110427"/>
                </a:lnTo>
                <a:lnTo>
                  <a:pt x="1422109" y="101366"/>
                </a:lnTo>
                <a:lnTo>
                  <a:pt x="1388159" y="75511"/>
                </a:lnTo>
                <a:lnTo>
                  <a:pt x="1344969" y="59665"/>
                </a:lnTo>
                <a:lnTo>
                  <a:pt x="1287045" y="45196"/>
                </a:lnTo>
                <a:lnTo>
                  <a:pt x="1215855" y="32331"/>
                </a:lnTo>
                <a:lnTo>
                  <a:pt x="1175743" y="26570"/>
                </a:lnTo>
                <a:lnTo>
                  <a:pt x="1132865" y="21296"/>
                </a:lnTo>
                <a:lnTo>
                  <a:pt x="1087403" y="16536"/>
                </a:lnTo>
                <a:lnTo>
                  <a:pt x="1039541" y="12319"/>
                </a:lnTo>
                <a:lnTo>
                  <a:pt x="989462" y="8673"/>
                </a:lnTo>
                <a:lnTo>
                  <a:pt x="937350" y="5626"/>
                </a:lnTo>
                <a:lnTo>
                  <a:pt x="883388" y="3207"/>
                </a:lnTo>
                <a:lnTo>
                  <a:pt x="827759" y="1444"/>
                </a:lnTo>
                <a:lnTo>
                  <a:pt x="770647" y="365"/>
                </a:lnTo>
                <a:lnTo>
                  <a:pt x="712235" y="0"/>
                </a:lnTo>
                <a:close/>
              </a:path>
            </a:pathLst>
          </a:custGeom>
          <a:solidFill>
            <a:srgbClr val="FFFFFF"/>
          </a:solidFill>
        </p:spPr>
        <p:txBody>
          <a:bodyPr wrap="square" lIns="0" tIns="0" rIns="0" bIns="0" rtlCol="0"/>
          <a:lstStyle/>
          <a:p/>
        </p:txBody>
      </p:sp>
      <p:sp>
        <p:nvSpPr>
          <p:cNvPr id="16" name="object 16"/>
          <p:cNvSpPr/>
          <p:nvPr/>
        </p:nvSpPr>
        <p:spPr>
          <a:xfrm>
            <a:off x="6213650" y="1912574"/>
            <a:ext cx="1424940" cy="220979"/>
          </a:xfrm>
          <a:custGeom>
            <a:avLst/>
            <a:gdLst/>
            <a:ahLst/>
            <a:cxnLst/>
            <a:rect l="l" t="t" r="r" b="b"/>
            <a:pathLst>
              <a:path w="1424940" h="220980">
                <a:moveTo>
                  <a:pt x="1424471" y="110427"/>
                </a:moveTo>
                <a:lnTo>
                  <a:pt x="1388159" y="75511"/>
                </a:lnTo>
                <a:lnTo>
                  <a:pt x="1344969" y="59665"/>
                </a:lnTo>
                <a:lnTo>
                  <a:pt x="1287045" y="45196"/>
                </a:lnTo>
                <a:lnTo>
                  <a:pt x="1215855" y="32331"/>
                </a:lnTo>
                <a:lnTo>
                  <a:pt x="1175743" y="26570"/>
                </a:lnTo>
                <a:lnTo>
                  <a:pt x="1132865" y="21296"/>
                </a:lnTo>
                <a:lnTo>
                  <a:pt x="1087403" y="16536"/>
                </a:lnTo>
                <a:lnTo>
                  <a:pt x="1039541" y="12319"/>
                </a:lnTo>
                <a:lnTo>
                  <a:pt x="989462" y="8673"/>
                </a:lnTo>
                <a:lnTo>
                  <a:pt x="937350" y="5626"/>
                </a:lnTo>
                <a:lnTo>
                  <a:pt x="883388" y="3207"/>
                </a:lnTo>
                <a:lnTo>
                  <a:pt x="827759" y="1444"/>
                </a:lnTo>
                <a:lnTo>
                  <a:pt x="770647" y="365"/>
                </a:lnTo>
                <a:lnTo>
                  <a:pt x="712235" y="0"/>
                </a:lnTo>
                <a:lnTo>
                  <a:pt x="653823" y="365"/>
                </a:lnTo>
                <a:lnTo>
                  <a:pt x="596711" y="1444"/>
                </a:lnTo>
                <a:lnTo>
                  <a:pt x="541082" y="3207"/>
                </a:lnTo>
                <a:lnTo>
                  <a:pt x="487120" y="5626"/>
                </a:lnTo>
                <a:lnTo>
                  <a:pt x="435008" y="8673"/>
                </a:lnTo>
                <a:lnTo>
                  <a:pt x="384930" y="12319"/>
                </a:lnTo>
                <a:lnTo>
                  <a:pt x="337067" y="16536"/>
                </a:lnTo>
                <a:lnTo>
                  <a:pt x="291606" y="21296"/>
                </a:lnTo>
                <a:lnTo>
                  <a:pt x="248727" y="26570"/>
                </a:lnTo>
                <a:lnTo>
                  <a:pt x="208615" y="32331"/>
                </a:lnTo>
                <a:lnTo>
                  <a:pt x="137425" y="45196"/>
                </a:lnTo>
                <a:lnTo>
                  <a:pt x="79501" y="59665"/>
                </a:lnTo>
                <a:lnTo>
                  <a:pt x="36311" y="75511"/>
                </a:lnTo>
                <a:lnTo>
                  <a:pt x="2361" y="101366"/>
                </a:lnTo>
                <a:lnTo>
                  <a:pt x="0" y="110427"/>
                </a:lnTo>
                <a:lnTo>
                  <a:pt x="2361" y="119477"/>
                </a:lnTo>
                <a:lnTo>
                  <a:pt x="36311" y="145307"/>
                </a:lnTo>
                <a:lnTo>
                  <a:pt x="79501" y="161140"/>
                </a:lnTo>
                <a:lnTo>
                  <a:pt x="137425" y="175600"/>
                </a:lnTo>
                <a:lnTo>
                  <a:pt x="208615" y="188458"/>
                </a:lnTo>
                <a:lnTo>
                  <a:pt x="248727" y="194216"/>
                </a:lnTo>
                <a:lnTo>
                  <a:pt x="291606" y="199488"/>
                </a:lnTo>
                <a:lnTo>
                  <a:pt x="337067" y="204247"/>
                </a:lnTo>
                <a:lnTo>
                  <a:pt x="384930" y="208463"/>
                </a:lnTo>
                <a:lnTo>
                  <a:pt x="435008" y="212108"/>
                </a:lnTo>
                <a:lnTo>
                  <a:pt x="487120" y="215154"/>
                </a:lnTo>
                <a:lnTo>
                  <a:pt x="541082" y="217573"/>
                </a:lnTo>
                <a:lnTo>
                  <a:pt x="596711" y="219336"/>
                </a:lnTo>
                <a:lnTo>
                  <a:pt x="653823" y="220414"/>
                </a:lnTo>
                <a:lnTo>
                  <a:pt x="712235" y="220780"/>
                </a:lnTo>
                <a:lnTo>
                  <a:pt x="770647" y="220414"/>
                </a:lnTo>
                <a:lnTo>
                  <a:pt x="827759" y="219336"/>
                </a:lnTo>
                <a:lnTo>
                  <a:pt x="883388" y="217573"/>
                </a:lnTo>
                <a:lnTo>
                  <a:pt x="937350" y="215154"/>
                </a:lnTo>
                <a:lnTo>
                  <a:pt x="989462" y="212108"/>
                </a:lnTo>
                <a:lnTo>
                  <a:pt x="1039541" y="208463"/>
                </a:lnTo>
                <a:lnTo>
                  <a:pt x="1087403" y="204247"/>
                </a:lnTo>
                <a:lnTo>
                  <a:pt x="1132865" y="199488"/>
                </a:lnTo>
                <a:lnTo>
                  <a:pt x="1175743" y="194216"/>
                </a:lnTo>
                <a:lnTo>
                  <a:pt x="1215855" y="188458"/>
                </a:lnTo>
                <a:lnTo>
                  <a:pt x="1287045" y="175600"/>
                </a:lnTo>
                <a:lnTo>
                  <a:pt x="1344969" y="161140"/>
                </a:lnTo>
                <a:lnTo>
                  <a:pt x="1388159" y="145307"/>
                </a:lnTo>
                <a:lnTo>
                  <a:pt x="1422109" y="119477"/>
                </a:lnTo>
                <a:lnTo>
                  <a:pt x="1424471" y="110427"/>
                </a:lnTo>
                <a:close/>
              </a:path>
            </a:pathLst>
          </a:custGeom>
          <a:ln w="5344">
            <a:solidFill>
              <a:srgbClr val="000000"/>
            </a:solidFill>
          </a:ln>
        </p:spPr>
        <p:txBody>
          <a:bodyPr wrap="square" lIns="0" tIns="0" rIns="0" bIns="0" rtlCol="0"/>
          <a:lstStyle/>
          <a:p/>
        </p:txBody>
      </p:sp>
      <p:sp>
        <p:nvSpPr>
          <p:cNvPr id="17" name="object 17"/>
          <p:cNvSpPr/>
          <p:nvPr/>
        </p:nvSpPr>
        <p:spPr>
          <a:xfrm>
            <a:off x="5911831" y="2227066"/>
            <a:ext cx="2028189" cy="273050"/>
          </a:xfrm>
          <a:custGeom>
            <a:avLst/>
            <a:gdLst/>
            <a:ahLst/>
            <a:cxnLst/>
            <a:rect l="l" t="t" r="r" b="b"/>
            <a:pathLst>
              <a:path w="2028190" h="273050">
                <a:moveTo>
                  <a:pt x="1014054" y="0"/>
                </a:moveTo>
                <a:lnTo>
                  <a:pt x="930888" y="451"/>
                </a:lnTo>
                <a:lnTo>
                  <a:pt x="849573" y="1783"/>
                </a:lnTo>
                <a:lnTo>
                  <a:pt x="770371" y="3960"/>
                </a:lnTo>
                <a:lnTo>
                  <a:pt x="693541" y="6947"/>
                </a:lnTo>
                <a:lnTo>
                  <a:pt x="619346" y="10709"/>
                </a:lnTo>
                <a:lnTo>
                  <a:pt x="548046" y="15211"/>
                </a:lnTo>
                <a:lnTo>
                  <a:pt x="479902" y="20417"/>
                </a:lnTo>
                <a:lnTo>
                  <a:pt x="415175" y="26293"/>
                </a:lnTo>
                <a:lnTo>
                  <a:pt x="354126" y="32803"/>
                </a:lnTo>
                <a:lnTo>
                  <a:pt x="297016" y="39912"/>
                </a:lnTo>
                <a:lnTo>
                  <a:pt x="244107" y="47585"/>
                </a:lnTo>
                <a:lnTo>
                  <a:pt x="195659" y="55788"/>
                </a:lnTo>
                <a:lnTo>
                  <a:pt x="151933" y="64484"/>
                </a:lnTo>
                <a:lnTo>
                  <a:pt x="113190" y="73640"/>
                </a:lnTo>
                <a:lnTo>
                  <a:pt x="51698" y="93186"/>
                </a:lnTo>
                <a:lnTo>
                  <a:pt x="13272" y="114147"/>
                </a:lnTo>
                <a:lnTo>
                  <a:pt x="0" y="136240"/>
                </a:lnTo>
                <a:lnTo>
                  <a:pt x="3361" y="147421"/>
                </a:lnTo>
                <a:lnTo>
                  <a:pt x="51698" y="179330"/>
                </a:lnTo>
                <a:lnTo>
                  <a:pt x="113190" y="198889"/>
                </a:lnTo>
                <a:lnTo>
                  <a:pt x="151933" y="208049"/>
                </a:lnTo>
                <a:lnTo>
                  <a:pt x="195659" y="216750"/>
                </a:lnTo>
                <a:lnTo>
                  <a:pt x="244107" y="224956"/>
                </a:lnTo>
                <a:lnTo>
                  <a:pt x="297016" y="232633"/>
                </a:lnTo>
                <a:lnTo>
                  <a:pt x="354126" y="239745"/>
                </a:lnTo>
                <a:lnTo>
                  <a:pt x="415175" y="246257"/>
                </a:lnTo>
                <a:lnTo>
                  <a:pt x="479902" y="252134"/>
                </a:lnTo>
                <a:lnTo>
                  <a:pt x="548046" y="257341"/>
                </a:lnTo>
                <a:lnTo>
                  <a:pt x="619346" y="261844"/>
                </a:lnTo>
                <a:lnTo>
                  <a:pt x="693541" y="265606"/>
                </a:lnTo>
                <a:lnTo>
                  <a:pt x="770371" y="268594"/>
                </a:lnTo>
                <a:lnTo>
                  <a:pt x="849573" y="270771"/>
                </a:lnTo>
                <a:lnTo>
                  <a:pt x="930888" y="272103"/>
                </a:lnTo>
                <a:lnTo>
                  <a:pt x="1014054" y="272555"/>
                </a:lnTo>
                <a:lnTo>
                  <a:pt x="1097219" y="272103"/>
                </a:lnTo>
                <a:lnTo>
                  <a:pt x="1178535" y="270771"/>
                </a:lnTo>
                <a:lnTo>
                  <a:pt x="1257739" y="268594"/>
                </a:lnTo>
                <a:lnTo>
                  <a:pt x="1334570" y="265606"/>
                </a:lnTo>
                <a:lnTo>
                  <a:pt x="1408768" y="261844"/>
                </a:lnTo>
                <a:lnTo>
                  <a:pt x="1480070" y="257341"/>
                </a:lnTo>
                <a:lnTo>
                  <a:pt x="1548217" y="252134"/>
                </a:lnTo>
                <a:lnTo>
                  <a:pt x="1612947" y="246257"/>
                </a:lnTo>
                <a:lnTo>
                  <a:pt x="1673999" y="239745"/>
                </a:lnTo>
                <a:lnTo>
                  <a:pt x="1731112" y="232633"/>
                </a:lnTo>
                <a:lnTo>
                  <a:pt x="1784025" y="224956"/>
                </a:lnTo>
                <a:lnTo>
                  <a:pt x="1832476" y="216750"/>
                </a:lnTo>
                <a:lnTo>
                  <a:pt x="1876205" y="208049"/>
                </a:lnTo>
                <a:lnTo>
                  <a:pt x="1914951" y="198889"/>
                </a:lnTo>
                <a:lnTo>
                  <a:pt x="1976447" y="179330"/>
                </a:lnTo>
                <a:lnTo>
                  <a:pt x="2014876" y="158354"/>
                </a:lnTo>
                <a:lnTo>
                  <a:pt x="2028150" y="136240"/>
                </a:lnTo>
                <a:lnTo>
                  <a:pt x="2024788" y="125069"/>
                </a:lnTo>
                <a:lnTo>
                  <a:pt x="1976447" y="93186"/>
                </a:lnTo>
                <a:lnTo>
                  <a:pt x="1914951" y="73640"/>
                </a:lnTo>
                <a:lnTo>
                  <a:pt x="1876205" y="64484"/>
                </a:lnTo>
                <a:lnTo>
                  <a:pt x="1832476" y="55788"/>
                </a:lnTo>
                <a:lnTo>
                  <a:pt x="1784025" y="47585"/>
                </a:lnTo>
                <a:lnTo>
                  <a:pt x="1731112" y="39912"/>
                </a:lnTo>
                <a:lnTo>
                  <a:pt x="1673999" y="32803"/>
                </a:lnTo>
                <a:lnTo>
                  <a:pt x="1612947" y="26293"/>
                </a:lnTo>
                <a:lnTo>
                  <a:pt x="1548217" y="20417"/>
                </a:lnTo>
                <a:lnTo>
                  <a:pt x="1480070" y="15211"/>
                </a:lnTo>
                <a:lnTo>
                  <a:pt x="1408768" y="10709"/>
                </a:lnTo>
                <a:lnTo>
                  <a:pt x="1334570" y="6947"/>
                </a:lnTo>
                <a:lnTo>
                  <a:pt x="1257739" y="3960"/>
                </a:lnTo>
                <a:lnTo>
                  <a:pt x="1178535" y="1783"/>
                </a:lnTo>
                <a:lnTo>
                  <a:pt x="1097219" y="451"/>
                </a:lnTo>
                <a:lnTo>
                  <a:pt x="1014054" y="0"/>
                </a:lnTo>
                <a:close/>
              </a:path>
            </a:pathLst>
          </a:custGeom>
          <a:solidFill>
            <a:srgbClr val="FFFFFF"/>
          </a:solidFill>
        </p:spPr>
        <p:txBody>
          <a:bodyPr wrap="square" lIns="0" tIns="0" rIns="0" bIns="0" rtlCol="0"/>
          <a:lstStyle/>
          <a:p/>
        </p:txBody>
      </p:sp>
      <p:sp>
        <p:nvSpPr>
          <p:cNvPr id="18" name="object 18"/>
          <p:cNvSpPr/>
          <p:nvPr/>
        </p:nvSpPr>
        <p:spPr>
          <a:xfrm>
            <a:off x="5911831" y="2227066"/>
            <a:ext cx="2028189" cy="273050"/>
          </a:xfrm>
          <a:custGeom>
            <a:avLst/>
            <a:gdLst/>
            <a:ahLst/>
            <a:cxnLst/>
            <a:rect l="l" t="t" r="r" b="b"/>
            <a:pathLst>
              <a:path w="2028190" h="273050">
                <a:moveTo>
                  <a:pt x="2028150" y="136240"/>
                </a:moveTo>
                <a:lnTo>
                  <a:pt x="1998675" y="103507"/>
                </a:lnTo>
                <a:lnTo>
                  <a:pt x="1948451" y="83219"/>
                </a:lnTo>
                <a:lnTo>
                  <a:pt x="1876205" y="64484"/>
                </a:lnTo>
                <a:lnTo>
                  <a:pt x="1832476" y="55788"/>
                </a:lnTo>
                <a:lnTo>
                  <a:pt x="1784025" y="47585"/>
                </a:lnTo>
                <a:lnTo>
                  <a:pt x="1731112" y="39912"/>
                </a:lnTo>
                <a:lnTo>
                  <a:pt x="1673999" y="32803"/>
                </a:lnTo>
                <a:lnTo>
                  <a:pt x="1612947" y="26293"/>
                </a:lnTo>
                <a:lnTo>
                  <a:pt x="1548217" y="20417"/>
                </a:lnTo>
                <a:lnTo>
                  <a:pt x="1480070" y="15211"/>
                </a:lnTo>
                <a:lnTo>
                  <a:pt x="1408768" y="10709"/>
                </a:lnTo>
                <a:lnTo>
                  <a:pt x="1334570" y="6947"/>
                </a:lnTo>
                <a:lnTo>
                  <a:pt x="1257739" y="3960"/>
                </a:lnTo>
                <a:lnTo>
                  <a:pt x="1178535" y="1783"/>
                </a:lnTo>
                <a:lnTo>
                  <a:pt x="1097219" y="451"/>
                </a:lnTo>
                <a:lnTo>
                  <a:pt x="1014054" y="0"/>
                </a:lnTo>
                <a:lnTo>
                  <a:pt x="930888" y="451"/>
                </a:lnTo>
                <a:lnTo>
                  <a:pt x="849573" y="1783"/>
                </a:lnTo>
                <a:lnTo>
                  <a:pt x="770371" y="3960"/>
                </a:lnTo>
                <a:lnTo>
                  <a:pt x="693541" y="6947"/>
                </a:lnTo>
                <a:lnTo>
                  <a:pt x="619346" y="10709"/>
                </a:lnTo>
                <a:lnTo>
                  <a:pt x="548046" y="15211"/>
                </a:lnTo>
                <a:lnTo>
                  <a:pt x="479902" y="20417"/>
                </a:lnTo>
                <a:lnTo>
                  <a:pt x="415175" y="26293"/>
                </a:lnTo>
                <a:lnTo>
                  <a:pt x="354126" y="32803"/>
                </a:lnTo>
                <a:lnTo>
                  <a:pt x="297016" y="39912"/>
                </a:lnTo>
                <a:lnTo>
                  <a:pt x="244107" y="47585"/>
                </a:lnTo>
                <a:lnTo>
                  <a:pt x="195659" y="55788"/>
                </a:lnTo>
                <a:lnTo>
                  <a:pt x="151933" y="64484"/>
                </a:lnTo>
                <a:lnTo>
                  <a:pt x="113190" y="73640"/>
                </a:lnTo>
                <a:lnTo>
                  <a:pt x="51698" y="93186"/>
                </a:lnTo>
                <a:lnTo>
                  <a:pt x="13272" y="114147"/>
                </a:lnTo>
                <a:lnTo>
                  <a:pt x="0" y="136240"/>
                </a:lnTo>
                <a:lnTo>
                  <a:pt x="3361" y="147421"/>
                </a:lnTo>
                <a:lnTo>
                  <a:pt x="51698" y="179330"/>
                </a:lnTo>
                <a:lnTo>
                  <a:pt x="113190" y="198889"/>
                </a:lnTo>
                <a:lnTo>
                  <a:pt x="151933" y="208049"/>
                </a:lnTo>
                <a:lnTo>
                  <a:pt x="195659" y="216750"/>
                </a:lnTo>
                <a:lnTo>
                  <a:pt x="244107" y="224956"/>
                </a:lnTo>
                <a:lnTo>
                  <a:pt x="297016" y="232633"/>
                </a:lnTo>
                <a:lnTo>
                  <a:pt x="354126" y="239745"/>
                </a:lnTo>
                <a:lnTo>
                  <a:pt x="415175" y="246257"/>
                </a:lnTo>
                <a:lnTo>
                  <a:pt x="479902" y="252134"/>
                </a:lnTo>
                <a:lnTo>
                  <a:pt x="548046" y="257341"/>
                </a:lnTo>
                <a:lnTo>
                  <a:pt x="619346" y="261844"/>
                </a:lnTo>
                <a:lnTo>
                  <a:pt x="693541" y="265606"/>
                </a:lnTo>
                <a:lnTo>
                  <a:pt x="770371" y="268594"/>
                </a:lnTo>
                <a:lnTo>
                  <a:pt x="849573" y="270771"/>
                </a:lnTo>
                <a:lnTo>
                  <a:pt x="930888" y="272103"/>
                </a:lnTo>
                <a:lnTo>
                  <a:pt x="1014054" y="272555"/>
                </a:lnTo>
                <a:lnTo>
                  <a:pt x="1097219" y="272103"/>
                </a:lnTo>
                <a:lnTo>
                  <a:pt x="1178535" y="270771"/>
                </a:lnTo>
                <a:lnTo>
                  <a:pt x="1257739" y="268594"/>
                </a:lnTo>
                <a:lnTo>
                  <a:pt x="1334570" y="265606"/>
                </a:lnTo>
                <a:lnTo>
                  <a:pt x="1408768" y="261844"/>
                </a:lnTo>
                <a:lnTo>
                  <a:pt x="1480070" y="257341"/>
                </a:lnTo>
                <a:lnTo>
                  <a:pt x="1548217" y="252134"/>
                </a:lnTo>
                <a:lnTo>
                  <a:pt x="1612947" y="246257"/>
                </a:lnTo>
                <a:lnTo>
                  <a:pt x="1673999" y="239745"/>
                </a:lnTo>
                <a:lnTo>
                  <a:pt x="1731112" y="232633"/>
                </a:lnTo>
                <a:lnTo>
                  <a:pt x="1784025" y="224956"/>
                </a:lnTo>
                <a:lnTo>
                  <a:pt x="1832476" y="216750"/>
                </a:lnTo>
                <a:lnTo>
                  <a:pt x="1876205" y="208049"/>
                </a:lnTo>
                <a:lnTo>
                  <a:pt x="1914951" y="198889"/>
                </a:lnTo>
                <a:lnTo>
                  <a:pt x="1976447" y="179330"/>
                </a:lnTo>
                <a:lnTo>
                  <a:pt x="2014876" y="158354"/>
                </a:lnTo>
                <a:lnTo>
                  <a:pt x="2028150" y="136240"/>
                </a:lnTo>
                <a:close/>
              </a:path>
            </a:pathLst>
          </a:custGeom>
          <a:ln w="5339">
            <a:solidFill>
              <a:srgbClr val="000000"/>
            </a:solidFill>
          </a:ln>
        </p:spPr>
        <p:txBody>
          <a:bodyPr wrap="square" lIns="0" tIns="0" rIns="0" bIns="0" rtlCol="0"/>
          <a:lstStyle/>
          <a:p/>
        </p:txBody>
      </p:sp>
      <p:sp>
        <p:nvSpPr>
          <p:cNvPr id="19" name="object 19"/>
          <p:cNvSpPr/>
          <p:nvPr/>
        </p:nvSpPr>
        <p:spPr>
          <a:xfrm>
            <a:off x="5911831" y="1241652"/>
            <a:ext cx="2028189" cy="1111250"/>
          </a:xfrm>
          <a:custGeom>
            <a:avLst/>
            <a:gdLst/>
            <a:ahLst/>
            <a:cxnLst/>
            <a:rect l="l" t="t" r="r" b="b"/>
            <a:pathLst>
              <a:path w="2028190" h="1111250">
                <a:moveTo>
                  <a:pt x="2028150" y="1111226"/>
                </a:moveTo>
                <a:lnTo>
                  <a:pt x="1014054" y="0"/>
                </a:lnTo>
                <a:lnTo>
                  <a:pt x="0" y="1111226"/>
                </a:lnTo>
              </a:path>
            </a:pathLst>
          </a:custGeom>
          <a:ln w="5511">
            <a:solidFill>
              <a:srgbClr val="000000"/>
            </a:solidFill>
          </a:ln>
        </p:spPr>
        <p:txBody>
          <a:bodyPr wrap="square" lIns="0" tIns="0" rIns="0" bIns="0" rtlCol="0"/>
          <a:lstStyle/>
          <a:p/>
        </p:txBody>
      </p:sp>
      <p:sp>
        <p:nvSpPr>
          <p:cNvPr id="20" name="object 20"/>
          <p:cNvSpPr/>
          <p:nvPr/>
        </p:nvSpPr>
        <p:spPr>
          <a:xfrm>
            <a:off x="5911831" y="2572993"/>
            <a:ext cx="2028189" cy="273050"/>
          </a:xfrm>
          <a:custGeom>
            <a:avLst/>
            <a:gdLst/>
            <a:ahLst/>
            <a:cxnLst/>
            <a:rect l="l" t="t" r="r" b="b"/>
            <a:pathLst>
              <a:path w="2028190" h="273050">
                <a:moveTo>
                  <a:pt x="1014054" y="0"/>
                </a:moveTo>
                <a:lnTo>
                  <a:pt x="930888" y="451"/>
                </a:lnTo>
                <a:lnTo>
                  <a:pt x="849573" y="1783"/>
                </a:lnTo>
                <a:lnTo>
                  <a:pt x="770371" y="3961"/>
                </a:lnTo>
                <a:lnTo>
                  <a:pt x="693541" y="6948"/>
                </a:lnTo>
                <a:lnTo>
                  <a:pt x="619346" y="10710"/>
                </a:lnTo>
                <a:lnTo>
                  <a:pt x="548046" y="15213"/>
                </a:lnTo>
                <a:lnTo>
                  <a:pt x="479902" y="20420"/>
                </a:lnTo>
                <a:lnTo>
                  <a:pt x="415175" y="26297"/>
                </a:lnTo>
                <a:lnTo>
                  <a:pt x="354126" y="32809"/>
                </a:lnTo>
                <a:lnTo>
                  <a:pt x="297016" y="39921"/>
                </a:lnTo>
                <a:lnTo>
                  <a:pt x="244107" y="47598"/>
                </a:lnTo>
                <a:lnTo>
                  <a:pt x="195659" y="55804"/>
                </a:lnTo>
                <a:lnTo>
                  <a:pt x="151933" y="64505"/>
                </a:lnTo>
                <a:lnTo>
                  <a:pt x="113190" y="73665"/>
                </a:lnTo>
                <a:lnTo>
                  <a:pt x="51698" y="93224"/>
                </a:lnTo>
                <a:lnTo>
                  <a:pt x="13272" y="114201"/>
                </a:lnTo>
                <a:lnTo>
                  <a:pt x="0" y="136314"/>
                </a:lnTo>
                <a:lnTo>
                  <a:pt x="3361" y="147485"/>
                </a:lnTo>
                <a:lnTo>
                  <a:pt x="51698" y="179368"/>
                </a:lnTo>
                <a:lnTo>
                  <a:pt x="113190" y="198914"/>
                </a:lnTo>
                <a:lnTo>
                  <a:pt x="151933" y="208070"/>
                </a:lnTo>
                <a:lnTo>
                  <a:pt x="195659" y="216766"/>
                </a:lnTo>
                <a:lnTo>
                  <a:pt x="244107" y="224969"/>
                </a:lnTo>
                <a:lnTo>
                  <a:pt x="297016" y="232642"/>
                </a:lnTo>
                <a:lnTo>
                  <a:pt x="354126" y="239751"/>
                </a:lnTo>
                <a:lnTo>
                  <a:pt x="415175" y="246262"/>
                </a:lnTo>
                <a:lnTo>
                  <a:pt x="479902" y="252137"/>
                </a:lnTo>
                <a:lnTo>
                  <a:pt x="548046" y="257343"/>
                </a:lnTo>
                <a:lnTo>
                  <a:pt x="619346" y="261845"/>
                </a:lnTo>
                <a:lnTo>
                  <a:pt x="693541" y="265607"/>
                </a:lnTo>
                <a:lnTo>
                  <a:pt x="770371" y="268594"/>
                </a:lnTo>
                <a:lnTo>
                  <a:pt x="849573" y="270771"/>
                </a:lnTo>
                <a:lnTo>
                  <a:pt x="930888" y="272103"/>
                </a:lnTo>
                <a:lnTo>
                  <a:pt x="1014054" y="272555"/>
                </a:lnTo>
                <a:lnTo>
                  <a:pt x="1097219" y="272103"/>
                </a:lnTo>
                <a:lnTo>
                  <a:pt x="1178535" y="270771"/>
                </a:lnTo>
                <a:lnTo>
                  <a:pt x="1257739" y="268594"/>
                </a:lnTo>
                <a:lnTo>
                  <a:pt x="1334570" y="265607"/>
                </a:lnTo>
                <a:lnTo>
                  <a:pt x="1408768" y="261845"/>
                </a:lnTo>
                <a:lnTo>
                  <a:pt x="1480070" y="257343"/>
                </a:lnTo>
                <a:lnTo>
                  <a:pt x="1548217" y="252137"/>
                </a:lnTo>
                <a:lnTo>
                  <a:pt x="1612947" y="246262"/>
                </a:lnTo>
                <a:lnTo>
                  <a:pt x="1673999" y="239751"/>
                </a:lnTo>
                <a:lnTo>
                  <a:pt x="1731112" y="232642"/>
                </a:lnTo>
                <a:lnTo>
                  <a:pt x="1784025" y="224969"/>
                </a:lnTo>
                <a:lnTo>
                  <a:pt x="1832476" y="216766"/>
                </a:lnTo>
                <a:lnTo>
                  <a:pt x="1876205" y="208070"/>
                </a:lnTo>
                <a:lnTo>
                  <a:pt x="1914951" y="198914"/>
                </a:lnTo>
                <a:lnTo>
                  <a:pt x="1976447" y="179368"/>
                </a:lnTo>
                <a:lnTo>
                  <a:pt x="2014876" y="158407"/>
                </a:lnTo>
                <a:lnTo>
                  <a:pt x="2028150" y="136314"/>
                </a:lnTo>
                <a:lnTo>
                  <a:pt x="2024788" y="125133"/>
                </a:lnTo>
                <a:lnTo>
                  <a:pt x="1976447" y="93224"/>
                </a:lnTo>
                <a:lnTo>
                  <a:pt x="1914951" y="73665"/>
                </a:lnTo>
                <a:lnTo>
                  <a:pt x="1876205" y="64505"/>
                </a:lnTo>
                <a:lnTo>
                  <a:pt x="1832476" y="55804"/>
                </a:lnTo>
                <a:lnTo>
                  <a:pt x="1784025" y="47598"/>
                </a:lnTo>
                <a:lnTo>
                  <a:pt x="1731112" y="39921"/>
                </a:lnTo>
                <a:lnTo>
                  <a:pt x="1673999" y="32809"/>
                </a:lnTo>
                <a:lnTo>
                  <a:pt x="1612947" y="26297"/>
                </a:lnTo>
                <a:lnTo>
                  <a:pt x="1548217" y="20420"/>
                </a:lnTo>
                <a:lnTo>
                  <a:pt x="1480070" y="15213"/>
                </a:lnTo>
                <a:lnTo>
                  <a:pt x="1408768" y="10710"/>
                </a:lnTo>
                <a:lnTo>
                  <a:pt x="1334570" y="6948"/>
                </a:lnTo>
                <a:lnTo>
                  <a:pt x="1257739" y="3961"/>
                </a:lnTo>
                <a:lnTo>
                  <a:pt x="1178535" y="1783"/>
                </a:lnTo>
                <a:lnTo>
                  <a:pt x="1097219" y="451"/>
                </a:lnTo>
                <a:lnTo>
                  <a:pt x="1014054" y="0"/>
                </a:lnTo>
                <a:close/>
              </a:path>
            </a:pathLst>
          </a:custGeom>
          <a:solidFill>
            <a:srgbClr val="FFFFFF"/>
          </a:solidFill>
        </p:spPr>
        <p:txBody>
          <a:bodyPr wrap="square" lIns="0" tIns="0" rIns="0" bIns="0" rtlCol="0"/>
          <a:lstStyle/>
          <a:p/>
        </p:txBody>
      </p:sp>
      <p:sp>
        <p:nvSpPr>
          <p:cNvPr id="21" name="object 21"/>
          <p:cNvSpPr/>
          <p:nvPr/>
        </p:nvSpPr>
        <p:spPr>
          <a:xfrm>
            <a:off x="5911831" y="2572993"/>
            <a:ext cx="2028189" cy="273050"/>
          </a:xfrm>
          <a:custGeom>
            <a:avLst/>
            <a:gdLst/>
            <a:ahLst/>
            <a:cxnLst/>
            <a:rect l="l" t="t" r="r" b="b"/>
            <a:pathLst>
              <a:path w="2028190" h="273050">
                <a:moveTo>
                  <a:pt x="2028150" y="136314"/>
                </a:moveTo>
                <a:lnTo>
                  <a:pt x="1998675" y="103553"/>
                </a:lnTo>
                <a:lnTo>
                  <a:pt x="1948451" y="83250"/>
                </a:lnTo>
                <a:lnTo>
                  <a:pt x="1876205" y="64505"/>
                </a:lnTo>
                <a:lnTo>
                  <a:pt x="1832476" y="55804"/>
                </a:lnTo>
                <a:lnTo>
                  <a:pt x="1784025" y="47598"/>
                </a:lnTo>
                <a:lnTo>
                  <a:pt x="1731112" y="39921"/>
                </a:lnTo>
                <a:lnTo>
                  <a:pt x="1673999" y="32809"/>
                </a:lnTo>
                <a:lnTo>
                  <a:pt x="1612947" y="26297"/>
                </a:lnTo>
                <a:lnTo>
                  <a:pt x="1548217" y="20420"/>
                </a:lnTo>
                <a:lnTo>
                  <a:pt x="1480070" y="15213"/>
                </a:lnTo>
                <a:lnTo>
                  <a:pt x="1408768" y="10710"/>
                </a:lnTo>
                <a:lnTo>
                  <a:pt x="1334570" y="6948"/>
                </a:lnTo>
                <a:lnTo>
                  <a:pt x="1257739" y="3961"/>
                </a:lnTo>
                <a:lnTo>
                  <a:pt x="1178535" y="1783"/>
                </a:lnTo>
                <a:lnTo>
                  <a:pt x="1097219" y="451"/>
                </a:lnTo>
                <a:lnTo>
                  <a:pt x="1014054" y="0"/>
                </a:lnTo>
                <a:lnTo>
                  <a:pt x="930888" y="451"/>
                </a:lnTo>
                <a:lnTo>
                  <a:pt x="849573" y="1783"/>
                </a:lnTo>
                <a:lnTo>
                  <a:pt x="770371" y="3961"/>
                </a:lnTo>
                <a:lnTo>
                  <a:pt x="693541" y="6948"/>
                </a:lnTo>
                <a:lnTo>
                  <a:pt x="619346" y="10710"/>
                </a:lnTo>
                <a:lnTo>
                  <a:pt x="548046" y="15213"/>
                </a:lnTo>
                <a:lnTo>
                  <a:pt x="479902" y="20420"/>
                </a:lnTo>
                <a:lnTo>
                  <a:pt x="415175" y="26297"/>
                </a:lnTo>
                <a:lnTo>
                  <a:pt x="354126" y="32809"/>
                </a:lnTo>
                <a:lnTo>
                  <a:pt x="297016" y="39921"/>
                </a:lnTo>
                <a:lnTo>
                  <a:pt x="244107" y="47598"/>
                </a:lnTo>
                <a:lnTo>
                  <a:pt x="195659" y="55804"/>
                </a:lnTo>
                <a:lnTo>
                  <a:pt x="151933" y="64505"/>
                </a:lnTo>
                <a:lnTo>
                  <a:pt x="113190" y="73665"/>
                </a:lnTo>
                <a:lnTo>
                  <a:pt x="51698" y="93224"/>
                </a:lnTo>
                <a:lnTo>
                  <a:pt x="13272" y="114201"/>
                </a:lnTo>
                <a:lnTo>
                  <a:pt x="0" y="136314"/>
                </a:lnTo>
                <a:lnTo>
                  <a:pt x="3361" y="147485"/>
                </a:lnTo>
                <a:lnTo>
                  <a:pt x="51698" y="179368"/>
                </a:lnTo>
                <a:lnTo>
                  <a:pt x="113190" y="198914"/>
                </a:lnTo>
                <a:lnTo>
                  <a:pt x="151933" y="208070"/>
                </a:lnTo>
                <a:lnTo>
                  <a:pt x="195659" y="216766"/>
                </a:lnTo>
                <a:lnTo>
                  <a:pt x="244107" y="224969"/>
                </a:lnTo>
                <a:lnTo>
                  <a:pt x="297016" y="232642"/>
                </a:lnTo>
                <a:lnTo>
                  <a:pt x="354126" y="239751"/>
                </a:lnTo>
                <a:lnTo>
                  <a:pt x="415175" y="246262"/>
                </a:lnTo>
                <a:lnTo>
                  <a:pt x="479902" y="252137"/>
                </a:lnTo>
                <a:lnTo>
                  <a:pt x="548046" y="257343"/>
                </a:lnTo>
                <a:lnTo>
                  <a:pt x="619346" y="261845"/>
                </a:lnTo>
                <a:lnTo>
                  <a:pt x="693541" y="265607"/>
                </a:lnTo>
                <a:lnTo>
                  <a:pt x="770371" y="268594"/>
                </a:lnTo>
                <a:lnTo>
                  <a:pt x="849573" y="270771"/>
                </a:lnTo>
                <a:lnTo>
                  <a:pt x="930888" y="272103"/>
                </a:lnTo>
                <a:lnTo>
                  <a:pt x="1014054" y="272555"/>
                </a:lnTo>
                <a:lnTo>
                  <a:pt x="1097219" y="272103"/>
                </a:lnTo>
                <a:lnTo>
                  <a:pt x="1178535" y="270771"/>
                </a:lnTo>
                <a:lnTo>
                  <a:pt x="1257739" y="268594"/>
                </a:lnTo>
                <a:lnTo>
                  <a:pt x="1334570" y="265607"/>
                </a:lnTo>
                <a:lnTo>
                  <a:pt x="1408768" y="261845"/>
                </a:lnTo>
                <a:lnTo>
                  <a:pt x="1480070" y="257343"/>
                </a:lnTo>
                <a:lnTo>
                  <a:pt x="1548217" y="252137"/>
                </a:lnTo>
                <a:lnTo>
                  <a:pt x="1612947" y="246262"/>
                </a:lnTo>
                <a:lnTo>
                  <a:pt x="1673999" y="239751"/>
                </a:lnTo>
                <a:lnTo>
                  <a:pt x="1731112" y="232642"/>
                </a:lnTo>
                <a:lnTo>
                  <a:pt x="1784025" y="224969"/>
                </a:lnTo>
                <a:lnTo>
                  <a:pt x="1832476" y="216766"/>
                </a:lnTo>
                <a:lnTo>
                  <a:pt x="1876205" y="208070"/>
                </a:lnTo>
                <a:lnTo>
                  <a:pt x="1914951" y="198914"/>
                </a:lnTo>
                <a:lnTo>
                  <a:pt x="1976447" y="179368"/>
                </a:lnTo>
                <a:lnTo>
                  <a:pt x="2014876" y="158407"/>
                </a:lnTo>
                <a:lnTo>
                  <a:pt x="2028150" y="136314"/>
                </a:lnTo>
                <a:close/>
              </a:path>
            </a:pathLst>
          </a:custGeom>
          <a:ln w="5339">
            <a:solidFill>
              <a:srgbClr val="000000"/>
            </a:solidFill>
          </a:ln>
        </p:spPr>
        <p:txBody>
          <a:bodyPr wrap="square" lIns="0" tIns="0" rIns="0" bIns="0" rtlCol="0"/>
          <a:lstStyle/>
          <a:p/>
        </p:txBody>
      </p:sp>
      <p:sp>
        <p:nvSpPr>
          <p:cNvPr id="22" name="object 22"/>
          <p:cNvSpPr/>
          <p:nvPr/>
        </p:nvSpPr>
        <p:spPr>
          <a:xfrm>
            <a:off x="5911831" y="2918920"/>
            <a:ext cx="2028189" cy="273050"/>
          </a:xfrm>
          <a:custGeom>
            <a:avLst/>
            <a:gdLst/>
            <a:ahLst/>
            <a:cxnLst/>
            <a:rect l="l" t="t" r="r" b="b"/>
            <a:pathLst>
              <a:path w="2028190" h="273050">
                <a:moveTo>
                  <a:pt x="1014054" y="0"/>
                </a:moveTo>
                <a:lnTo>
                  <a:pt x="930888" y="451"/>
                </a:lnTo>
                <a:lnTo>
                  <a:pt x="849573" y="1783"/>
                </a:lnTo>
                <a:lnTo>
                  <a:pt x="770371" y="3961"/>
                </a:lnTo>
                <a:lnTo>
                  <a:pt x="693541" y="6948"/>
                </a:lnTo>
                <a:lnTo>
                  <a:pt x="619346" y="10710"/>
                </a:lnTo>
                <a:lnTo>
                  <a:pt x="548046" y="15213"/>
                </a:lnTo>
                <a:lnTo>
                  <a:pt x="479902" y="20420"/>
                </a:lnTo>
                <a:lnTo>
                  <a:pt x="415175" y="26297"/>
                </a:lnTo>
                <a:lnTo>
                  <a:pt x="354126" y="32809"/>
                </a:lnTo>
                <a:lnTo>
                  <a:pt x="297016" y="39921"/>
                </a:lnTo>
                <a:lnTo>
                  <a:pt x="244107" y="47598"/>
                </a:lnTo>
                <a:lnTo>
                  <a:pt x="195659" y="55804"/>
                </a:lnTo>
                <a:lnTo>
                  <a:pt x="151933" y="64505"/>
                </a:lnTo>
                <a:lnTo>
                  <a:pt x="113190" y="73665"/>
                </a:lnTo>
                <a:lnTo>
                  <a:pt x="51698" y="93224"/>
                </a:lnTo>
                <a:lnTo>
                  <a:pt x="13272" y="114201"/>
                </a:lnTo>
                <a:lnTo>
                  <a:pt x="0" y="136314"/>
                </a:lnTo>
                <a:lnTo>
                  <a:pt x="3361" y="147485"/>
                </a:lnTo>
                <a:lnTo>
                  <a:pt x="51698" y="179370"/>
                </a:lnTo>
                <a:lnTo>
                  <a:pt x="113190" y="198919"/>
                </a:lnTo>
                <a:lnTo>
                  <a:pt x="151933" y="208076"/>
                </a:lnTo>
                <a:lnTo>
                  <a:pt x="195659" y="216774"/>
                </a:lnTo>
                <a:lnTo>
                  <a:pt x="244107" y="224978"/>
                </a:lnTo>
                <a:lnTo>
                  <a:pt x="297016" y="232653"/>
                </a:lnTo>
                <a:lnTo>
                  <a:pt x="354126" y="239764"/>
                </a:lnTo>
                <a:lnTo>
                  <a:pt x="415175" y="246276"/>
                </a:lnTo>
                <a:lnTo>
                  <a:pt x="479902" y="252153"/>
                </a:lnTo>
                <a:lnTo>
                  <a:pt x="548046" y="257361"/>
                </a:lnTo>
                <a:lnTo>
                  <a:pt x="619346" y="261864"/>
                </a:lnTo>
                <a:lnTo>
                  <a:pt x="693541" y="265627"/>
                </a:lnTo>
                <a:lnTo>
                  <a:pt x="770371" y="268615"/>
                </a:lnTo>
                <a:lnTo>
                  <a:pt x="849573" y="270792"/>
                </a:lnTo>
                <a:lnTo>
                  <a:pt x="930888" y="272125"/>
                </a:lnTo>
                <a:lnTo>
                  <a:pt x="1014054" y="272577"/>
                </a:lnTo>
                <a:lnTo>
                  <a:pt x="1097219" y="272125"/>
                </a:lnTo>
                <a:lnTo>
                  <a:pt x="1178535" y="270792"/>
                </a:lnTo>
                <a:lnTo>
                  <a:pt x="1257739" y="268615"/>
                </a:lnTo>
                <a:lnTo>
                  <a:pt x="1334570" y="265627"/>
                </a:lnTo>
                <a:lnTo>
                  <a:pt x="1408768" y="261864"/>
                </a:lnTo>
                <a:lnTo>
                  <a:pt x="1480070" y="257361"/>
                </a:lnTo>
                <a:lnTo>
                  <a:pt x="1548217" y="252153"/>
                </a:lnTo>
                <a:lnTo>
                  <a:pt x="1612947" y="246276"/>
                </a:lnTo>
                <a:lnTo>
                  <a:pt x="1673999" y="239764"/>
                </a:lnTo>
                <a:lnTo>
                  <a:pt x="1731112" y="232653"/>
                </a:lnTo>
                <a:lnTo>
                  <a:pt x="1784025" y="224978"/>
                </a:lnTo>
                <a:lnTo>
                  <a:pt x="1832476" y="216774"/>
                </a:lnTo>
                <a:lnTo>
                  <a:pt x="1876205" y="208076"/>
                </a:lnTo>
                <a:lnTo>
                  <a:pt x="1914951" y="198919"/>
                </a:lnTo>
                <a:lnTo>
                  <a:pt x="1976447" y="179370"/>
                </a:lnTo>
                <a:lnTo>
                  <a:pt x="2014876" y="158408"/>
                </a:lnTo>
                <a:lnTo>
                  <a:pt x="2028150" y="136314"/>
                </a:lnTo>
                <a:lnTo>
                  <a:pt x="2024788" y="125133"/>
                </a:lnTo>
                <a:lnTo>
                  <a:pt x="1976447" y="93224"/>
                </a:lnTo>
                <a:lnTo>
                  <a:pt x="1914951" y="73665"/>
                </a:lnTo>
                <a:lnTo>
                  <a:pt x="1876205" y="64505"/>
                </a:lnTo>
                <a:lnTo>
                  <a:pt x="1832476" y="55804"/>
                </a:lnTo>
                <a:lnTo>
                  <a:pt x="1784025" y="47598"/>
                </a:lnTo>
                <a:lnTo>
                  <a:pt x="1731112" y="39921"/>
                </a:lnTo>
                <a:lnTo>
                  <a:pt x="1673999" y="32809"/>
                </a:lnTo>
                <a:lnTo>
                  <a:pt x="1612947" y="26297"/>
                </a:lnTo>
                <a:lnTo>
                  <a:pt x="1548217" y="20420"/>
                </a:lnTo>
                <a:lnTo>
                  <a:pt x="1480070" y="15213"/>
                </a:lnTo>
                <a:lnTo>
                  <a:pt x="1408768" y="10710"/>
                </a:lnTo>
                <a:lnTo>
                  <a:pt x="1334570" y="6948"/>
                </a:lnTo>
                <a:lnTo>
                  <a:pt x="1257739" y="3961"/>
                </a:lnTo>
                <a:lnTo>
                  <a:pt x="1178535" y="1783"/>
                </a:lnTo>
                <a:lnTo>
                  <a:pt x="1097219" y="451"/>
                </a:lnTo>
                <a:lnTo>
                  <a:pt x="1014054" y="0"/>
                </a:lnTo>
                <a:close/>
              </a:path>
            </a:pathLst>
          </a:custGeom>
          <a:solidFill>
            <a:srgbClr val="FFFFFF"/>
          </a:solidFill>
        </p:spPr>
        <p:txBody>
          <a:bodyPr wrap="square" lIns="0" tIns="0" rIns="0" bIns="0" rtlCol="0"/>
          <a:lstStyle/>
          <a:p/>
        </p:txBody>
      </p:sp>
      <p:sp>
        <p:nvSpPr>
          <p:cNvPr id="23" name="object 23"/>
          <p:cNvSpPr/>
          <p:nvPr/>
        </p:nvSpPr>
        <p:spPr>
          <a:xfrm>
            <a:off x="5911831" y="2918920"/>
            <a:ext cx="2028189" cy="273050"/>
          </a:xfrm>
          <a:custGeom>
            <a:avLst/>
            <a:gdLst/>
            <a:ahLst/>
            <a:cxnLst/>
            <a:rect l="l" t="t" r="r" b="b"/>
            <a:pathLst>
              <a:path w="2028190" h="273050">
                <a:moveTo>
                  <a:pt x="2028150" y="136314"/>
                </a:moveTo>
                <a:lnTo>
                  <a:pt x="1998675" y="103553"/>
                </a:lnTo>
                <a:lnTo>
                  <a:pt x="1948451" y="83250"/>
                </a:lnTo>
                <a:lnTo>
                  <a:pt x="1876205" y="64505"/>
                </a:lnTo>
                <a:lnTo>
                  <a:pt x="1832476" y="55804"/>
                </a:lnTo>
                <a:lnTo>
                  <a:pt x="1784025" y="47598"/>
                </a:lnTo>
                <a:lnTo>
                  <a:pt x="1731112" y="39921"/>
                </a:lnTo>
                <a:lnTo>
                  <a:pt x="1673999" y="32809"/>
                </a:lnTo>
                <a:lnTo>
                  <a:pt x="1612947" y="26297"/>
                </a:lnTo>
                <a:lnTo>
                  <a:pt x="1548217" y="20420"/>
                </a:lnTo>
                <a:lnTo>
                  <a:pt x="1480070" y="15213"/>
                </a:lnTo>
                <a:lnTo>
                  <a:pt x="1408768" y="10710"/>
                </a:lnTo>
                <a:lnTo>
                  <a:pt x="1334570" y="6948"/>
                </a:lnTo>
                <a:lnTo>
                  <a:pt x="1257739" y="3961"/>
                </a:lnTo>
                <a:lnTo>
                  <a:pt x="1178535" y="1783"/>
                </a:lnTo>
                <a:lnTo>
                  <a:pt x="1097219" y="451"/>
                </a:lnTo>
                <a:lnTo>
                  <a:pt x="1014054" y="0"/>
                </a:lnTo>
                <a:lnTo>
                  <a:pt x="930888" y="451"/>
                </a:lnTo>
                <a:lnTo>
                  <a:pt x="849573" y="1783"/>
                </a:lnTo>
                <a:lnTo>
                  <a:pt x="770371" y="3961"/>
                </a:lnTo>
                <a:lnTo>
                  <a:pt x="693541" y="6948"/>
                </a:lnTo>
                <a:lnTo>
                  <a:pt x="619346" y="10710"/>
                </a:lnTo>
                <a:lnTo>
                  <a:pt x="548046" y="15213"/>
                </a:lnTo>
                <a:lnTo>
                  <a:pt x="479902" y="20420"/>
                </a:lnTo>
                <a:lnTo>
                  <a:pt x="415175" y="26297"/>
                </a:lnTo>
                <a:lnTo>
                  <a:pt x="354126" y="32809"/>
                </a:lnTo>
                <a:lnTo>
                  <a:pt x="297016" y="39921"/>
                </a:lnTo>
                <a:lnTo>
                  <a:pt x="244107" y="47598"/>
                </a:lnTo>
                <a:lnTo>
                  <a:pt x="195659" y="55804"/>
                </a:lnTo>
                <a:lnTo>
                  <a:pt x="151933" y="64505"/>
                </a:lnTo>
                <a:lnTo>
                  <a:pt x="113190" y="73665"/>
                </a:lnTo>
                <a:lnTo>
                  <a:pt x="51698" y="93224"/>
                </a:lnTo>
                <a:lnTo>
                  <a:pt x="13272" y="114201"/>
                </a:lnTo>
                <a:lnTo>
                  <a:pt x="0" y="136314"/>
                </a:lnTo>
                <a:lnTo>
                  <a:pt x="3361" y="147485"/>
                </a:lnTo>
                <a:lnTo>
                  <a:pt x="51698" y="179370"/>
                </a:lnTo>
                <a:lnTo>
                  <a:pt x="113190" y="198919"/>
                </a:lnTo>
                <a:lnTo>
                  <a:pt x="151933" y="208076"/>
                </a:lnTo>
                <a:lnTo>
                  <a:pt x="195659" y="216774"/>
                </a:lnTo>
                <a:lnTo>
                  <a:pt x="244107" y="224978"/>
                </a:lnTo>
                <a:lnTo>
                  <a:pt x="297016" y="232653"/>
                </a:lnTo>
                <a:lnTo>
                  <a:pt x="354126" y="239764"/>
                </a:lnTo>
                <a:lnTo>
                  <a:pt x="415175" y="246276"/>
                </a:lnTo>
                <a:lnTo>
                  <a:pt x="479902" y="252153"/>
                </a:lnTo>
                <a:lnTo>
                  <a:pt x="548046" y="257361"/>
                </a:lnTo>
                <a:lnTo>
                  <a:pt x="619346" y="261864"/>
                </a:lnTo>
                <a:lnTo>
                  <a:pt x="693541" y="265627"/>
                </a:lnTo>
                <a:lnTo>
                  <a:pt x="770371" y="268615"/>
                </a:lnTo>
                <a:lnTo>
                  <a:pt x="849573" y="270792"/>
                </a:lnTo>
                <a:lnTo>
                  <a:pt x="930888" y="272125"/>
                </a:lnTo>
                <a:lnTo>
                  <a:pt x="1014054" y="272577"/>
                </a:lnTo>
                <a:lnTo>
                  <a:pt x="1097219" y="272125"/>
                </a:lnTo>
                <a:lnTo>
                  <a:pt x="1178535" y="270792"/>
                </a:lnTo>
                <a:lnTo>
                  <a:pt x="1257739" y="268615"/>
                </a:lnTo>
                <a:lnTo>
                  <a:pt x="1334570" y="265627"/>
                </a:lnTo>
                <a:lnTo>
                  <a:pt x="1408768" y="261864"/>
                </a:lnTo>
                <a:lnTo>
                  <a:pt x="1480070" y="257361"/>
                </a:lnTo>
                <a:lnTo>
                  <a:pt x="1548217" y="252153"/>
                </a:lnTo>
                <a:lnTo>
                  <a:pt x="1612947" y="246276"/>
                </a:lnTo>
                <a:lnTo>
                  <a:pt x="1673999" y="239764"/>
                </a:lnTo>
                <a:lnTo>
                  <a:pt x="1731112" y="232653"/>
                </a:lnTo>
                <a:lnTo>
                  <a:pt x="1784025" y="224978"/>
                </a:lnTo>
                <a:lnTo>
                  <a:pt x="1832476" y="216774"/>
                </a:lnTo>
                <a:lnTo>
                  <a:pt x="1876205" y="208076"/>
                </a:lnTo>
                <a:lnTo>
                  <a:pt x="1914951" y="198919"/>
                </a:lnTo>
                <a:lnTo>
                  <a:pt x="1976447" y="179370"/>
                </a:lnTo>
                <a:lnTo>
                  <a:pt x="2014876" y="158408"/>
                </a:lnTo>
                <a:lnTo>
                  <a:pt x="2028150" y="136314"/>
                </a:lnTo>
                <a:close/>
              </a:path>
            </a:pathLst>
          </a:custGeom>
          <a:ln w="5339">
            <a:solidFill>
              <a:srgbClr val="000000"/>
            </a:solidFill>
          </a:ln>
        </p:spPr>
        <p:txBody>
          <a:bodyPr wrap="square" lIns="0" tIns="0" rIns="0" bIns="0" rtlCol="0"/>
          <a:lstStyle/>
          <a:p/>
        </p:txBody>
      </p:sp>
      <p:sp>
        <p:nvSpPr>
          <p:cNvPr id="24" name="object 24"/>
          <p:cNvSpPr/>
          <p:nvPr/>
        </p:nvSpPr>
        <p:spPr>
          <a:xfrm>
            <a:off x="5911831" y="3275357"/>
            <a:ext cx="2028189" cy="273050"/>
          </a:xfrm>
          <a:custGeom>
            <a:avLst/>
            <a:gdLst/>
            <a:ahLst/>
            <a:cxnLst/>
            <a:rect l="l" t="t" r="r" b="b"/>
            <a:pathLst>
              <a:path w="2028190" h="273050">
                <a:moveTo>
                  <a:pt x="1014054" y="0"/>
                </a:moveTo>
                <a:lnTo>
                  <a:pt x="930888" y="451"/>
                </a:lnTo>
                <a:lnTo>
                  <a:pt x="849573" y="1783"/>
                </a:lnTo>
                <a:lnTo>
                  <a:pt x="770371" y="3960"/>
                </a:lnTo>
                <a:lnTo>
                  <a:pt x="693541" y="6948"/>
                </a:lnTo>
                <a:lnTo>
                  <a:pt x="619346" y="10710"/>
                </a:lnTo>
                <a:lnTo>
                  <a:pt x="548046" y="15212"/>
                </a:lnTo>
                <a:lnTo>
                  <a:pt x="479902" y="20419"/>
                </a:lnTo>
                <a:lnTo>
                  <a:pt x="415175" y="26295"/>
                </a:lnTo>
                <a:lnTo>
                  <a:pt x="354126" y="32807"/>
                </a:lnTo>
                <a:lnTo>
                  <a:pt x="297016" y="39918"/>
                </a:lnTo>
                <a:lnTo>
                  <a:pt x="244107" y="47593"/>
                </a:lnTo>
                <a:lnTo>
                  <a:pt x="195659" y="55798"/>
                </a:lnTo>
                <a:lnTo>
                  <a:pt x="151933" y="64497"/>
                </a:lnTo>
                <a:lnTo>
                  <a:pt x="113190" y="73655"/>
                </a:lnTo>
                <a:lnTo>
                  <a:pt x="51698" y="93209"/>
                </a:lnTo>
                <a:lnTo>
                  <a:pt x="13272" y="114179"/>
                </a:lnTo>
                <a:lnTo>
                  <a:pt x="0" y="136284"/>
                </a:lnTo>
                <a:lnTo>
                  <a:pt x="3361" y="147461"/>
                </a:lnTo>
                <a:lnTo>
                  <a:pt x="51698" y="179356"/>
                </a:lnTo>
                <a:lnTo>
                  <a:pt x="113190" y="198909"/>
                </a:lnTo>
                <a:lnTo>
                  <a:pt x="151933" y="208067"/>
                </a:lnTo>
                <a:lnTo>
                  <a:pt x="195659" y="216766"/>
                </a:lnTo>
                <a:lnTo>
                  <a:pt x="244107" y="224970"/>
                </a:lnTo>
                <a:lnTo>
                  <a:pt x="297016" y="232645"/>
                </a:lnTo>
                <a:lnTo>
                  <a:pt x="354126" y="239756"/>
                </a:lnTo>
                <a:lnTo>
                  <a:pt x="415175" y="246267"/>
                </a:lnTo>
                <a:lnTo>
                  <a:pt x="479902" y="252143"/>
                </a:lnTo>
                <a:lnTo>
                  <a:pt x="548046" y="257350"/>
                </a:lnTo>
                <a:lnTo>
                  <a:pt x="619346" y="261852"/>
                </a:lnTo>
                <a:lnTo>
                  <a:pt x="693541" y="265614"/>
                </a:lnTo>
                <a:lnTo>
                  <a:pt x="770371" y="268601"/>
                </a:lnTo>
                <a:lnTo>
                  <a:pt x="849573" y="270778"/>
                </a:lnTo>
                <a:lnTo>
                  <a:pt x="930888" y="272110"/>
                </a:lnTo>
                <a:lnTo>
                  <a:pt x="1014054" y="272562"/>
                </a:lnTo>
                <a:lnTo>
                  <a:pt x="1097219" y="272110"/>
                </a:lnTo>
                <a:lnTo>
                  <a:pt x="1178535" y="270778"/>
                </a:lnTo>
                <a:lnTo>
                  <a:pt x="1257739" y="268601"/>
                </a:lnTo>
                <a:lnTo>
                  <a:pt x="1334570" y="265614"/>
                </a:lnTo>
                <a:lnTo>
                  <a:pt x="1408768" y="261852"/>
                </a:lnTo>
                <a:lnTo>
                  <a:pt x="1480070" y="257350"/>
                </a:lnTo>
                <a:lnTo>
                  <a:pt x="1548217" y="252143"/>
                </a:lnTo>
                <a:lnTo>
                  <a:pt x="1612947" y="246267"/>
                </a:lnTo>
                <a:lnTo>
                  <a:pt x="1673999" y="239756"/>
                </a:lnTo>
                <a:lnTo>
                  <a:pt x="1731112" y="232645"/>
                </a:lnTo>
                <a:lnTo>
                  <a:pt x="1784025" y="224970"/>
                </a:lnTo>
                <a:lnTo>
                  <a:pt x="1832476" y="216766"/>
                </a:lnTo>
                <a:lnTo>
                  <a:pt x="1876205" y="208067"/>
                </a:lnTo>
                <a:lnTo>
                  <a:pt x="1914951" y="198909"/>
                </a:lnTo>
                <a:lnTo>
                  <a:pt x="1976447" y="179356"/>
                </a:lnTo>
                <a:lnTo>
                  <a:pt x="2014876" y="158388"/>
                </a:lnTo>
                <a:lnTo>
                  <a:pt x="2028150" y="136284"/>
                </a:lnTo>
                <a:lnTo>
                  <a:pt x="2024788" y="125107"/>
                </a:lnTo>
                <a:lnTo>
                  <a:pt x="1976447" y="93209"/>
                </a:lnTo>
                <a:lnTo>
                  <a:pt x="1914951" y="73655"/>
                </a:lnTo>
                <a:lnTo>
                  <a:pt x="1876205" y="64497"/>
                </a:lnTo>
                <a:lnTo>
                  <a:pt x="1832476" y="55798"/>
                </a:lnTo>
                <a:lnTo>
                  <a:pt x="1784025" y="47593"/>
                </a:lnTo>
                <a:lnTo>
                  <a:pt x="1731112" y="39918"/>
                </a:lnTo>
                <a:lnTo>
                  <a:pt x="1673999" y="32807"/>
                </a:lnTo>
                <a:lnTo>
                  <a:pt x="1612947" y="26295"/>
                </a:lnTo>
                <a:lnTo>
                  <a:pt x="1548217" y="20419"/>
                </a:lnTo>
                <a:lnTo>
                  <a:pt x="1480070" y="15212"/>
                </a:lnTo>
                <a:lnTo>
                  <a:pt x="1408768" y="10710"/>
                </a:lnTo>
                <a:lnTo>
                  <a:pt x="1334570" y="6948"/>
                </a:lnTo>
                <a:lnTo>
                  <a:pt x="1257739" y="3960"/>
                </a:lnTo>
                <a:lnTo>
                  <a:pt x="1178535" y="1783"/>
                </a:lnTo>
                <a:lnTo>
                  <a:pt x="1097219" y="451"/>
                </a:lnTo>
                <a:lnTo>
                  <a:pt x="1014054" y="0"/>
                </a:lnTo>
                <a:close/>
              </a:path>
            </a:pathLst>
          </a:custGeom>
          <a:solidFill>
            <a:srgbClr val="FFFFFF"/>
          </a:solidFill>
        </p:spPr>
        <p:txBody>
          <a:bodyPr wrap="square" lIns="0" tIns="0" rIns="0" bIns="0" rtlCol="0"/>
          <a:lstStyle/>
          <a:p/>
        </p:txBody>
      </p:sp>
      <p:sp>
        <p:nvSpPr>
          <p:cNvPr id="25" name="object 25"/>
          <p:cNvSpPr/>
          <p:nvPr/>
        </p:nvSpPr>
        <p:spPr>
          <a:xfrm>
            <a:off x="5911831" y="3275357"/>
            <a:ext cx="2028189" cy="273050"/>
          </a:xfrm>
          <a:custGeom>
            <a:avLst/>
            <a:gdLst/>
            <a:ahLst/>
            <a:cxnLst/>
            <a:rect l="l" t="t" r="r" b="b"/>
            <a:pathLst>
              <a:path w="2028190" h="273050">
                <a:moveTo>
                  <a:pt x="2028150" y="136284"/>
                </a:moveTo>
                <a:lnTo>
                  <a:pt x="1998675" y="103535"/>
                </a:lnTo>
                <a:lnTo>
                  <a:pt x="1948451" y="83237"/>
                </a:lnTo>
                <a:lnTo>
                  <a:pt x="1876205" y="64497"/>
                </a:lnTo>
                <a:lnTo>
                  <a:pt x="1832476" y="55798"/>
                </a:lnTo>
                <a:lnTo>
                  <a:pt x="1784025" y="47593"/>
                </a:lnTo>
                <a:lnTo>
                  <a:pt x="1731112" y="39918"/>
                </a:lnTo>
                <a:lnTo>
                  <a:pt x="1673999" y="32807"/>
                </a:lnTo>
                <a:lnTo>
                  <a:pt x="1612947" y="26295"/>
                </a:lnTo>
                <a:lnTo>
                  <a:pt x="1548217" y="20419"/>
                </a:lnTo>
                <a:lnTo>
                  <a:pt x="1480070" y="15212"/>
                </a:lnTo>
                <a:lnTo>
                  <a:pt x="1408768" y="10710"/>
                </a:lnTo>
                <a:lnTo>
                  <a:pt x="1334570" y="6948"/>
                </a:lnTo>
                <a:lnTo>
                  <a:pt x="1257739" y="3960"/>
                </a:lnTo>
                <a:lnTo>
                  <a:pt x="1178535" y="1783"/>
                </a:lnTo>
                <a:lnTo>
                  <a:pt x="1097219" y="451"/>
                </a:lnTo>
                <a:lnTo>
                  <a:pt x="1014054" y="0"/>
                </a:lnTo>
                <a:lnTo>
                  <a:pt x="930888" y="451"/>
                </a:lnTo>
                <a:lnTo>
                  <a:pt x="849573" y="1783"/>
                </a:lnTo>
                <a:lnTo>
                  <a:pt x="770371" y="3960"/>
                </a:lnTo>
                <a:lnTo>
                  <a:pt x="693541" y="6948"/>
                </a:lnTo>
                <a:lnTo>
                  <a:pt x="619346" y="10710"/>
                </a:lnTo>
                <a:lnTo>
                  <a:pt x="548046" y="15212"/>
                </a:lnTo>
                <a:lnTo>
                  <a:pt x="479902" y="20419"/>
                </a:lnTo>
                <a:lnTo>
                  <a:pt x="415175" y="26295"/>
                </a:lnTo>
                <a:lnTo>
                  <a:pt x="354126" y="32807"/>
                </a:lnTo>
                <a:lnTo>
                  <a:pt x="297016" y="39918"/>
                </a:lnTo>
                <a:lnTo>
                  <a:pt x="244107" y="47593"/>
                </a:lnTo>
                <a:lnTo>
                  <a:pt x="195659" y="55798"/>
                </a:lnTo>
                <a:lnTo>
                  <a:pt x="151933" y="64497"/>
                </a:lnTo>
                <a:lnTo>
                  <a:pt x="113190" y="73655"/>
                </a:lnTo>
                <a:lnTo>
                  <a:pt x="51698" y="93209"/>
                </a:lnTo>
                <a:lnTo>
                  <a:pt x="13272" y="114179"/>
                </a:lnTo>
                <a:lnTo>
                  <a:pt x="0" y="136284"/>
                </a:lnTo>
                <a:lnTo>
                  <a:pt x="3361" y="147461"/>
                </a:lnTo>
                <a:lnTo>
                  <a:pt x="51698" y="179356"/>
                </a:lnTo>
                <a:lnTo>
                  <a:pt x="113190" y="198909"/>
                </a:lnTo>
                <a:lnTo>
                  <a:pt x="151933" y="208067"/>
                </a:lnTo>
                <a:lnTo>
                  <a:pt x="195659" y="216766"/>
                </a:lnTo>
                <a:lnTo>
                  <a:pt x="244107" y="224970"/>
                </a:lnTo>
                <a:lnTo>
                  <a:pt x="297016" y="232645"/>
                </a:lnTo>
                <a:lnTo>
                  <a:pt x="354126" y="239756"/>
                </a:lnTo>
                <a:lnTo>
                  <a:pt x="415175" y="246267"/>
                </a:lnTo>
                <a:lnTo>
                  <a:pt x="479902" y="252143"/>
                </a:lnTo>
                <a:lnTo>
                  <a:pt x="548046" y="257350"/>
                </a:lnTo>
                <a:lnTo>
                  <a:pt x="619346" y="261852"/>
                </a:lnTo>
                <a:lnTo>
                  <a:pt x="693541" y="265614"/>
                </a:lnTo>
                <a:lnTo>
                  <a:pt x="770371" y="268601"/>
                </a:lnTo>
                <a:lnTo>
                  <a:pt x="849573" y="270778"/>
                </a:lnTo>
                <a:lnTo>
                  <a:pt x="930888" y="272110"/>
                </a:lnTo>
                <a:lnTo>
                  <a:pt x="1014054" y="272562"/>
                </a:lnTo>
                <a:lnTo>
                  <a:pt x="1097219" y="272110"/>
                </a:lnTo>
                <a:lnTo>
                  <a:pt x="1178535" y="270778"/>
                </a:lnTo>
                <a:lnTo>
                  <a:pt x="1257739" y="268601"/>
                </a:lnTo>
                <a:lnTo>
                  <a:pt x="1334570" y="265614"/>
                </a:lnTo>
                <a:lnTo>
                  <a:pt x="1408768" y="261852"/>
                </a:lnTo>
                <a:lnTo>
                  <a:pt x="1480070" y="257350"/>
                </a:lnTo>
                <a:lnTo>
                  <a:pt x="1548217" y="252143"/>
                </a:lnTo>
                <a:lnTo>
                  <a:pt x="1612947" y="246267"/>
                </a:lnTo>
                <a:lnTo>
                  <a:pt x="1673999" y="239756"/>
                </a:lnTo>
                <a:lnTo>
                  <a:pt x="1731112" y="232645"/>
                </a:lnTo>
                <a:lnTo>
                  <a:pt x="1784025" y="224970"/>
                </a:lnTo>
                <a:lnTo>
                  <a:pt x="1832476" y="216766"/>
                </a:lnTo>
                <a:lnTo>
                  <a:pt x="1876205" y="208067"/>
                </a:lnTo>
                <a:lnTo>
                  <a:pt x="1914951" y="198909"/>
                </a:lnTo>
                <a:lnTo>
                  <a:pt x="1976447" y="179356"/>
                </a:lnTo>
                <a:lnTo>
                  <a:pt x="2014876" y="158388"/>
                </a:lnTo>
                <a:lnTo>
                  <a:pt x="2028150" y="136284"/>
                </a:lnTo>
                <a:close/>
              </a:path>
            </a:pathLst>
          </a:custGeom>
          <a:ln w="5339">
            <a:solidFill>
              <a:srgbClr val="000000"/>
            </a:solidFill>
          </a:ln>
        </p:spPr>
        <p:txBody>
          <a:bodyPr wrap="square" lIns="0" tIns="0" rIns="0" bIns="0" rtlCol="0"/>
          <a:lstStyle/>
          <a:p/>
        </p:txBody>
      </p:sp>
      <p:sp>
        <p:nvSpPr>
          <p:cNvPr id="26" name="object 26"/>
          <p:cNvSpPr/>
          <p:nvPr/>
        </p:nvSpPr>
        <p:spPr>
          <a:xfrm>
            <a:off x="5911831" y="3589849"/>
            <a:ext cx="2028189" cy="273050"/>
          </a:xfrm>
          <a:custGeom>
            <a:avLst/>
            <a:gdLst/>
            <a:ahLst/>
            <a:cxnLst/>
            <a:rect l="l" t="t" r="r" b="b"/>
            <a:pathLst>
              <a:path w="2028190" h="273050">
                <a:moveTo>
                  <a:pt x="1014054" y="0"/>
                </a:moveTo>
                <a:lnTo>
                  <a:pt x="930888" y="451"/>
                </a:lnTo>
                <a:lnTo>
                  <a:pt x="849573" y="1783"/>
                </a:lnTo>
                <a:lnTo>
                  <a:pt x="770371" y="3960"/>
                </a:lnTo>
                <a:lnTo>
                  <a:pt x="693541" y="6947"/>
                </a:lnTo>
                <a:lnTo>
                  <a:pt x="619346" y="10709"/>
                </a:lnTo>
                <a:lnTo>
                  <a:pt x="548046" y="15210"/>
                </a:lnTo>
                <a:lnTo>
                  <a:pt x="479902" y="20417"/>
                </a:lnTo>
                <a:lnTo>
                  <a:pt x="415175" y="26293"/>
                </a:lnTo>
                <a:lnTo>
                  <a:pt x="354126" y="32804"/>
                </a:lnTo>
                <a:lnTo>
                  <a:pt x="297016" y="39914"/>
                </a:lnTo>
                <a:lnTo>
                  <a:pt x="244107" y="47589"/>
                </a:lnTo>
                <a:lnTo>
                  <a:pt x="195659" y="55793"/>
                </a:lnTo>
                <a:lnTo>
                  <a:pt x="151933" y="64491"/>
                </a:lnTo>
                <a:lnTo>
                  <a:pt x="113190" y="73649"/>
                </a:lnTo>
                <a:lnTo>
                  <a:pt x="51698" y="93202"/>
                </a:lnTo>
                <a:lnTo>
                  <a:pt x="13272" y="114172"/>
                </a:lnTo>
                <a:lnTo>
                  <a:pt x="0" y="136277"/>
                </a:lnTo>
                <a:lnTo>
                  <a:pt x="3361" y="147454"/>
                </a:lnTo>
                <a:lnTo>
                  <a:pt x="51698" y="179352"/>
                </a:lnTo>
                <a:lnTo>
                  <a:pt x="113190" y="198906"/>
                </a:lnTo>
                <a:lnTo>
                  <a:pt x="151933" y="208064"/>
                </a:lnTo>
                <a:lnTo>
                  <a:pt x="195659" y="216762"/>
                </a:lnTo>
                <a:lnTo>
                  <a:pt x="244107" y="224967"/>
                </a:lnTo>
                <a:lnTo>
                  <a:pt x="297016" y="232642"/>
                </a:lnTo>
                <a:lnTo>
                  <a:pt x="354126" y="239752"/>
                </a:lnTo>
                <a:lnTo>
                  <a:pt x="415175" y="246263"/>
                </a:lnTo>
                <a:lnTo>
                  <a:pt x="479902" y="252140"/>
                </a:lnTo>
                <a:lnTo>
                  <a:pt x="548046" y="257346"/>
                </a:lnTo>
                <a:lnTo>
                  <a:pt x="619346" y="261848"/>
                </a:lnTo>
                <a:lnTo>
                  <a:pt x="693541" y="265610"/>
                </a:lnTo>
                <a:lnTo>
                  <a:pt x="770371" y="268597"/>
                </a:lnTo>
                <a:lnTo>
                  <a:pt x="849573" y="270774"/>
                </a:lnTo>
                <a:lnTo>
                  <a:pt x="930888" y="272106"/>
                </a:lnTo>
                <a:lnTo>
                  <a:pt x="1014054" y="272558"/>
                </a:lnTo>
                <a:lnTo>
                  <a:pt x="1097219" y="272106"/>
                </a:lnTo>
                <a:lnTo>
                  <a:pt x="1178535" y="270774"/>
                </a:lnTo>
                <a:lnTo>
                  <a:pt x="1257739" y="268597"/>
                </a:lnTo>
                <a:lnTo>
                  <a:pt x="1334570" y="265610"/>
                </a:lnTo>
                <a:lnTo>
                  <a:pt x="1408768" y="261848"/>
                </a:lnTo>
                <a:lnTo>
                  <a:pt x="1480070" y="257346"/>
                </a:lnTo>
                <a:lnTo>
                  <a:pt x="1548217" y="252140"/>
                </a:lnTo>
                <a:lnTo>
                  <a:pt x="1612947" y="246263"/>
                </a:lnTo>
                <a:lnTo>
                  <a:pt x="1673999" y="239752"/>
                </a:lnTo>
                <a:lnTo>
                  <a:pt x="1731112" y="232642"/>
                </a:lnTo>
                <a:lnTo>
                  <a:pt x="1784025" y="224967"/>
                </a:lnTo>
                <a:lnTo>
                  <a:pt x="1832476" y="216762"/>
                </a:lnTo>
                <a:lnTo>
                  <a:pt x="1876205" y="208064"/>
                </a:lnTo>
                <a:lnTo>
                  <a:pt x="1914951" y="198906"/>
                </a:lnTo>
                <a:lnTo>
                  <a:pt x="1976447" y="179352"/>
                </a:lnTo>
                <a:lnTo>
                  <a:pt x="2014876" y="158382"/>
                </a:lnTo>
                <a:lnTo>
                  <a:pt x="2028150" y="136277"/>
                </a:lnTo>
                <a:lnTo>
                  <a:pt x="2024788" y="125100"/>
                </a:lnTo>
                <a:lnTo>
                  <a:pt x="1976447" y="93202"/>
                </a:lnTo>
                <a:lnTo>
                  <a:pt x="1914951" y="73649"/>
                </a:lnTo>
                <a:lnTo>
                  <a:pt x="1876205" y="64491"/>
                </a:lnTo>
                <a:lnTo>
                  <a:pt x="1832476" y="55793"/>
                </a:lnTo>
                <a:lnTo>
                  <a:pt x="1784025" y="47589"/>
                </a:lnTo>
                <a:lnTo>
                  <a:pt x="1731112" y="39914"/>
                </a:lnTo>
                <a:lnTo>
                  <a:pt x="1673999" y="32804"/>
                </a:lnTo>
                <a:lnTo>
                  <a:pt x="1612947" y="26293"/>
                </a:lnTo>
                <a:lnTo>
                  <a:pt x="1548217" y="20417"/>
                </a:lnTo>
                <a:lnTo>
                  <a:pt x="1480070" y="15210"/>
                </a:lnTo>
                <a:lnTo>
                  <a:pt x="1408768" y="10709"/>
                </a:lnTo>
                <a:lnTo>
                  <a:pt x="1334570" y="6947"/>
                </a:lnTo>
                <a:lnTo>
                  <a:pt x="1257739" y="3960"/>
                </a:lnTo>
                <a:lnTo>
                  <a:pt x="1178535" y="1783"/>
                </a:lnTo>
                <a:lnTo>
                  <a:pt x="1097219" y="451"/>
                </a:lnTo>
                <a:lnTo>
                  <a:pt x="1014054" y="0"/>
                </a:lnTo>
                <a:close/>
              </a:path>
            </a:pathLst>
          </a:custGeom>
          <a:solidFill>
            <a:srgbClr val="FFFFFF"/>
          </a:solidFill>
        </p:spPr>
        <p:txBody>
          <a:bodyPr wrap="square" lIns="0" tIns="0" rIns="0" bIns="0" rtlCol="0"/>
          <a:lstStyle/>
          <a:p/>
        </p:txBody>
      </p:sp>
      <p:sp>
        <p:nvSpPr>
          <p:cNvPr id="27" name="object 27"/>
          <p:cNvSpPr/>
          <p:nvPr/>
        </p:nvSpPr>
        <p:spPr>
          <a:xfrm>
            <a:off x="5911831" y="3589849"/>
            <a:ext cx="2028189" cy="273050"/>
          </a:xfrm>
          <a:custGeom>
            <a:avLst/>
            <a:gdLst/>
            <a:ahLst/>
            <a:cxnLst/>
            <a:rect l="l" t="t" r="r" b="b"/>
            <a:pathLst>
              <a:path w="2028190" h="273050">
                <a:moveTo>
                  <a:pt x="2028150" y="136277"/>
                </a:moveTo>
                <a:lnTo>
                  <a:pt x="1998675" y="103528"/>
                </a:lnTo>
                <a:lnTo>
                  <a:pt x="1948451" y="83231"/>
                </a:lnTo>
                <a:lnTo>
                  <a:pt x="1876205" y="64491"/>
                </a:lnTo>
                <a:lnTo>
                  <a:pt x="1832476" y="55793"/>
                </a:lnTo>
                <a:lnTo>
                  <a:pt x="1784025" y="47589"/>
                </a:lnTo>
                <a:lnTo>
                  <a:pt x="1731112" y="39914"/>
                </a:lnTo>
                <a:lnTo>
                  <a:pt x="1673999" y="32804"/>
                </a:lnTo>
                <a:lnTo>
                  <a:pt x="1612947" y="26293"/>
                </a:lnTo>
                <a:lnTo>
                  <a:pt x="1548217" y="20417"/>
                </a:lnTo>
                <a:lnTo>
                  <a:pt x="1480070" y="15210"/>
                </a:lnTo>
                <a:lnTo>
                  <a:pt x="1408768" y="10709"/>
                </a:lnTo>
                <a:lnTo>
                  <a:pt x="1334570" y="6947"/>
                </a:lnTo>
                <a:lnTo>
                  <a:pt x="1257739" y="3960"/>
                </a:lnTo>
                <a:lnTo>
                  <a:pt x="1178535" y="1783"/>
                </a:lnTo>
                <a:lnTo>
                  <a:pt x="1097219" y="451"/>
                </a:lnTo>
                <a:lnTo>
                  <a:pt x="1014054" y="0"/>
                </a:lnTo>
                <a:lnTo>
                  <a:pt x="930888" y="451"/>
                </a:lnTo>
                <a:lnTo>
                  <a:pt x="849573" y="1783"/>
                </a:lnTo>
                <a:lnTo>
                  <a:pt x="770371" y="3960"/>
                </a:lnTo>
                <a:lnTo>
                  <a:pt x="693541" y="6947"/>
                </a:lnTo>
                <a:lnTo>
                  <a:pt x="619346" y="10709"/>
                </a:lnTo>
                <a:lnTo>
                  <a:pt x="548046" y="15210"/>
                </a:lnTo>
                <a:lnTo>
                  <a:pt x="479902" y="20417"/>
                </a:lnTo>
                <a:lnTo>
                  <a:pt x="415175" y="26293"/>
                </a:lnTo>
                <a:lnTo>
                  <a:pt x="354126" y="32804"/>
                </a:lnTo>
                <a:lnTo>
                  <a:pt x="297016" y="39914"/>
                </a:lnTo>
                <a:lnTo>
                  <a:pt x="244107" y="47589"/>
                </a:lnTo>
                <a:lnTo>
                  <a:pt x="195659" y="55793"/>
                </a:lnTo>
                <a:lnTo>
                  <a:pt x="151933" y="64491"/>
                </a:lnTo>
                <a:lnTo>
                  <a:pt x="113190" y="73649"/>
                </a:lnTo>
                <a:lnTo>
                  <a:pt x="51698" y="93202"/>
                </a:lnTo>
                <a:lnTo>
                  <a:pt x="13272" y="114172"/>
                </a:lnTo>
                <a:lnTo>
                  <a:pt x="0" y="136277"/>
                </a:lnTo>
                <a:lnTo>
                  <a:pt x="3361" y="147454"/>
                </a:lnTo>
                <a:lnTo>
                  <a:pt x="51698" y="179352"/>
                </a:lnTo>
                <a:lnTo>
                  <a:pt x="113190" y="198906"/>
                </a:lnTo>
                <a:lnTo>
                  <a:pt x="151933" y="208064"/>
                </a:lnTo>
                <a:lnTo>
                  <a:pt x="195659" y="216762"/>
                </a:lnTo>
                <a:lnTo>
                  <a:pt x="244107" y="224967"/>
                </a:lnTo>
                <a:lnTo>
                  <a:pt x="297016" y="232642"/>
                </a:lnTo>
                <a:lnTo>
                  <a:pt x="354126" y="239752"/>
                </a:lnTo>
                <a:lnTo>
                  <a:pt x="415175" y="246263"/>
                </a:lnTo>
                <a:lnTo>
                  <a:pt x="479902" y="252140"/>
                </a:lnTo>
                <a:lnTo>
                  <a:pt x="548046" y="257346"/>
                </a:lnTo>
                <a:lnTo>
                  <a:pt x="619346" y="261848"/>
                </a:lnTo>
                <a:lnTo>
                  <a:pt x="693541" y="265610"/>
                </a:lnTo>
                <a:lnTo>
                  <a:pt x="770371" y="268597"/>
                </a:lnTo>
                <a:lnTo>
                  <a:pt x="849573" y="270774"/>
                </a:lnTo>
                <a:lnTo>
                  <a:pt x="930888" y="272106"/>
                </a:lnTo>
                <a:lnTo>
                  <a:pt x="1014054" y="272558"/>
                </a:lnTo>
                <a:lnTo>
                  <a:pt x="1097219" y="272106"/>
                </a:lnTo>
                <a:lnTo>
                  <a:pt x="1178535" y="270774"/>
                </a:lnTo>
                <a:lnTo>
                  <a:pt x="1257739" y="268597"/>
                </a:lnTo>
                <a:lnTo>
                  <a:pt x="1334570" y="265610"/>
                </a:lnTo>
                <a:lnTo>
                  <a:pt x="1408768" y="261848"/>
                </a:lnTo>
                <a:lnTo>
                  <a:pt x="1480070" y="257346"/>
                </a:lnTo>
                <a:lnTo>
                  <a:pt x="1548217" y="252140"/>
                </a:lnTo>
                <a:lnTo>
                  <a:pt x="1612947" y="246263"/>
                </a:lnTo>
                <a:lnTo>
                  <a:pt x="1673999" y="239752"/>
                </a:lnTo>
                <a:lnTo>
                  <a:pt x="1731112" y="232642"/>
                </a:lnTo>
                <a:lnTo>
                  <a:pt x="1784025" y="224967"/>
                </a:lnTo>
                <a:lnTo>
                  <a:pt x="1832476" y="216762"/>
                </a:lnTo>
                <a:lnTo>
                  <a:pt x="1876205" y="208064"/>
                </a:lnTo>
                <a:lnTo>
                  <a:pt x="1914951" y="198906"/>
                </a:lnTo>
                <a:lnTo>
                  <a:pt x="1976447" y="179352"/>
                </a:lnTo>
                <a:lnTo>
                  <a:pt x="2014876" y="158382"/>
                </a:lnTo>
                <a:lnTo>
                  <a:pt x="2028150" y="136277"/>
                </a:lnTo>
                <a:close/>
              </a:path>
            </a:pathLst>
          </a:custGeom>
          <a:ln w="5339">
            <a:solidFill>
              <a:srgbClr val="000000"/>
            </a:solidFill>
          </a:ln>
        </p:spPr>
        <p:txBody>
          <a:bodyPr wrap="square" lIns="0" tIns="0" rIns="0" bIns="0" rtlCol="0"/>
          <a:lstStyle/>
          <a:p/>
        </p:txBody>
      </p:sp>
      <p:sp>
        <p:nvSpPr>
          <p:cNvPr id="28" name="object 28"/>
          <p:cNvSpPr/>
          <p:nvPr/>
        </p:nvSpPr>
        <p:spPr>
          <a:xfrm>
            <a:off x="5911831" y="2352878"/>
            <a:ext cx="0" cy="1373505"/>
          </a:xfrm>
          <a:custGeom>
            <a:avLst/>
            <a:gdLst/>
            <a:ahLst/>
            <a:cxnLst/>
            <a:rect l="l" t="t" r="r" b="b"/>
            <a:pathLst>
              <a:path h="1373504">
                <a:moveTo>
                  <a:pt x="0" y="0"/>
                </a:moveTo>
                <a:lnTo>
                  <a:pt x="0" y="1373249"/>
                </a:lnTo>
              </a:path>
            </a:pathLst>
          </a:custGeom>
          <a:ln w="6132">
            <a:solidFill>
              <a:srgbClr val="000000"/>
            </a:solidFill>
          </a:ln>
        </p:spPr>
        <p:txBody>
          <a:bodyPr wrap="square" lIns="0" tIns="0" rIns="0" bIns="0" rtlCol="0"/>
          <a:lstStyle/>
          <a:p/>
        </p:txBody>
      </p:sp>
      <p:sp>
        <p:nvSpPr>
          <p:cNvPr id="29" name="object 29"/>
          <p:cNvSpPr/>
          <p:nvPr/>
        </p:nvSpPr>
        <p:spPr>
          <a:xfrm>
            <a:off x="7939982" y="2352878"/>
            <a:ext cx="0" cy="1373505"/>
          </a:xfrm>
          <a:custGeom>
            <a:avLst/>
            <a:gdLst/>
            <a:ahLst/>
            <a:cxnLst/>
            <a:rect l="l" t="t" r="r" b="b"/>
            <a:pathLst>
              <a:path h="1373504">
                <a:moveTo>
                  <a:pt x="0" y="0"/>
                </a:moveTo>
                <a:lnTo>
                  <a:pt x="0" y="1373249"/>
                </a:lnTo>
              </a:path>
            </a:pathLst>
          </a:custGeom>
          <a:ln w="6132">
            <a:solidFill>
              <a:srgbClr val="000000"/>
            </a:solidFill>
          </a:ln>
        </p:spPr>
        <p:txBody>
          <a:bodyPr wrap="square" lIns="0" tIns="0" rIns="0" bIns="0" rtlCol="0"/>
          <a:lstStyle/>
          <a:p/>
        </p:txBody>
      </p:sp>
      <p:sp>
        <p:nvSpPr>
          <p:cNvPr id="30" name="object 30"/>
          <p:cNvSpPr/>
          <p:nvPr/>
        </p:nvSpPr>
        <p:spPr>
          <a:xfrm>
            <a:off x="6683902" y="1241652"/>
            <a:ext cx="242570" cy="2616835"/>
          </a:xfrm>
          <a:custGeom>
            <a:avLst/>
            <a:gdLst/>
            <a:ahLst/>
            <a:cxnLst/>
            <a:rect l="l" t="t" r="r" b="b"/>
            <a:pathLst>
              <a:path w="242570" h="2616835">
                <a:moveTo>
                  <a:pt x="241982" y="0"/>
                </a:moveTo>
                <a:lnTo>
                  <a:pt x="0" y="1254049"/>
                </a:lnTo>
                <a:lnTo>
                  <a:pt x="0" y="2616819"/>
                </a:lnTo>
              </a:path>
            </a:pathLst>
          </a:custGeom>
          <a:ln w="6125">
            <a:solidFill>
              <a:srgbClr val="000000"/>
            </a:solidFill>
          </a:ln>
        </p:spPr>
        <p:txBody>
          <a:bodyPr wrap="square" lIns="0" tIns="0" rIns="0" bIns="0" rtlCol="0"/>
          <a:lstStyle/>
          <a:p/>
        </p:txBody>
      </p:sp>
      <p:sp>
        <p:nvSpPr>
          <p:cNvPr id="31" name="object 31"/>
          <p:cNvSpPr/>
          <p:nvPr/>
        </p:nvSpPr>
        <p:spPr>
          <a:xfrm>
            <a:off x="6925885" y="1241652"/>
            <a:ext cx="476884" cy="1001394"/>
          </a:xfrm>
          <a:custGeom>
            <a:avLst/>
            <a:gdLst/>
            <a:ahLst/>
            <a:cxnLst/>
            <a:rect l="l" t="t" r="r" b="b"/>
            <a:pathLst>
              <a:path w="476884" h="1001394">
                <a:moveTo>
                  <a:pt x="0" y="0"/>
                </a:moveTo>
                <a:lnTo>
                  <a:pt x="476811" y="1001390"/>
                </a:lnTo>
              </a:path>
            </a:pathLst>
          </a:custGeom>
          <a:ln w="5983">
            <a:solidFill>
              <a:srgbClr val="000000"/>
            </a:solidFill>
            <a:prstDash val="lgDash"/>
          </a:ln>
        </p:spPr>
        <p:txBody>
          <a:bodyPr wrap="square" lIns="0" tIns="0" rIns="0" bIns="0" rtlCol="0"/>
          <a:lstStyle/>
          <a:p/>
        </p:txBody>
      </p:sp>
      <p:sp>
        <p:nvSpPr>
          <p:cNvPr id="32" name="object 32"/>
          <p:cNvSpPr/>
          <p:nvPr/>
        </p:nvSpPr>
        <p:spPr>
          <a:xfrm>
            <a:off x="7402696" y="2243042"/>
            <a:ext cx="0" cy="1363345"/>
          </a:xfrm>
          <a:custGeom>
            <a:avLst/>
            <a:gdLst/>
            <a:ahLst/>
            <a:cxnLst/>
            <a:rect l="l" t="t" r="r" b="b"/>
            <a:pathLst>
              <a:path h="1363345">
                <a:moveTo>
                  <a:pt x="0" y="0"/>
                </a:moveTo>
                <a:lnTo>
                  <a:pt x="0" y="1362812"/>
                </a:lnTo>
              </a:path>
            </a:pathLst>
          </a:custGeom>
          <a:ln w="6132">
            <a:solidFill>
              <a:srgbClr val="000000"/>
            </a:solidFill>
            <a:prstDash val="lgDash"/>
          </a:ln>
        </p:spPr>
        <p:txBody>
          <a:bodyPr wrap="square" lIns="0" tIns="0" rIns="0" bIns="0" rtlCol="0"/>
          <a:lstStyle/>
          <a:p/>
        </p:txBody>
      </p:sp>
      <p:sp>
        <p:nvSpPr>
          <p:cNvPr id="33" name="object 33"/>
          <p:cNvSpPr/>
          <p:nvPr/>
        </p:nvSpPr>
        <p:spPr>
          <a:xfrm>
            <a:off x="5839398" y="1136845"/>
            <a:ext cx="0" cy="2555240"/>
          </a:xfrm>
          <a:custGeom>
            <a:avLst/>
            <a:gdLst/>
            <a:ahLst/>
            <a:cxnLst/>
            <a:rect l="l" t="t" r="r" b="b"/>
            <a:pathLst>
              <a:path h="2555240">
                <a:moveTo>
                  <a:pt x="0" y="0"/>
                </a:moveTo>
                <a:lnTo>
                  <a:pt x="0" y="2554829"/>
                </a:lnTo>
              </a:path>
            </a:pathLst>
          </a:custGeom>
          <a:ln w="6132">
            <a:solidFill>
              <a:srgbClr val="000000"/>
            </a:solidFill>
          </a:ln>
        </p:spPr>
        <p:txBody>
          <a:bodyPr wrap="square" lIns="0" tIns="0" rIns="0" bIns="0" rtlCol="0"/>
          <a:lstStyle/>
          <a:p/>
        </p:txBody>
      </p:sp>
      <p:sp>
        <p:nvSpPr>
          <p:cNvPr id="34" name="object 34"/>
          <p:cNvSpPr/>
          <p:nvPr/>
        </p:nvSpPr>
        <p:spPr>
          <a:xfrm>
            <a:off x="5811802" y="3685683"/>
            <a:ext cx="55244" cy="72390"/>
          </a:xfrm>
          <a:custGeom>
            <a:avLst/>
            <a:gdLst/>
            <a:ahLst/>
            <a:cxnLst/>
            <a:rect l="l" t="t" r="r" b="b"/>
            <a:pathLst>
              <a:path w="55245" h="72389">
                <a:moveTo>
                  <a:pt x="55193" y="0"/>
                </a:moveTo>
                <a:lnTo>
                  <a:pt x="0" y="0"/>
                </a:lnTo>
                <a:lnTo>
                  <a:pt x="27596" y="71892"/>
                </a:lnTo>
                <a:lnTo>
                  <a:pt x="55193" y="0"/>
                </a:lnTo>
                <a:close/>
              </a:path>
            </a:pathLst>
          </a:custGeom>
          <a:solidFill>
            <a:srgbClr val="000000"/>
          </a:solidFill>
        </p:spPr>
        <p:txBody>
          <a:bodyPr wrap="square" lIns="0" tIns="0" rIns="0" bIns="0" rtlCol="0"/>
          <a:lstStyle/>
          <a:p/>
        </p:txBody>
      </p:sp>
      <p:sp>
        <p:nvSpPr>
          <p:cNvPr id="35" name="object 35"/>
          <p:cNvSpPr/>
          <p:nvPr/>
        </p:nvSpPr>
        <p:spPr>
          <a:xfrm>
            <a:off x="5403923" y="1136845"/>
            <a:ext cx="435609" cy="473075"/>
          </a:xfrm>
          <a:custGeom>
            <a:avLst/>
            <a:gdLst/>
            <a:ahLst/>
            <a:cxnLst/>
            <a:rect l="l" t="t" r="r" b="b"/>
            <a:pathLst>
              <a:path w="435610" h="473075">
                <a:moveTo>
                  <a:pt x="435475" y="0"/>
                </a:moveTo>
                <a:lnTo>
                  <a:pt x="0" y="472700"/>
                </a:lnTo>
              </a:path>
            </a:pathLst>
          </a:custGeom>
          <a:ln w="5762">
            <a:solidFill>
              <a:srgbClr val="000000"/>
            </a:solidFill>
          </a:ln>
        </p:spPr>
        <p:txBody>
          <a:bodyPr wrap="square" lIns="0" tIns="0" rIns="0" bIns="0" rtlCol="0"/>
          <a:lstStyle/>
          <a:p/>
        </p:txBody>
      </p:sp>
      <p:sp>
        <p:nvSpPr>
          <p:cNvPr id="36" name="object 36"/>
          <p:cNvSpPr/>
          <p:nvPr/>
        </p:nvSpPr>
        <p:spPr>
          <a:xfrm>
            <a:off x="5356514" y="1589871"/>
            <a:ext cx="73660" cy="71120"/>
          </a:xfrm>
          <a:custGeom>
            <a:avLst/>
            <a:gdLst/>
            <a:ahLst/>
            <a:cxnLst/>
            <a:rect l="l" t="t" r="r" b="b"/>
            <a:pathLst>
              <a:path w="73660" h="71119">
                <a:moveTo>
                  <a:pt x="30169" y="0"/>
                </a:moveTo>
                <a:lnTo>
                  <a:pt x="0" y="71078"/>
                </a:lnTo>
                <a:lnTo>
                  <a:pt x="73267" y="29955"/>
                </a:lnTo>
                <a:lnTo>
                  <a:pt x="30169" y="0"/>
                </a:lnTo>
                <a:close/>
              </a:path>
            </a:pathLst>
          </a:custGeom>
          <a:solidFill>
            <a:srgbClr val="000000"/>
          </a:solidFill>
        </p:spPr>
        <p:txBody>
          <a:bodyPr wrap="square" lIns="0" tIns="0" rIns="0" bIns="0" rtlCol="0"/>
          <a:lstStyle/>
          <a:p/>
        </p:txBody>
      </p:sp>
      <p:sp>
        <p:nvSpPr>
          <p:cNvPr id="37" name="object 37"/>
          <p:cNvSpPr/>
          <p:nvPr/>
        </p:nvSpPr>
        <p:spPr>
          <a:xfrm>
            <a:off x="5839398" y="1136845"/>
            <a:ext cx="2218055" cy="0"/>
          </a:xfrm>
          <a:custGeom>
            <a:avLst/>
            <a:gdLst/>
            <a:ahLst/>
            <a:cxnLst/>
            <a:rect l="l" t="t" r="r" b="b"/>
            <a:pathLst>
              <a:path w="2218054">
                <a:moveTo>
                  <a:pt x="0" y="0"/>
                </a:moveTo>
                <a:lnTo>
                  <a:pt x="2217784" y="0"/>
                </a:lnTo>
              </a:path>
            </a:pathLst>
          </a:custGeom>
          <a:ln w="5325">
            <a:solidFill>
              <a:srgbClr val="000000"/>
            </a:solidFill>
          </a:ln>
        </p:spPr>
        <p:txBody>
          <a:bodyPr wrap="square" lIns="0" tIns="0" rIns="0" bIns="0" rtlCol="0"/>
          <a:lstStyle/>
          <a:p/>
        </p:txBody>
      </p:sp>
      <p:sp>
        <p:nvSpPr>
          <p:cNvPr id="38" name="object 38"/>
          <p:cNvSpPr/>
          <p:nvPr/>
        </p:nvSpPr>
        <p:spPr>
          <a:xfrm>
            <a:off x="8050284" y="1112881"/>
            <a:ext cx="83185" cy="48260"/>
          </a:xfrm>
          <a:custGeom>
            <a:avLst/>
            <a:gdLst/>
            <a:ahLst/>
            <a:cxnLst/>
            <a:rect l="l" t="t" r="r" b="b"/>
            <a:pathLst>
              <a:path w="83184" h="48259">
                <a:moveTo>
                  <a:pt x="0" y="0"/>
                </a:moveTo>
                <a:lnTo>
                  <a:pt x="0" y="47928"/>
                </a:lnTo>
                <a:lnTo>
                  <a:pt x="82790" y="23964"/>
                </a:lnTo>
                <a:lnTo>
                  <a:pt x="0" y="0"/>
                </a:lnTo>
                <a:close/>
              </a:path>
            </a:pathLst>
          </a:custGeom>
          <a:solidFill>
            <a:srgbClr val="000000"/>
          </a:solidFill>
        </p:spPr>
        <p:txBody>
          <a:bodyPr wrap="square" lIns="0" tIns="0" rIns="0" bIns="0" rtlCol="0"/>
          <a:lstStyle/>
          <a:p/>
        </p:txBody>
      </p:sp>
      <p:sp>
        <p:nvSpPr>
          <p:cNvPr id="39" name="object 39"/>
          <p:cNvSpPr txBox="1"/>
          <p:nvPr/>
        </p:nvSpPr>
        <p:spPr>
          <a:xfrm>
            <a:off x="7877540" y="1105930"/>
            <a:ext cx="76835" cy="114300"/>
          </a:xfrm>
          <a:prstGeom prst="rect">
            <a:avLst/>
          </a:prstGeom>
        </p:spPr>
        <p:txBody>
          <a:bodyPr vert="horz" wrap="square" lIns="0" tIns="0" rIns="0" bIns="0" rtlCol="0">
            <a:spAutoFit/>
          </a:bodyPr>
          <a:lstStyle/>
          <a:p>
            <a:pPr marL="12700">
              <a:lnSpc>
                <a:spcPct val="100000"/>
              </a:lnSpc>
            </a:pPr>
            <a:r>
              <a:rPr sz="700" spc="45" dirty="0">
                <a:latin typeface="宋体" panose="02010600030101010101" pitchFamily="2" charset="-122"/>
                <a:cs typeface="宋体" panose="02010600030101010101" pitchFamily="2" charset="-122"/>
              </a:rPr>
              <a:t>x</a:t>
            </a:r>
            <a:endParaRPr sz="700">
              <a:latin typeface="宋体" panose="02010600030101010101" pitchFamily="2" charset="-122"/>
              <a:cs typeface="宋体" panose="02010600030101010101" pitchFamily="2" charset="-122"/>
            </a:endParaRPr>
          </a:p>
        </p:txBody>
      </p:sp>
      <p:sp>
        <p:nvSpPr>
          <p:cNvPr id="40" name="object 40"/>
          <p:cNvSpPr txBox="1"/>
          <p:nvPr/>
        </p:nvSpPr>
        <p:spPr>
          <a:xfrm rot="19200000">
            <a:off x="5341953" y="1490043"/>
            <a:ext cx="119347" cy="108585"/>
          </a:xfrm>
          <a:prstGeom prst="rect">
            <a:avLst/>
          </a:prstGeom>
        </p:spPr>
        <p:txBody>
          <a:bodyPr vert="horz" wrap="square" lIns="0" tIns="0" rIns="0" bIns="0" rtlCol="0">
            <a:spAutoFit/>
          </a:bodyPr>
          <a:lstStyle/>
          <a:p>
            <a:pPr>
              <a:lnSpc>
                <a:spcPts val="855"/>
              </a:lnSpc>
            </a:pPr>
            <a:r>
              <a:rPr sz="750" dirty="0">
                <a:latin typeface="宋体" panose="02010600030101010101" pitchFamily="2" charset="-122"/>
                <a:cs typeface="宋体" panose="02010600030101010101" pitchFamily="2" charset="-122"/>
              </a:rPr>
              <a:t>y</a:t>
            </a:r>
            <a:endParaRPr sz="750">
              <a:latin typeface="宋体" panose="02010600030101010101" pitchFamily="2" charset="-122"/>
              <a:cs typeface="宋体" panose="02010600030101010101" pitchFamily="2" charset="-122"/>
            </a:endParaRPr>
          </a:p>
        </p:txBody>
      </p:sp>
      <p:sp>
        <p:nvSpPr>
          <p:cNvPr id="41" name="object 41"/>
          <p:cNvSpPr txBox="1"/>
          <p:nvPr/>
        </p:nvSpPr>
        <p:spPr>
          <a:xfrm>
            <a:off x="5680427" y="3695227"/>
            <a:ext cx="76835" cy="114300"/>
          </a:xfrm>
          <a:prstGeom prst="rect">
            <a:avLst/>
          </a:prstGeom>
        </p:spPr>
        <p:txBody>
          <a:bodyPr vert="horz" wrap="square" lIns="0" tIns="0" rIns="0" bIns="0" rtlCol="0">
            <a:spAutoFit/>
          </a:bodyPr>
          <a:lstStyle/>
          <a:p>
            <a:pPr marL="12700">
              <a:lnSpc>
                <a:spcPct val="100000"/>
              </a:lnSpc>
            </a:pPr>
            <a:r>
              <a:rPr sz="700" spc="45" dirty="0">
                <a:latin typeface="宋体" panose="02010600030101010101" pitchFamily="2" charset="-122"/>
                <a:cs typeface="宋体" panose="02010600030101010101" pitchFamily="2" charset="-122"/>
              </a:rPr>
              <a:t>z</a:t>
            </a:r>
            <a:endParaRPr sz="700">
              <a:latin typeface="宋体" panose="02010600030101010101" pitchFamily="2" charset="-122"/>
              <a:cs typeface="宋体" panose="02010600030101010101" pitchFamily="2" charset="-122"/>
            </a:endParaRPr>
          </a:p>
        </p:txBody>
      </p:sp>
      <p:sp>
        <p:nvSpPr>
          <p:cNvPr id="42" name="object 42"/>
          <p:cNvSpPr/>
          <p:nvPr/>
        </p:nvSpPr>
        <p:spPr>
          <a:xfrm>
            <a:off x="5300817" y="4523633"/>
            <a:ext cx="0" cy="1863725"/>
          </a:xfrm>
          <a:custGeom>
            <a:avLst/>
            <a:gdLst/>
            <a:ahLst/>
            <a:cxnLst/>
            <a:rect l="l" t="t" r="r" b="b"/>
            <a:pathLst>
              <a:path h="1863725">
                <a:moveTo>
                  <a:pt x="0" y="1863676"/>
                </a:moveTo>
                <a:lnTo>
                  <a:pt x="0" y="0"/>
                </a:lnTo>
              </a:path>
            </a:pathLst>
          </a:custGeom>
          <a:ln w="8364">
            <a:solidFill>
              <a:srgbClr val="000000"/>
            </a:solidFill>
          </a:ln>
        </p:spPr>
        <p:txBody>
          <a:bodyPr wrap="square" lIns="0" tIns="0" rIns="0" bIns="0" rtlCol="0"/>
          <a:lstStyle/>
          <a:p/>
        </p:txBody>
      </p:sp>
      <p:sp>
        <p:nvSpPr>
          <p:cNvPr id="43" name="object 43"/>
          <p:cNvSpPr/>
          <p:nvPr/>
        </p:nvSpPr>
        <p:spPr>
          <a:xfrm>
            <a:off x="5263176" y="4374791"/>
            <a:ext cx="75565" cy="162560"/>
          </a:xfrm>
          <a:custGeom>
            <a:avLst/>
            <a:gdLst/>
            <a:ahLst/>
            <a:cxnLst/>
            <a:rect l="l" t="t" r="r" b="b"/>
            <a:pathLst>
              <a:path w="75564" h="162560">
                <a:moveTo>
                  <a:pt x="37641" y="0"/>
                </a:moveTo>
                <a:lnTo>
                  <a:pt x="0" y="162374"/>
                </a:lnTo>
                <a:lnTo>
                  <a:pt x="75282" y="162374"/>
                </a:lnTo>
                <a:lnTo>
                  <a:pt x="37641" y="0"/>
                </a:lnTo>
                <a:close/>
              </a:path>
            </a:pathLst>
          </a:custGeom>
          <a:solidFill>
            <a:srgbClr val="000000"/>
          </a:solidFill>
        </p:spPr>
        <p:txBody>
          <a:bodyPr wrap="square" lIns="0" tIns="0" rIns="0" bIns="0" rtlCol="0"/>
          <a:lstStyle/>
          <a:p/>
        </p:txBody>
      </p:sp>
      <p:sp>
        <p:nvSpPr>
          <p:cNvPr id="44" name="object 44"/>
          <p:cNvSpPr/>
          <p:nvPr/>
        </p:nvSpPr>
        <p:spPr>
          <a:xfrm>
            <a:off x="5794804"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45" name="object 45"/>
          <p:cNvSpPr/>
          <p:nvPr/>
        </p:nvSpPr>
        <p:spPr>
          <a:xfrm>
            <a:off x="5794804"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46" name="object 46"/>
          <p:cNvSpPr/>
          <p:nvPr/>
        </p:nvSpPr>
        <p:spPr>
          <a:xfrm>
            <a:off x="5794804"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47" name="object 47"/>
          <p:cNvSpPr/>
          <p:nvPr/>
        </p:nvSpPr>
        <p:spPr>
          <a:xfrm>
            <a:off x="5794804"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48" name="object 48"/>
          <p:cNvSpPr/>
          <p:nvPr/>
        </p:nvSpPr>
        <p:spPr>
          <a:xfrm>
            <a:off x="5794804"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49" name="object 49"/>
          <p:cNvSpPr/>
          <p:nvPr/>
        </p:nvSpPr>
        <p:spPr>
          <a:xfrm>
            <a:off x="5794804"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50" name="object 50"/>
          <p:cNvSpPr/>
          <p:nvPr/>
        </p:nvSpPr>
        <p:spPr>
          <a:xfrm>
            <a:off x="6124120"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51" name="object 51"/>
          <p:cNvSpPr/>
          <p:nvPr/>
        </p:nvSpPr>
        <p:spPr>
          <a:xfrm>
            <a:off x="6124120"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52" name="object 52"/>
          <p:cNvSpPr/>
          <p:nvPr/>
        </p:nvSpPr>
        <p:spPr>
          <a:xfrm>
            <a:off x="6124120"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53" name="object 53"/>
          <p:cNvSpPr/>
          <p:nvPr/>
        </p:nvSpPr>
        <p:spPr>
          <a:xfrm>
            <a:off x="6124120"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54" name="object 54"/>
          <p:cNvSpPr/>
          <p:nvPr/>
        </p:nvSpPr>
        <p:spPr>
          <a:xfrm>
            <a:off x="6124120"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55" name="object 55"/>
          <p:cNvSpPr/>
          <p:nvPr/>
        </p:nvSpPr>
        <p:spPr>
          <a:xfrm>
            <a:off x="6124120"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56" name="object 56"/>
          <p:cNvSpPr/>
          <p:nvPr/>
        </p:nvSpPr>
        <p:spPr>
          <a:xfrm>
            <a:off x="6453483"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57" name="object 57"/>
          <p:cNvSpPr/>
          <p:nvPr/>
        </p:nvSpPr>
        <p:spPr>
          <a:xfrm>
            <a:off x="6453483"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58" name="object 58"/>
          <p:cNvSpPr/>
          <p:nvPr/>
        </p:nvSpPr>
        <p:spPr>
          <a:xfrm>
            <a:off x="6453483"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59" name="object 59"/>
          <p:cNvSpPr/>
          <p:nvPr/>
        </p:nvSpPr>
        <p:spPr>
          <a:xfrm>
            <a:off x="6453483"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60" name="object 60"/>
          <p:cNvSpPr/>
          <p:nvPr/>
        </p:nvSpPr>
        <p:spPr>
          <a:xfrm>
            <a:off x="6453483"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61" name="object 61"/>
          <p:cNvSpPr/>
          <p:nvPr/>
        </p:nvSpPr>
        <p:spPr>
          <a:xfrm>
            <a:off x="6453483"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62" name="object 62"/>
          <p:cNvSpPr/>
          <p:nvPr/>
        </p:nvSpPr>
        <p:spPr>
          <a:xfrm>
            <a:off x="6782730"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63" name="object 63"/>
          <p:cNvSpPr/>
          <p:nvPr/>
        </p:nvSpPr>
        <p:spPr>
          <a:xfrm>
            <a:off x="6782730"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64" name="object 64"/>
          <p:cNvSpPr/>
          <p:nvPr/>
        </p:nvSpPr>
        <p:spPr>
          <a:xfrm>
            <a:off x="6782730"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65" name="object 65"/>
          <p:cNvSpPr/>
          <p:nvPr/>
        </p:nvSpPr>
        <p:spPr>
          <a:xfrm>
            <a:off x="6782730"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66" name="object 66"/>
          <p:cNvSpPr/>
          <p:nvPr/>
        </p:nvSpPr>
        <p:spPr>
          <a:xfrm>
            <a:off x="6782730"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67" name="object 67"/>
          <p:cNvSpPr/>
          <p:nvPr/>
        </p:nvSpPr>
        <p:spPr>
          <a:xfrm>
            <a:off x="6782730"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68" name="object 68"/>
          <p:cNvSpPr/>
          <p:nvPr/>
        </p:nvSpPr>
        <p:spPr>
          <a:xfrm>
            <a:off x="7112093"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69" name="object 69"/>
          <p:cNvSpPr/>
          <p:nvPr/>
        </p:nvSpPr>
        <p:spPr>
          <a:xfrm>
            <a:off x="7112093"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70" name="object 70"/>
          <p:cNvSpPr/>
          <p:nvPr/>
        </p:nvSpPr>
        <p:spPr>
          <a:xfrm>
            <a:off x="7112093"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71" name="object 71"/>
          <p:cNvSpPr/>
          <p:nvPr/>
        </p:nvSpPr>
        <p:spPr>
          <a:xfrm>
            <a:off x="7112093"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72" name="object 72"/>
          <p:cNvSpPr/>
          <p:nvPr/>
        </p:nvSpPr>
        <p:spPr>
          <a:xfrm>
            <a:off x="7112093"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73" name="object 73"/>
          <p:cNvSpPr/>
          <p:nvPr/>
        </p:nvSpPr>
        <p:spPr>
          <a:xfrm>
            <a:off x="7112093"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74" name="object 74"/>
          <p:cNvSpPr/>
          <p:nvPr/>
        </p:nvSpPr>
        <p:spPr>
          <a:xfrm>
            <a:off x="7441456"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75" name="object 75"/>
          <p:cNvSpPr/>
          <p:nvPr/>
        </p:nvSpPr>
        <p:spPr>
          <a:xfrm>
            <a:off x="7441456" y="4729942"/>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76" name="object 76"/>
          <p:cNvSpPr/>
          <p:nvPr/>
        </p:nvSpPr>
        <p:spPr>
          <a:xfrm>
            <a:off x="7441456"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77" name="object 77"/>
          <p:cNvSpPr/>
          <p:nvPr/>
        </p:nvSpPr>
        <p:spPr>
          <a:xfrm>
            <a:off x="7441456" y="5203483"/>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78" name="object 78"/>
          <p:cNvSpPr/>
          <p:nvPr/>
        </p:nvSpPr>
        <p:spPr>
          <a:xfrm>
            <a:off x="7441456"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79" name="object 79"/>
          <p:cNvSpPr/>
          <p:nvPr/>
        </p:nvSpPr>
        <p:spPr>
          <a:xfrm>
            <a:off x="7441456" y="5677006"/>
            <a:ext cx="329565" cy="473709"/>
          </a:xfrm>
          <a:custGeom>
            <a:avLst/>
            <a:gdLst/>
            <a:ahLst/>
            <a:cxnLst/>
            <a:rect l="l" t="t" r="r" b="b"/>
            <a:pathLst>
              <a:path w="329565"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80" name="object 80"/>
          <p:cNvSpPr/>
          <p:nvPr/>
        </p:nvSpPr>
        <p:spPr>
          <a:xfrm>
            <a:off x="6082958" y="4671888"/>
            <a:ext cx="82550" cy="116205"/>
          </a:xfrm>
          <a:custGeom>
            <a:avLst/>
            <a:gdLst/>
            <a:ahLst/>
            <a:cxnLst/>
            <a:rect l="l" t="t" r="r" b="b"/>
            <a:pathLst>
              <a:path w="82550" h="116204">
                <a:moveTo>
                  <a:pt x="33272" y="0"/>
                </a:moveTo>
                <a:lnTo>
                  <a:pt x="1640" y="41442"/>
                </a:lnTo>
                <a:lnTo>
                  <a:pt x="0" y="58054"/>
                </a:lnTo>
                <a:lnTo>
                  <a:pt x="19" y="59903"/>
                </a:lnTo>
                <a:lnTo>
                  <a:pt x="13523" y="100359"/>
                </a:lnTo>
                <a:lnTo>
                  <a:pt x="49050" y="116108"/>
                </a:lnTo>
                <a:lnTo>
                  <a:pt x="59792" y="110816"/>
                </a:lnTo>
                <a:lnTo>
                  <a:pt x="68953" y="101706"/>
                </a:lnTo>
                <a:lnTo>
                  <a:pt x="76072" y="89436"/>
                </a:lnTo>
                <a:lnTo>
                  <a:pt x="80683" y="74666"/>
                </a:lnTo>
                <a:lnTo>
                  <a:pt x="82323" y="58054"/>
                </a:lnTo>
                <a:lnTo>
                  <a:pt x="82303" y="56205"/>
                </a:lnTo>
                <a:lnTo>
                  <a:pt x="68800" y="15749"/>
                </a:lnTo>
                <a:lnTo>
                  <a:pt x="33272" y="0"/>
                </a:lnTo>
                <a:close/>
              </a:path>
            </a:pathLst>
          </a:custGeom>
          <a:solidFill>
            <a:srgbClr val="772E28"/>
          </a:solidFill>
        </p:spPr>
        <p:txBody>
          <a:bodyPr wrap="square" lIns="0" tIns="0" rIns="0" bIns="0" rtlCol="0"/>
          <a:lstStyle/>
          <a:p/>
        </p:txBody>
      </p:sp>
      <p:sp>
        <p:nvSpPr>
          <p:cNvPr id="81" name="object 81"/>
          <p:cNvSpPr/>
          <p:nvPr/>
        </p:nvSpPr>
        <p:spPr>
          <a:xfrm>
            <a:off x="6082958" y="4671888"/>
            <a:ext cx="82550" cy="116205"/>
          </a:xfrm>
          <a:custGeom>
            <a:avLst/>
            <a:gdLst/>
            <a:ahLst/>
            <a:cxnLst/>
            <a:rect l="l" t="t" r="r" b="b"/>
            <a:pathLst>
              <a:path w="82550" h="116204">
                <a:moveTo>
                  <a:pt x="0" y="58054"/>
                </a:moveTo>
                <a:lnTo>
                  <a:pt x="13369" y="14402"/>
                </a:lnTo>
                <a:lnTo>
                  <a:pt x="33272" y="0"/>
                </a:lnTo>
                <a:lnTo>
                  <a:pt x="47289" y="1580"/>
                </a:lnTo>
                <a:lnTo>
                  <a:pt x="75966" y="27228"/>
                </a:lnTo>
                <a:lnTo>
                  <a:pt x="82323" y="58054"/>
                </a:lnTo>
                <a:lnTo>
                  <a:pt x="80683" y="74666"/>
                </a:lnTo>
                <a:lnTo>
                  <a:pt x="76072" y="89436"/>
                </a:lnTo>
                <a:lnTo>
                  <a:pt x="68953" y="101706"/>
                </a:lnTo>
                <a:lnTo>
                  <a:pt x="59792" y="110816"/>
                </a:lnTo>
                <a:lnTo>
                  <a:pt x="49050" y="116108"/>
                </a:lnTo>
                <a:lnTo>
                  <a:pt x="35033" y="114527"/>
                </a:lnTo>
                <a:lnTo>
                  <a:pt x="6357" y="88880"/>
                </a:lnTo>
                <a:lnTo>
                  <a:pt x="19" y="59903"/>
                </a:lnTo>
                <a:lnTo>
                  <a:pt x="0" y="58054"/>
                </a:lnTo>
                <a:close/>
              </a:path>
            </a:pathLst>
          </a:custGeom>
          <a:ln w="3196">
            <a:solidFill>
              <a:srgbClr val="000000"/>
            </a:solidFill>
          </a:ln>
        </p:spPr>
        <p:txBody>
          <a:bodyPr wrap="square" lIns="0" tIns="0" rIns="0" bIns="0" rtlCol="0"/>
          <a:lstStyle/>
          <a:p/>
        </p:txBody>
      </p:sp>
      <p:sp>
        <p:nvSpPr>
          <p:cNvPr id="82" name="object 82"/>
          <p:cNvSpPr/>
          <p:nvPr/>
        </p:nvSpPr>
        <p:spPr>
          <a:xfrm>
            <a:off x="7400213" y="4671898"/>
            <a:ext cx="82550" cy="116205"/>
          </a:xfrm>
          <a:custGeom>
            <a:avLst/>
            <a:gdLst/>
            <a:ahLst/>
            <a:cxnLst/>
            <a:rect l="l" t="t" r="r" b="b"/>
            <a:pathLst>
              <a:path w="82550" h="116204">
                <a:moveTo>
                  <a:pt x="33304" y="0"/>
                </a:moveTo>
                <a:lnTo>
                  <a:pt x="1642" y="41442"/>
                </a:lnTo>
                <a:lnTo>
                  <a:pt x="0" y="58044"/>
                </a:lnTo>
                <a:lnTo>
                  <a:pt x="20" y="59921"/>
                </a:lnTo>
                <a:lnTo>
                  <a:pt x="13553" y="100358"/>
                </a:lnTo>
                <a:lnTo>
                  <a:pt x="49092" y="116102"/>
                </a:lnTo>
                <a:lnTo>
                  <a:pt x="59819" y="110814"/>
                </a:lnTo>
                <a:lnTo>
                  <a:pt x="68980" y="101705"/>
                </a:lnTo>
                <a:lnTo>
                  <a:pt x="76105" y="89434"/>
                </a:lnTo>
                <a:lnTo>
                  <a:pt x="80725" y="74660"/>
                </a:lnTo>
                <a:lnTo>
                  <a:pt x="82369" y="58044"/>
                </a:lnTo>
                <a:lnTo>
                  <a:pt x="82349" y="56174"/>
                </a:lnTo>
                <a:lnTo>
                  <a:pt x="68821" y="15733"/>
                </a:lnTo>
                <a:lnTo>
                  <a:pt x="33304" y="0"/>
                </a:lnTo>
                <a:close/>
              </a:path>
            </a:pathLst>
          </a:custGeom>
          <a:solidFill>
            <a:srgbClr val="772E28"/>
          </a:solidFill>
        </p:spPr>
        <p:txBody>
          <a:bodyPr wrap="square" lIns="0" tIns="0" rIns="0" bIns="0" rtlCol="0"/>
          <a:lstStyle/>
          <a:p/>
        </p:txBody>
      </p:sp>
      <p:sp>
        <p:nvSpPr>
          <p:cNvPr id="83" name="object 83"/>
          <p:cNvSpPr/>
          <p:nvPr/>
        </p:nvSpPr>
        <p:spPr>
          <a:xfrm>
            <a:off x="7400213" y="4671898"/>
            <a:ext cx="82550" cy="116205"/>
          </a:xfrm>
          <a:custGeom>
            <a:avLst/>
            <a:gdLst/>
            <a:ahLst/>
            <a:cxnLst/>
            <a:rect l="l" t="t" r="r" b="b"/>
            <a:pathLst>
              <a:path w="82550" h="116204">
                <a:moveTo>
                  <a:pt x="0" y="58044"/>
                </a:moveTo>
                <a:lnTo>
                  <a:pt x="13383" y="14413"/>
                </a:lnTo>
                <a:lnTo>
                  <a:pt x="33304" y="0"/>
                </a:lnTo>
                <a:lnTo>
                  <a:pt x="47308" y="1575"/>
                </a:lnTo>
                <a:lnTo>
                  <a:pt x="75995" y="27207"/>
                </a:lnTo>
                <a:lnTo>
                  <a:pt x="82369" y="58044"/>
                </a:lnTo>
                <a:lnTo>
                  <a:pt x="80725" y="74660"/>
                </a:lnTo>
                <a:lnTo>
                  <a:pt x="76105" y="89434"/>
                </a:lnTo>
                <a:lnTo>
                  <a:pt x="68980" y="101705"/>
                </a:lnTo>
                <a:lnTo>
                  <a:pt x="59819" y="110814"/>
                </a:lnTo>
                <a:lnTo>
                  <a:pt x="49092" y="116102"/>
                </a:lnTo>
                <a:lnTo>
                  <a:pt x="35077" y="114521"/>
                </a:lnTo>
                <a:lnTo>
                  <a:pt x="6376" y="88885"/>
                </a:lnTo>
                <a:lnTo>
                  <a:pt x="20" y="59921"/>
                </a:lnTo>
                <a:lnTo>
                  <a:pt x="0" y="58044"/>
                </a:lnTo>
                <a:close/>
              </a:path>
            </a:pathLst>
          </a:custGeom>
          <a:ln w="3197">
            <a:solidFill>
              <a:srgbClr val="000000"/>
            </a:solidFill>
          </a:ln>
        </p:spPr>
        <p:txBody>
          <a:bodyPr wrap="square" lIns="0" tIns="0" rIns="0" bIns="0" rtlCol="0"/>
          <a:lstStyle/>
          <a:p/>
        </p:txBody>
      </p:sp>
      <p:sp>
        <p:nvSpPr>
          <p:cNvPr id="84" name="object 84"/>
          <p:cNvSpPr/>
          <p:nvPr/>
        </p:nvSpPr>
        <p:spPr>
          <a:xfrm>
            <a:off x="5465475"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85" name="object 85"/>
          <p:cNvSpPr/>
          <p:nvPr/>
        </p:nvSpPr>
        <p:spPr>
          <a:xfrm>
            <a:off x="5465475" y="4729942"/>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86" name="object 86"/>
          <p:cNvSpPr/>
          <p:nvPr/>
        </p:nvSpPr>
        <p:spPr>
          <a:xfrm>
            <a:off x="5465475"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87" name="object 87"/>
          <p:cNvSpPr/>
          <p:nvPr/>
        </p:nvSpPr>
        <p:spPr>
          <a:xfrm>
            <a:off x="5465475" y="5203483"/>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88" name="object 88"/>
          <p:cNvSpPr/>
          <p:nvPr/>
        </p:nvSpPr>
        <p:spPr>
          <a:xfrm>
            <a:off x="5465475"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solidFill>
            <a:srgbClr val="FFFFFF"/>
          </a:solidFill>
        </p:spPr>
        <p:txBody>
          <a:bodyPr wrap="square" lIns="0" tIns="0" rIns="0" bIns="0" rtlCol="0"/>
          <a:lstStyle/>
          <a:p/>
        </p:txBody>
      </p:sp>
      <p:sp>
        <p:nvSpPr>
          <p:cNvPr id="89" name="object 89"/>
          <p:cNvSpPr/>
          <p:nvPr/>
        </p:nvSpPr>
        <p:spPr>
          <a:xfrm>
            <a:off x="5465475" y="5677006"/>
            <a:ext cx="329565" cy="473709"/>
          </a:xfrm>
          <a:custGeom>
            <a:avLst/>
            <a:gdLst/>
            <a:ahLst/>
            <a:cxnLst/>
            <a:rect l="l" t="t" r="r" b="b"/>
            <a:pathLst>
              <a:path w="329564" h="473710">
                <a:moveTo>
                  <a:pt x="0" y="473524"/>
                </a:moveTo>
                <a:lnTo>
                  <a:pt x="329316" y="473524"/>
                </a:lnTo>
                <a:lnTo>
                  <a:pt x="329316" y="0"/>
                </a:lnTo>
                <a:lnTo>
                  <a:pt x="0" y="0"/>
                </a:lnTo>
                <a:lnTo>
                  <a:pt x="0" y="473524"/>
                </a:lnTo>
                <a:close/>
              </a:path>
            </a:pathLst>
          </a:custGeom>
          <a:ln w="9558">
            <a:solidFill>
              <a:srgbClr val="BEBEBE"/>
            </a:solidFill>
            <a:prstDash val="lgDash"/>
          </a:ln>
        </p:spPr>
        <p:txBody>
          <a:bodyPr wrap="square" lIns="0" tIns="0" rIns="0" bIns="0" rtlCol="0"/>
          <a:lstStyle/>
          <a:p/>
        </p:txBody>
      </p:sp>
      <p:sp>
        <p:nvSpPr>
          <p:cNvPr id="90" name="object 90"/>
          <p:cNvSpPr/>
          <p:nvPr/>
        </p:nvSpPr>
        <p:spPr>
          <a:xfrm>
            <a:off x="5300817" y="4729942"/>
            <a:ext cx="2634615" cy="0"/>
          </a:xfrm>
          <a:custGeom>
            <a:avLst/>
            <a:gdLst/>
            <a:ahLst/>
            <a:cxnLst/>
            <a:rect l="l" t="t" r="r" b="b"/>
            <a:pathLst>
              <a:path w="2634615">
                <a:moveTo>
                  <a:pt x="0" y="0"/>
                </a:moveTo>
                <a:lnTo>
                  <a:pt x="2634625" y="0"/>
                </a:lnTo>
              </a:path>
            </a:pathLst>
          </a:custGeom>
          <a:ln w="20046">
            <a:solidFill>
              <a:srgbClr val="00AF50"/>
            </a:solidFill>
          </a:ln>
        </p:spPr>
        <p:txBody>
          <a:bodyPr wrap="square" lIns="0" tIns="0" rIns="0" bIns="0" rtlCol="0"/>
          <a:lstStyle/>
          <a:p/>
        </p:txBody>
      </p:sp>
      <p:sp>
        <p:nvSpPr>
          <p:cNvPr id="91" name="object 91"/>
          <p:cNvSpPr/>
          <p:nvPr/>
        </p:nvSpPr>
        <p:spPr>
          <a:xfrm>
            <a:off x="5136159" y="6150531"/>
            <a:ext cx="2778125" cy="0"/>
          </a:xfrm>
          <a:custGeom>
            <a:avLst/>
            <a:gdLst/>
            <a:ahLst/>
            <a:cxnLst/>
            <a:rect l="l" t="t" r="r" b="b"/>
            <a:pathLst>
              <a:path w="2778125">
                <a:moveTo>
                  <a:pt x="0" y="0"/>
                </a:moveTo>
                <a:lnTo>
                  <a:pt x="2778022" y="0"/>
                </a:lnTo>
              </a:path>
            </a:pathLst>
          </a:custGeom>
          <a:ln w="12027">
            <a:solidFill>
              <a:srgbClr val="000000"/>
            </a:solidFill>
          </a:ln>
        </p:spPr>
        <p:txBody>
          <a:bodyPr wrap="square" lIns="0" tIns="0" rIns="0" bIns="0" rtlCol="0"/>
          <a:lstStyle/>
          <a:p/>
        </p:txBody>
      </p:sp>
      <p:sp>
        <p:nvSpPr>
          <p:cNvPr id="92" name="object 92"/>
          <p:cNvSpPr/>
          <p:nvPr/>
        </p:nvSpPr>
        <p:spPr>
          <a:xfrm>
            <a:off x="7904771" y="6096406"/>
            <a:ext cx="113030" cy="108585"/>
          </a:xfrm>
          <a:custGeom>
            <a:avLst/>
            <a:gdLst/>
            <a:ahLst/>
            <a:cxnLst/>
            <a:rect l="l" t="t" r="r" b="b"/>
            <a:pathLst>
              <a:path w="113029" h="108585">
                <a:moveTo>
                  <a:pt x="0" y="0"/>
                </a:moveTo>
                <a:lnTo>
                  <a:pt x="0" y="108249"/>
                </a:lnTo>
                <a:lnTo>
                  <a:pt x="112924" y="54124"/>
                </a:lnTo>
                <a:lnTo>
                  <a:pt x="0" y="0"/>
                </a:lnTo>
                <a:close/>
              </a:path>
            </a:pathLst>
          </a:custGeom>
          <a:solidFill>
            <a:srgbClr val="000000"/>
          </a:solidFill>
        </p:spPr>
        <p:txBody>
          <a:bodyPr wrap="square" lIns="0" tIns="0" rIns="0" bIns="0" rtlCol="0"/>
          <a:lstStyle/>
          <a:p/>
        </p:txBody>
      </p:sp>
      <p:sp>
        <p:nvSpPr>
          <p:cNvPr id="93" name="object 93"/>
          <p:cNvSpPr/>
          <p:nvPr/>
        </p:nvSpPr>
        <p:spPr>
          <a:xfrm>
            <a:off x="6124120" y="4729942"/>
            <a:ext cx="324485" cy="1119505"/>
          </a:xfrm>
          <a:custGeom>
            <a:avLst/>
            <a:gdLst/>
            <a:ahLst/>
            <a:cxnLst/>
            <a:rect l="l" t="t" r="r" b="b"/>
            <a:pathLst>
              <a:path w="324485" h="1119504">
                <a:moveTo>
                  <a:pt x="0" y="0"/>
                </a:moveTo>
                <a:lnTo>
                  <a:pt x="324367" y="1119512"/>
                </a:lnTo>
              </a:path>
            </a:pathLst>
          </a:custGeom>
          <a:ln w="8648">
            <a:solidFill>
              <a:srgbClr val="6F2F9F"/>
            </a:solidFill>
          </a:ln>
        </p:spPr>
        <p:txBody>
          <a:bodyPr wrap="square" lIns="0" tIns="0" rIns="0" bIns="0" rtlCol="0"/>
          <a:lstStyle/>
          <a:p/>
        </p:txBody>
      </p:sp>
      <p:sp>
        <p:nvSpPr>
          <p:cNvPr id="94" name="object 94"/>
          <p:cNvSpPr/>
          <p:nvPr/>
        </p:nvSpPr>
        <p:spPr>
          <a:xfrm>
            <a:off x="6399228" y="5778674"/>
            <a:ext cx="69850" cy="71120"/>
          </a:xfrm>
          <a:custGeom>
            <a:avLst/>
            <a:gdLst/>
            <a:ahLst/>
            <a:cxnLst/>
            <a:rect l="l" t="t" r="r" b="b"/>
            <a:pathLst>
              <a:path w="69850" h="71120">
                <a:moveTo>
                  <a:pt x="0" y="41629"/>
                </a:moveTo>
                <a:lnTo>
                  <a:pt x="49259" y="70779"/>
                </a:lnTo>
                <a:lnTo>
                  <a:pt x="69590" y="0"/>
                </a:lnTo>
              </a:path>
            </a:pathLst>
          </a:custGeom>
          <a:ln w="10165">
            <a:solidFill>
              <a:srgbClr val="6F2F9F"/>
            </a:solidFill>
          </a:ln>
        </p:spPr>
        <p:txBody>
          <a:bodyPr wrap="square" lIns="0" tIns="0" rIns="0" bIns="0" rtlCol="0"/>
          <a:lstStyle/>
          <a:p/>
        </p:txBody>
      </p:sp>
      <p:sp>
        <p:nvSpPr>
          <p:cNvPr id="95" name="object 95"/>
          <p:cNvSpPr/>
          <p:nvPr/>
        </p:nvSpPr>
        <p:spPr>
          <a:xfrm>
            <a:off x="6205096" y="5156040"/>
            <a:ext cx="162560" cy="267335"/>
          </a:xfrm>
          <a:custGeom>
            <a:avLst/>
            <a:gdLst/>
            <a:ahLst/>
            <a:cxnLst/>
            <a:rect l="l" t="t" r="r" b="b"/>
            <a:pathLst>
              <a:path w="162560" h="267335">
                <a:moveTo>
                  <a:pt x="102933" y="0"/>
                </a:moveTo>
                <a:lnTo>
                  <a:pt x="0" y="61675"/>
                </a:lnTo>
                <a:lnTo>
                  <a:pt x="59482" y="267315"/>
                </a:lnTo>
                <a:lnTo>
                  <a:pt x="162532" y="205640"/>
                </a:lnTo>
                <a:lnTo>
                  <a:pt x="102933" y="0"/>
                </a:lnTo>
                <a:close/>
              </a:path>
            </a:pathLst>
          </a:custGeom>
          <a:solidFill>
            <a:srgbClr val="FFFFFF"/>
          </a:solidFill>
        </p:spPr>
        <p:txBody>
          <a:bodyPr wrap="square" lIns="0" tIns="0" rIns="0" bIns="0" rtlCol="0"/>
          <a:lstStyle/>
          <a:p/>
        </p:txBody>
      </p:sp>
      <p:sp>
        <p:nvSpPr>
          <p:cNvPr id="96" name="object 96"/>
          <p:cNvSpPr txBox="1"/>
          <p:nvPr/>
        </p:nvSpPr>
        <p:spPr>
          <a:xfrm rot="4380000">
            <a:off x="6175084" y="5237819"/>
            <a:ext cx="244289" cy="113664"/>
          </a:xfrm>
          <a:prstGeom prst="rect">
            <a:avLst/>
          </a:prstGeom>
        </p:spPr>
        <p:txBody>
          <a:bodyPr vert="horz" wrap="square" lIns="0" tIns="0" rIns="0" bIns="0" rtlCol="0">
            <a:spAutoFit/>
          </a:bodyPr>
          <a:lstStyle/>
          <a:p>
            <a:pPr>
              <a:lnSpc>
                <a:spcPts val="895"/>
              </a:lnSpc>
            </a:pPr>
            <a:r>
              <a:rPr sz="750" spc="125" dirty="0">
                <a:latin typeface="Arial" panose="020B0604020202020204"/>
                <a:cs typeface="Arial" panose="020B0604020202020204"/>
              </a:rPr>
              <a:t>Ts</a:t>
            </a:r>
            <a:r>
              <a:rPr sz="750" spc="140" dirty="0">
                <a:latin typeface="Arial" panose="020B0604020202020204"/>
                <a:cs typeface="Arial" panose="020B0604020202020204"/>
              </a:rPr>
              <a:t>3</a:t>
            </a:r>
            <a:endParaRPr sz="750">
              <a:latin typeface="Arial" panose="020B0604020202020204"/>
              <a:cs typeface="Arial" panose="020B0604020202020204"/>
            </a:endParaRPr>
          </a:p>
        </p:txBody>
      </p:sp>
      <p:sp>
        <p:nvSpPr>
          <p:cNvPr id="97" name="object 97"/>
          <p:cNvSpPr/>
          <p:nvPr/>
        </p:nvSpPr>
        <p:spPr>
          <a:xfrm>
            <a:off x="6448487" y="4729942"/>
            <a:ext cx="993140" cy="1119505"/>
          </a:xfrm>
          <a:custGeom>
            <a:avLst/>
            <a:gdLst/>
            <a:ahLst/>
            <a:cxnLst/>
            <a:rect l="l" t="t" r="r" b="b"/>
            <a:pathLst>
              <a:path w="993140" h="1119504">
                <a:moveTo>
                  <a:pt x="0" y="1119512"/>
                </a:moveTo>
                <a:lnTo>
                  <a:pt x="992968" y="0"/>
                </a:lnTo>
              </a:path>
            </a:pathLst>
          </a:custGeom>
          <a:ln w="9977">
            <a:solidFill>
              <a:srgbClr val="6F2F9F"/>
            </a:solidFill>
          </a:ln>
        </p:spPr>
        <p:txBody>
          <a:bodyPr wrap="square" lIns="0" tIns="0" rIns="0" bIns="0" rtlCol="0"/>
          <a:lstStyle/>
          <a:p/>
        </p:txBody>
      </p:sp>
      <p:sp>
        <p:nvSpPr>
          <p:cNvPr id="98" name="object 98"/>
          <p:cNvSpPr/>
          <p:nvPr/>
        </p:nvSpPr>
        <p:spPr>
          <a:xfrm>
            <a:off x="7388595" y="4720754"/>
            <a:ext cx="53340" cy="85725"/>
          </a:xfrm>
          <a:custGeom>
            <a:avLst/>
            <a:gdLst/>
            <a:ahLst/>
            <a:cxnLst/>
            <a:rect l="l" t="t" r="r" b="b"/>
            <a:pathLst>
              <a:path w="53340" h="85725">
                <a:moveTo>
                  <a:pt x="46470" y="85196"/>
                </a:moveTo>
                <a:lnTo>
                  <a:pt x="52860" y="9187"/>
                </a:lnTo>
                <a:lnTo>
                  <a:pt x="0" y="0"/>
                </a:lnTo>
              </a:path>
            </a:pathLst>
          </a:custGeom>
          <a:ln w="9382">
            <a:solidFill>
              <a:srgbClr val="6F2F9F"/>
            </a:solidFill>
          </a:ln>
        </p:spPr>
        <p:txBody>
          <a:bodyPr wrap="square" lIns="0" tIns="0" rIns="0" bIns="0" rtlCol="0"/>
          <a:lstStyle/>
          <a:p/>
        </p:txBody>
      </p:sp>
      <p:sp>
        <p:nvSpPr>
          <p:cNvPr id="99" name="object 99"/>
          <p:cNvSpPr/>
          <p:nvPr/>
        </p:nvSpPr>
        <p:spPr>
          <a:xfrm>
            <a:off x="6855690" y="5164744"/>
            <a:ext cx="179070" cy="250190"/>
          </a:xfrm>
          <a:custGeom>
            <a:avLst/>
            <a:gdLst/>
            <a:ahLst/>
            <a:cxnLst/>
            <a:rect l="l" t="t" r="r" b="b"/>
            <a:pathLst>
              <a:path w="179070" h="250189">
                <a:moveTo>
                  <a:pt x="109671" y="0"/>
                </a:moveTo>
                <a:lnTo>
                  <a:pt x="0" y="123701"/>
                </a:lnTo>
                <a:lnTo>
                  <a:pt x="68777" y="249892"/>
                </a:lnTo>
                <a:lnTo>
                  <a:pt x="178564" y="126207"/>
                </a:lnTo>
                <a:lnTo>
                  <a:pt x="109671" y="0"/>
                </a:lnTo>
                <a:close/>
              </a:path>
            </a:pathLst>
          </a:custGeom>
          <a:solidFill>
            <a:srgbClr val="FFFFFF"/>
          </a:solidFill>
        </p:spPr>
        <p:txBody>
          <a:bodyPr wrap="square" lIns="0" tIns="0" rIns="0" bIns="0" rtlCol="0"/>
          <a:lstStyle/>
          <a:p/>
        </p:txBody>
      </p:sp>
      <p:sp>
        <p:nvSpPr>
          <p:cNvPr id="100" name="object 100"/>
          <p:cNvSpPr txBox="1"/>
          <p:nvPr/>
        </p:nvSpPr>
        <p:spPr>
          <a:xfrm rot="18720000">
            <a:off x="6816188" y="5217548"/>
            <a:ext cx="219299" cy="142875"/>
          </a:xfrm>
          <a:prstGeom prst="rect">
            <a:avLst/>
          </a:prstGeom>
        </p:spPr>
        <p:txBody>
          <a:bodyPr vert="horz" wrap="square" lIns="0" tIns="0" rIns="0" bIns="0" rtlCol="0">
            <a:spAutoFit/>
          </a:bodyPr>
          <a:lstStyle/>
          <a:p>
            <a:pPr>
              <a:lnSpc>
                <a:spcPts val="1125"/>
              </a:lnSpc>
            </a:pPr>
            <a:r>
              <a:rPr sz="950" i="1" spc="-55" dirty="0">
                <a:latin typeface="Arial" panose="020B0604020202020204"/>
                <a:cs typeface="Arial" panose="020B0604020202020204"/>
              </a:rPr>
              <a:t>Tr</a:t>
            </a:r>
            <a:r>
              <a:rPr sz="950" i="1" spc="-50" dirty="0">
                <a:latin typeface="Arial" panose="020B0604020202020204"/>
                <a:cs typeface="Arial" panose="020B0604020202020204"/>
              </a:rPr>
              <a:t>3</a:t>
            </a:r>
            <a:endParaRPr sz="950">
              <a:latin typeface="Arial" panose="020B0604020202020204"/>
              <a:cs typeface="Arial" panose="020B0604020202020204"/>
            </a:endParaRPr>
          </a:p>
        </p:txBody>
      </p:sp>
      <p:sp>
        <p:nvSpPr>
          <p:cNvPr id="101" name="object 101"/>
          <p:cNvSpPr/>
          <p:nvPr/>
        </p:nvSpPr>
        <p:spPr>
          <a:xfrm>
            <a:off x="5811266" y="4967489"/>
            <a:ext cx="988060" cy="947419"/>
          </a:xfrm>
          <a:custGeom>
            <a:avLst/>
            <a:gdLst/>
            <a:ahLst/>
            <a:cxnLst/>
            <a:rect l="l" t="t" r="r" b="b"/>
            <a:pathLst>
              <a:path w="988059" h="947420">
                <a:moveTo>
                  <a:pt x="0" y="0"/>
                </a:moveTo>
                <a:lnTo>
                  <a:pt x="3274" y="77674"/>
                </a:lnTo>
                <a:lnTo>
                  <a:pt x="12929" y="153620"/>
                </a:lnTo>
                <a:lnTo>
                  <a:pt x="28709" y="227592"/>
                </a:lnTo>
                <a:lnTo>
                  <a:pt x="50362" y="299347"/>
                </a:lnTo>
                <a:lnTo>
                  <a:pt x="77631" y="368642"/>
                </a:lnTo>
                <a:lnTo>
                  <a:pt x="110265" y="435233"/>
                </a:lnTo>
                <a:lnTo>
                  <a:pt x="148007" y="498875"/>
                </a:lnTo>
                <a:lnTo>
                  <a:pt x="190604" y="559326"/>
                </a:lnTo>
                <a:lnTo>
                  <a:pt x="237803" y="616341"/>
                </a:lnTo>
                <a:lnTo>
                  <a:pt x="289348" y="669677"/>
                </a:lnTo>
                <a:lnTo>
                  <a:pt x="344986" y="719091"/>
                </a:lnTo>
                <a:lnTo>
                  <a:pt x="404462" y="764337"/>
                </a:lnTo>
                <a:lnTo>
                  <a:pt x="467523" y="805174"/>
                </a:lnTo>
                <a:lnTo>
                  <a:pt x="533914" y="841356"/>
                </a:lnTo>
                <a:lnTo>
                  <a:pt x="603381" y="872640"/>
                </a:lnTo>
                <a:lnTo>
                  <a:pt x="675670" y="898783"/>
                </a:lnTo>
                <a:lnTo>
                  <a:pt x="750526" y="919540"/>
                </a:lnTo>
                <a:lnTo>
                  <a:pt x="827696" y="934669"/>
                </a:lnTo>
                <a:lnTo>
                  <a:pt x="906926" y="943925"/>
                </a:lnTo>
                <a:lnTo>
                  <a:pt x="987961" y="947064"/>
                </a:lnTo>
              </a:path>
            </a:pathLst>
          </a:custGeom>
          <a:ln w="10273">
            <a:solidFill>
              <a:srgbClr val="FFC000"/>
            </a:solidFill>
          </a:ln>
        </p:spPr>
        <p:txBody>
          <a:bodyPr wrap="square" lIns="0" tIns="0" rIns="0" bIns="0" rtlCol="0"/>
          <a:lstStyle/>
          <a:p/>
        </p:txBody>
      </p:sp>
      <p:sp>
        <p:nvSpPr>
          <p:cNvPr id="102" name="object 102"/>
          <p:cNvSpPr/>
          <p:nvPr/>
        </p:nvSpPr>
        <p:spPr>
          <a:xfrm>
            <a:off x="6767162" y="4967489"/>
            <a:ext cx="988060" cy="947419"/>
          </a:xfrm>
          <a:custGeom>
            <a:avLst/>
            <a:gdLst/>
            <a:ahLst/>
            <a:cxnLst/>
            <a:rect l="l" t="t" r="r" b="b"/>
            <a:pathLst>
              <a:path w="988059" h="947420">
                <a:moveTo>
                  <a:pt x="987856" y="0"/>
                </a:moveTo>
                <a:lnTo>
                  <a:pt x="984581" y="77674"/>
                </a:lnTo>
                <a:lnTo>
                  <a:pt x="974927" y="153620"/>
                </a:lnTo>
                <a:lnTo>
                  <a:pt x="959146" y="227592"/>
                </a:lnTo>
                <a:lnTo>
                  <a:pt x="937494" y="299347"/>
                </a:lnTo>
                <a:lnTo>
                  <a:pt x="910224" y="368642"/>
                </a:lnTo>
                <a:lnTo>
                  <a:pt x="877592" y="435233"/>
                </a:lnTo>
                <a:lnTo>
                  <a:pt x="839850" y="498875"/>
                </a:lnTo>
                <a:lnTo>
                  <a:pt x="797255" y="559326"/>
                </a:lnTo>
                <a:lnTo>
                  <a:pt x="750058" y="616341"/>
                </a:lnTo>
                <a:lnTo>
                  <a:pt x="698516" y="669677"/>
                </a:lnTo>
                <a:lnTo>
                  <a:pt x="642882" y="719091"/>
                </a:lnTo>
                <a:lnTo>
                  <a:pt x="583411" y="764337"/>
                </a:lnTo>
                <a:lnTo>
                  <a:pt x="520356" y="805174"/>
                </a:lnTo>
                <a:lnTo>
                  <a:pt x="453973" y="841356"/>
                </a:lnTo>
                <a:lnTo>
                  <a:pt x="384514" y="872640"/>
                </a:lnTo>
                <a:lnTo>
                  <a:pt x="312235" y="898783"/>
                </a:lnTo>
                <a:lnTo>
                  <a:pt x="237390" y="919540"/>
                </a:lnTo>
                <a:lnTo>
                  <a:pt x="160233" y="934669"/>
                </a:lnTo>
                <a:lnTo>
                  <a:pt x="81018" y="943925"/>
                </a:lnTo>
                <a:lnTo>
                  <a:pt x="0" y="947064"/>
                </a:lnTo>
              </a:path>
            </a:pathLst>
          </a:custGeom>
          <a:ln w="10273">
            <a:solidFill>
              <a:srgbClr val="FFC000"/>
            </a:solidFill>
          </a:ln>
        </p:spPr>
        <p:txBody>
          <a:bodyPr wrap="square" lIns="0" tIns="0" rIns="0" bIns="0" rtlCol="0"/>
          <a:lstStyle/>
          <a:p/>
        </p:txBody>
      </p:sp>
      <p:sp>
        <p:nvSpPr>
          <p:cNvPr id="103" name="object 103"/>
          <p:cNvSpPr/>
          <p:nvPr/>
        </p:nvSpPr>
        <p:spPr>
          <a:xfrm>
            <a:off x="6411427" y="5796214"/>
            <a:ext cx="74295" cy="106680"/>
          </a:xfrm>
          <a:custGeom>
            <a:avLst/>
            <a:gdLst/>
            <a:ahLst/>
            <a:cxnLst/>
            <a:rect l="l" t="t" r="r" b="b"/>
            <a:pathLst>
              <a:path w="74295" h="106679">
                <a:moveTo>
                  <a:pt x="35746" y="0"/>
                </a:moveTo>
                <a:lnTo>
                  <a:pt x="1812" y="36738"/>
                </a:lnTo>
                <a:lnTo>
                  <a:pt x="0" y="53239"/>
                </a:lnTo>
                <a:lnTo>
                  <a:pt x="54" y="56152"/>
                </a:lnTo>
                <a:lnTo>
                  <a:pt x="16101" y="96860"/>
                </a:lnTo>
                <a:lnTo>
                  <a:pt x="38374" y="106479"/>
                </a:lnTo>
                <a:lnTo>
                  <a:pt x="49710" y="103323"/>
                </a:lnTo>
                <a:lnTo>
                  <a:pt x="59528" y="95599"/>
                </a:lnTo>
                <a:lnTo>
                  <a:pt x="67252" y="84128"/>
                </a:lnTo>
                <a:lnTo>
                  <a:pt x="72308" y="69734"/>
                </a:lnTo>
                <a:lnTo>
                  <a:pt x="74121" y="53239"/>
                </a:lnTo>
                <a:lnTo>
                  <a:pt x="74066" y="50325"/>
                </a:lnTo>
                <a:lnTo>
                  <a:pt x="58020" y="9614"/>
                </a:lnTo>
                <a:lnTo>
                  <a:pt x="35746" y="0"/>
                </a:lnTo>
                <a:close/>
              </a:path>
            </a:pathLst>
          </a:custGeom>
          <a:solidFill>
            <a:srgbClr val="6F2F9F"/>
          </a:solidFill>
        </p:spPr>
        <p:txBody>
          <a:bodyPr wrap="square" lIns="0" tIns="0" rIns="0" bIns="0" rtlCol="0"/>
          <a:lstStyle/>
          <a:p/>
        </p:txBody>
      </p:sp>
      <p:sp>
        <p:nvSpPr>
          <p:cNvPr id="104" name="object 104"/>
          <p:cNvSpPr/>
          <p:nvPr/>
        </p:nvSpPr>
        <p:spPr>
          <a:xfrm>
            <a:off x="6411427" y="5796214"/>
            <a:ext cx="74295" cy="106680"/>
          </a:xfrm>
          <a:custGeom>
            <a:avLst/>
            <a:gdLst/>
            <a:ahLst/>
            <a:cxnLst/>
            <a:rect l="l" t="t" r="r" b="b"/>
            <a:pathLst>
              <a:path w="74295" h="106679">
                <a:moveTo>
                  <a:pt x="0" y="53239"/>
                </a:moveTo>
                <a:lnTo>
                  <a:pt x="14592" y="10875"/>
                </a:lnTo>
                <a:lnTo>
                  <a:pt x="35746" y="0"/>
                </a:lnTo>
                <a:lnTo>
                  <a:pt x="47709" y="2526"/>
                </a:lnTo>
                <a:lnTo>
                  <a:pt x="71695" y="34306"/>
                </a:lnTo>
                <a:lnTo>
                  <a:pt x="74121" y="53239"/>
                </a:lnTo>
                <a:lnTo>
                  <a:pt x="72308" y="69734"/>
                </a:lnTo>
                <a:lnTo>
                  <a:pt x="67252" y="84128"/>
                </a:lnTo>
                <a:lnTo>
                  <a:pt x="59528" y="95599"/>
                </a:lnTo>
                <a:lnTo>
                  <a:pt x="49710" y="103323"/>
                </a:lnTo>
                <a:lnTo>
                  <a:pt x="38374" y="106479"/>
                </a:lnTo>
                <a:lnTo>
                  <a:pt x="26411" y="103951"/>
                </a:lnTo>
                <a:lnTo>
                  <a:pt x="16101" y="96860"/>
                </a:lnTo>
                <a:lnTo>
                  <a:pt x="7939" y="86000"/>
                </a:lnTo>
                <a:lnTo>
                  <a:pt x="2425" y="72165"/>
                </a:lnTo>
                <a:lnTo>
                  <a:pt x="54" y="56152"/>
                </a:lnTo>
                <a:lnTo>
                  <a:pt x="0" y="53239"/>
                </a:lnTo>
                <a:close/>
              </a:path>
            </a:pathLst>
          </a:custGeom>
          <a:ln w="3186">
            <a:solidFill>
              <a:srgbClr val="000000"/>
            </a:solidFill>
          </a:ln>
        </p:spPr>
        <p:txBody>
          <a:bodyPr wrap="square" lIns="0" tIns="0" rIns="0" bIns="0" rtlCol="0"/>
          <a:lstStyle/>
          <a:p/>
        </p:txBody>
      </p:sp>
      <p:sp>
        <p:nvSpPr>
          <p:cNvPr id="105" name="object 105"/>
          <p:cNvSpPr/>
          <p:nvPr/>
        </p:nvSpPr>
        <p:spPr>
          <a:xfrm>
            <a:off x="7070153" y="5151025"/>
            <a:ext cx="74295" cy="106680"/>
          </a:xfrm>
          <a:custGeom>
            <a:avLst/>
            <a:gdLst/>
            <a:ahLst/>
            <a:cxnLst/>
            <a:rect l="l" t="t" r="r" b="b"/>
            <a:pathLst>
              <a:path w="74295" h="106679">
                <a:moveTo>
                  <a:pt x="35691" y="0"/>
                </a:moveTo>
                <a:lnTo>
                  <a:pt x="1804" y="36725"/>
                </a:lnTo>
                <a:lnTo>
                  <a:pt x="0" y="53242"/>
                </a:lnTo>
                <a:lnTo>
                  <a:pt x="51" y="56073"/>
                </a:lnTo>
                <a:lnTo>
                  <a:pt x="16007" y="96845"/>
                </a:lnTo>
                <a:lnTo>
                  <a:pt x="38265" y="106482"/>
                </a:lnTo>
                <a:lnTo>
                  <a:pt x="49641" y="103326"/>
                </a:lnTo>
                <a:lnTo>
                  <a:pt x="59461" y="95602"/>
                </a:lnTo>
                <a:lnTo>
                  <a:pt x="67168" y="84131"/>
                </a:lnTo>
                <a:lnTo>
                  <a:pt x="72202" y="69737"/>
                </a:lnTo>
                <a:lnTo>
                  <a:pt x="74005" y="53242"/>
                </a:lnTo>
                <a:lnTo>
                  <a:pt x="73952" y="50377"/>
                </a:lnTo>
                <a:lnTo>
                  <a:pt x="57979" y="9627"/>
                </a:lnTo>
                <a:lnTo>
                  <a:pt x="35691" y="0"/>
                </a:lnTo>
                <a:close/>
              </a:path>
            </a:pathLst>
          </a:custGeom>
          <a:solidFill>
            <a:srgbClr val="006FC0"/>
          </a:solidFill>
        </p:spPr>
        <p:txBody>
          <a:bodyPr wrap="square" lIns="0" tIns="0" rIns="0" bIns="0" rtlCol="0"/>
          <a:lstStyle/>
          <a:p/>
        </p:txBody>
      </p:sp>
      <p:sp>
        <p:nvSpPr>
          <p:cNvPr id="106" name="object 106"/>
          <p:cNvSpPr/>
          <p:nvPr/>
        </p:nvSpPr>
        <p:spPr>
          <a:xfrm>
            <a:off x="7070153" y="5151025"/>
            <a:ext cx="74295" cy="106680"/>
          </a:xfrm>
          <a:custGeom>
            <a:avLst/>
            <a:gdLst/>
            <a:ahLst/>
            <a:cxnLst/>
            <a:rect l="l" t="t" r="r" b="b"/>
            <a:pathLst>
              <a:path w="74295" h="106679">
                <a:moveTo>
                  <a:pt x="0" y="53242"/>
                </a:moveTo>
                <a:lnTo>
                  <a:pt x="14546" y="10848"/>
                </a:lnTo>
                <a:lnTo>
                  <a:pt x="35691" y="0"/>
                </a:lnTo>
                <a:lnTo>
                  <a:pt x="47675" y="2530"/>
                </a:lnTo>
                <a:lnTo>
                  <a:pt x="71603" y="34344"/>
                </a:lnTo>
                <a:lnTo>
                  <a:pt x="74005" y="53242"/>
                </a:lnTo>
                <a:lnTo>
                  <a:pt x="72202" y="69737"/>
                </a:lnTo>
                <a:lnTo>
                  <a:pt x="67168" y="84131"/>
                </a:lnTo>
                <a:lnTo>
                  <a:pt x="59461" y="95602"/>
                </a:lnTo>
                <a:lnTo>
                  <a:pt x="49641" y="103326"/>
                </a:lnTo>
                <a:lnTo>
                  <a:pt x="38265" y="106482"/>
                </a:lnTo>
                <a:lnTo>
                  <a:pt x="26299" y="103950"/>
                </a:lnTo>
                <a:lnTo>
                  <a:pt x="16007" y="96845"/>
                </a:lnTo>
                <a:lnTo>
                  <a:pt x="7876" y="85966"/>
                </a:lnTo>
                <a:lnTo>
                  <a:pt x="2394" y="72110"/>
                </a:lnTo>
                <a:lnTo>
                  <a:pt x="51" y="56073"/>
                </a:lnTo>
                <a:lnTo>
                  <a:pt x="0" y="53242"/>
                </a:lnTo>
                <a:close/>
              </a:path>
            </a:pathLst>
          </a:custGeom>
          <a:ln w="3185">
            <a:solidFill>
              <a:srgbClr val="000000"/>
            </a:solidFill>
          </a:ln>
        </p:spPr>
        <p:txBody>
          <a:bodyPr wrap="square" lIns="0" tIns="0" rIns="0" bIns="0" rtlCol="0"/>
          <a:lstStyle/>
          <a:p/>
        </p:txBody>
      </p:sp>
      <p:sp>
        <p:nvSpPr>
          <p:cNvPr id="107" name="object 107"/>
          <p:cNvSpPr/>
          <p:nvPr/>
        </p:nvSpPr>
        <p:spPr>
          <a:xfrm>
            <a:off x="7070153" y="6098090"/>
            <a:ext cx="74295" cy="106680"/>
          </a:xfrm>
          <a:custGeom>
            <a:avLst/>
            <a:gdLst/>
            <a:ahLst/>
            <a:cxnLst/>
            <a:rect l="l" t="t" r="r" b="b"/>
            <a:pathLst>
              <a:path w="74295" h="106679">
                <a:moveTo>
                  <a:pt x="35691" y="0"/>
                </a:moveTo>
                <a:lnTo>
                  <a:pt x="1804" y="36725"/>
                </a:lnTo>
                <a:lnTo>
                  <a:pt x="0" y="53242"/>
                </a:lnTo>
                <a:lnTo>
                  <a:pt x="51" y="56073"/>
                </a:lnTo>
                <a:lnTo>
                  <a:pt x="16007" y="96845"/>
                </a:lnTo>
                <a:lnTo>
                  <a:pt x="38265" y="106482"/>
                </a:lnTo>
                <a:lnTo>
                  <a:pt x="49641" y="103326"/>
                </a:lnTo>
                <a:lnTo>
                  <a:pt x="59461" y="95602"/>
                </a:lnTo>
                <a:lnTo>
                  <a:pt x="67168" y="84131"/>
                </a:lnTo>
                <a:lnTo>
                  <a:pt x="72202" y="69737"/>
                </a:lnTo>
                <a:lnTo>
                  <a:pt x="74005" y="53242"/>
                </a:lnTo>
                <a:lnTo>
                  <a:pt x="73952" y="50377"/>
                </a:lnTo>
                <a:lnTo>
                  <a:pt x="57979" y="9627"/>
                </a:lnTo>
                <a:lnTo>
                  <a:pt x="35691" y="0"/>
                </a:lnTo>
                <a:close/>
              </a:path>
            </a:pathLst>
          </a:custGeom>
          <a:solidFill>
            <a:srgbClr val="C00000"/>
          </a:solidFill>
        </p:spPr>
        <p:txBody>
          <a:bodyPr wrap="square" lIns="0" tIns="0" rIns="0" bIns="0" rtlCol="0"/>
          <a:lstStyle/>
          <a:p/>
        </p:txBody>
      </p:sp>
      <p:sp>
        <p:nvSpPr>
          <p:cNvPr id="108" name="object 108"/>
          <p:cNvSpPr/>
          <p:nvPr/>
        </p:nvSpPr>
        <p:spPr>
          <a:xfrm>
            <a:off x="7070153" y="6098090"/>
            <a:ext cx="74295" cy="106680"/>
          </a:xfrm>
          <a:custGeom>
            <a:avLst/>
            <a:gdLst/>
            <a:ahLst/>
            <a:cxnLst/>
            <a:rect l="l" t="t" r="r" b="b"/>
            <a:pathLst>
              <a:path w="74295" h="106679">
                <a:moveTo>
                  <a:pt x="0" y="53242"/>
                </a:moveTo>
                <a:lnTo>
                  <a:pt x="14546" y="10848"/>
                </a:lnTo>
                <a:lnTo>
                  <a:pt x="35691" y="0"/>
                </a:lnTo>
                <a:lnTo>
                  <a:pt x="47675" y="2530"/>
                </a:lnTo>
                <a:lnTo>
                  <a:pt x="71603" y="34344"/>
                </a:lnTo>
                <a:lnTo>
                  <a:pt x="74005" y="53242"/>
                </a:lnTo>
                <a:lnTo>
                  <a:pt x="72202" y="69737"/>
                </a:lnTo>
                <a:lnTo>
                  <a:pt x="67168" y="84131"/>
                </a:lnTo>
                <a:lnTo>
                  <a:pt x="59461" y="95602"/>
                </a:lnTo>
                <a:lnTo>
                  <a:pt x="49641" y="103326"/>
                </a:lnTo>
                <a:lnTo>
                  <a:pt x="38265" y="106482"/>
                </a:lnTo>
                <a:lnTo>
                  <a:pt x="26299" y="103950"/>
                </a:lnTo>
                <a:lnTo>
                  <a:pt x="16007" y="96845"/>
                </a:lnTo>
                <a:lnTo>
                  <a:pt x="7876" y="85966"/>
                </a:lnTo>
                <a:lnTo>
                  <a:pt x="2394" y="72110"/>
                </a:lnTo>
                <a:lnTo>
                  <a:pt x="51" y="56073"/>
                </a:lnTo>
                <a:lnTo>
                  <a:pt x="0" y="53242"/>
                </a:lnTo>
                <a:close/>
              </a:path>
            </a:pathLst>
          </a:custGeom>
          <a:ln w="3185">
            <a:solidFill>
              <a:srgbClr val="000000"/>
            </a:solidFill>
          </a:ln>
        </p:spPr>
        <p:txBody>
          <a:bodyPr wrap="square" lIns="0" tIns="0" rIns="0" bIns="0" rtlCol="0"/>
          <a:lstStyle/>
          <a:p/>
        </p:txBody>
      </p:sp>
      <p:sp>
        <p:nvSpPr>
          <p:cNvPr id="109" name="object 109"/>
          <p:cNvSpPr/>
          <p:nvPr/>
        </p:nvSpPr>
        <p:spPr>
          <a:xfrm>
            <a:off x="7070153" y="5624549"/>
            <a:ext cx="74295" cy="106680"/>
          </a:xfrm>
          <a:custGeom>
            <a:avLst/>
            <a:gdLst/>
            <a:ahLst/>
            <a:cxnLst/>
            <a:rect l="l" t="t" r="r" b="b"/>
            <a:pathLst>
              <a:path w="74295" h="106679">
                <a:moveTo>
                  <a:pt x="35691" y="0"/>
                </a:moveTo>
                <a:lnTo>
                  <a:pt x="1804" y="36732"/>
                </a:lnTo>
                <a:lnTo>
                  <a:pt x="0" y="53242"/>
                </a:lnTo>
                <a:lnTo>
                  <a:pt x="51" y="56073"/>
                </a:lnTo>
                <a:lnTo>
                  <a:pt x="16007" y="96845"/>
                </a:lnTo>
                <a:lnTo>
                  <a:pt x="38265" y="106482"/>
                </a:lnTo>
                <a:lnTo>
                  <a:pt x="49641" y="103326"/>
                </a:lnTo>
                <a:lnTo>
                  <a:pt x="59461" y="95602"/>
                </a:lnTo>
                <a:lnTo>
                  <a:pt x="67168" y="84131"/>
                </a:lnTo>
                <a:lnTo>
                  <a:pt x="72202" y="69737"/>
                </a:lnTo>
                <a:lnTo>
                  <a:pt x="74005" y="53242"/>
                </a:lnTo>
                <a:lnTo>
                  <a:pt x="73952" y="50379"/>
                </a:lnTo>
                <a:lnTo>
                  <a:pt x="57979" y="9631"/>
                </a:lnTo>
                <a:lnTo>
                  <a:pt x="35691" y="0"/>
                </a:lnTo>
                <a:close/>
              </a:path>
            </a:pathLst>
          </a:custGeom>
          <a:solidFill>
            <a:srgbClr val="92D050"/>
          </a:solidFill>
        </p:spPr>
        <p:txBody>
          <a:bodyPr wrap="square" lIns="0" tIns="0" rIns="0" bIns="0" rtlCol="0"/>
          <a:lstStyle/>
          <a:p/>
        </p:txBody>
      </p:sp>
      <p:sp>
        <p:nvSpPr>
          <p:cNvPr id="110" name="object 110"/>
          <p:cNvSpPr/>
          <p:nvPr/>
        </p:nvSpPr>
        <p:spPr>
          <a:xfrm>
            <a:off x="7070153" y="5624549"/>
            <a:ext cx="74295" cy="106680"/>
          </a:xfrm>
          <a:custGeom>
            <a:avLst/>
            <a:gdLst/>
            <a:ahLst/>
            <a:cxnLst/>
            <a:rect l="l" t="t" r="r" b="b"/>
            <a:pathLst>
              <a:path w="74295" h="106679">
                <a:moveTo>
                  <a:pt x="0" y="53242"/>
                </a:moveTo>
                <a:lnTo>
                  <a:pt x="14546" y="10853"/>
                </a:lnTo>
                <a:lnTo>
                  <a:pt x="35691" y="0"/>
                </a:lnTo>
                <a:lnTo>
                  <a:pt x="47675" y="2531"/>
                </a:lnTo>
                <a:lnTo>
                  <a:pt x="71603" y="34351"/>
                </a:lnTo>
                <a:lnTo>
                  <a:pt x="74005" y="53242"/>
                </a:lnTo>
                <a:lnTo>
                  <a:pt x="72202" y="69737"/>
                </a:lnTo>
                <a:lnTo>
                  <a:pt x="67168" y="84131"/>
                </a:lnTo>
                <a:lnTo>
                  <a:pt x="59461" y="95602"/>
                </a:lnTo>
                <a:lnTo>
                  <a:pt x="49641" y="103326"/>
                </a:lnTo>
                <a:lnTo>
                  <a:pt x="38265" y="106482"/>
                </a:lnTo>
                <a:lnTo>
                  <a:pt x="26299" y="103950"/>
                </a:lnTo>
                <a:lnTo>
                  <a:pt x="16007" y="96845"/>
                </a:lnTo>
                <a:lnTo>
                  <a:pt x="7876" y="85966"/>
                </a:lnTo>
                <a:lnTo>
                  <a:pt x="2394" y="72110"/>
                </a:lnTo>
                <a:lnTo>
                  <a:pt x="51" y="56073"/>
                </a:lnTo>
                <a:lnTo>
                  <a:pt x="0" y="53242"/>
                </a:lnTo>
                <a:close/>
              </a:path>
            </a:pathLst>
          </a:custGeom>
          <a:ln w="3185">
            <a:solidFill>
              <a:srgbClr val="000000"/>
            </a:solidFill>
          </a:ln>
        </p:spPr>
        <p:txBody>
          <a:bodyPr wrap="square" lIns="0" tIns="0" rIns="0" bIns="0" rtlCol="0"/>
          <a:lstStyle/>
          <a:p/>
        </p:txBody>
      </p:sp>
      <p:sp>
        <p:nvSpPr>
          <p:cNvPr id="111" name="object 111"/>
          <p:cNvSpPr txBox="1"/>
          <p:nvPr/>
        </p:nvSpPr>
        <p:spPr>
          <a:xfrm>
            <a:off x="5972007" y="4361544"/>
            <a:ext cx="304800" cy="226060"/>
          </a:xfrm>
          <a:prstGeom prst="rect">
            <a:avLst/>
          </a:prstGeom>
        </p:spPr>
        <p:txBody>
          <a:bodyPr vert="horz" wrap="square" lIns="0" tIns="0" rIns="0" bIns="0" rtlCol="0">
            <a:spAutoFit/>
          </a:bodyPr>
          <a:lstStyle/>
          <a:p>
            <a:pPr marL="12700">
              <a:lnSpc>
                <a:spcPct val="100000"/>
              </a:lnSpc>
            </a:pPr>
            <a:r>
              <a:rPr sz="1550" spc="-465" dirty="0">
                <a:latin typeface="宋体" panose="02010600030101010101" pitchFamily="2" charset="-122"/>
                <a:cs typeface="宋体" panose="02010600030101010101" pitchFamily="2" charset="-122"/>
              </a:rPr>
              <a:t>炮点</a:t>
            </a:r>
            <a:endParaRPr sz="1550">
              <a:latin typeface="宋体" panose="02010600030101010101" pitchFamily="2" charset="-122"/>
              <a:cs typeface="宋体" panose="02010600030101010101" pitchFamily="2" charset="-122"/>
            </a:endParaRPr>
          </a:p>
        </p:txBody>
      </p:sp>
      <p:sp>
        <p:nvSpPr>
          <p:cNvPr id="112" name="object 112"/>
          <p:cNvSpPr txBox="1"/>
          <p:nvPr/>
        </p:nvSpPr>
        <p:spPr>
          <a:xfrm>
            <a:off x="7219636" y="4361544"/>
            <a:ext cx="443865" cy="226060"/>
          </a:xfrm>
          <a:prstGeom prst="rect">
            <a:avLst/>
          </a:prstGeom>
        </p:spPr>
        <p:txBody>
          <a:bodyPr vert="horz" wrap="square" lIns="0" tIns="0" rIns="0" bIns="0" rtlCol="0">
            <a:spAutoFit/>
          </a:bodyPr>
          <a:lstStyle/>
          <a:p>
            <a:pPr marL="12700">
              <a:lnSpc>
                <a:spcPct val="100000"/>
              </a:lnSpc>
            </a:pPr>
            <a:r>
              <a:rPr sz="1550" spc="-465" dirty="0">
                <a:latin typeface="宋体" panose="02010600030101010101" pitchFamily="2" charset="-122"/>
                <a:cs typeface="宋体" panose="02010600030101010101" pitchFamily="2" charset="-122"/>
              </a:rPr>
              <a:t>接收点</a:t>
            </a:r>
            <a:endParaRPr sz="1550">
              <a:latin typeface="宋体" panose="02010600030101010101" pitchFamily="2" charset="-122"/>
              <a:cs typeface="宋体" panose="02010600030101010101" pitchFamily="2" charset="-122"/>
            </a:endParaRPr>
          </a:p>
        </p:txBody>
      </p:sp>
      <p:sp>
        <p:nvSpPr>
          <p:cNvPr id="113" name="object 113"/>
          <p:cNvSpPr txBox="1"/>
          <p:nvPr/>
        </p:nvSpPr>
        <p:spPr>
          <a:xfrm>
            <a:off x="6296374" y="5925159"/>
            <a:ext cx="304800" cy="159385"/>
          </a:xfrm>
          <a:prstGeom prst="rect">
            <a:avLst/>
          </a:prstGeom>
        </p:spPr>
        <p:txBody>
          <a:bodyPr vert="horz" wrap="square" lIns="0" tIns="0" rIns="0" bIns="0" rtlCol="0">
            <a:spAutoFit/>
          </a:bodyPr>
          <a:lstStyle/>
          <a:p>
            <a:pPr marL="12700">
              <a:lnSpc>
                <a:spcPct val="100000"/>
              </a:lnSpc>
            </a:pPr>
            <a:r>
              <a:rPr sz="1050" spc="-330" dirty="0">
                <a:latin typeface="宋体" panose="02010600030101010101" pitchFamily="2" charset="-122"/>
                <a:cs typeface="宋体" panose="02010600030101010101" pitchFamily="2" charset="-122"/>
              </a:rPr>
              <a:t>成像点</a:t>
            </a:r>
            <a:endParaRPr sz="1050">
              <a:latin typeface="宋体" panose="02010600030101010101" pitchFamily="2" charset="-122"/>
              <a:cs typeface="宋体" panose="02010600030101010101" pitchFamily="2" charset="-122"/>
            </a:endParaRPr>
          </a:p>
        </p:txBody>
      </p:sp>
      <p:sp>
        <p:nvSpPr>
          <p:cNvPr id="114" name="object 114"/>
          <p:cNvSpPr/>
          <p:nvPr/>
        </p:nvSpPr>
        <p:spPr>
          <a:xfrm>
            <a:off x="8095070" y="3783712"/>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15" name="object 115"/>
          <p:cNvSpPr/>
          <p:nvPr/>
        </p:nvSpPr>
        <p:spPr>
          <a:xfrm>
            <a:off x="8095070" y="4020424"/>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16" name="object 116"/>
          <p:cNvSpPr/>
          <p:nvPr/>
        </p:nvSpPr>
        <p:spPr>
          <a:xfrm>
            <a:off x="8095070" y="4494015"/>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17" name="object 117"/>
          <p:cNvSpPr/>
          <p:nvPr/>
        </p:nvSpPr>
        <p:spPr>
          <a:xfrm>
            <a:off x="8095070" y="4730727"/>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18" name="object 118"/>
          <p:cNvSpPr/>
          <p:nvPr/>
        </p:nvSpPr>
        <p:spPr>
          <a:xfrm>
            <a:off x="8095070" y="5441030"/>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19" name="object 119"/>
          <p:cNvSpPr/>
          <p:nvPr/>
        </p:nvSpPr>
        <p:spPr>
          <a:xfrm>
            <a:off x="8095070" y="5914571"/>
            <a:ext cx="329565" cy="236854"/>
          </a:xfrm>
          <a:custGeom>
            <a:avLst/>
            <a:gdLst/>
            <a:ahLst/>
            <a:cxnLst/>
            <a:rect l="l" t="t" r="r" b="b"/>
            <a:pathLst>
              <a:path w="329565" h="236854">
                <a:moveTo>
                  <a:pt x="0" y="236762"/>
                </a:moveTo>
                <a:lnTo>
                  <a:pt x="329316" y="236762"/>
                </a:lnTo>
                <a:lnTo>
                  <a:pt x="329316" y="0"/>
                </a:lnTo>
                <a:lnTo>
                  <a:pt x="0" y="0"/>
                </a:lnTo>
                <a:lnTo>
                  <a:pt x="0" y="236762"/>
                </a:lnTo>
                <a:close/>
              </a:path>
            </a:pathLst>
          </a:custGeom>
          <a:solidFill>
            <a:srgbClr val="FFFFFF"/>
          </a:solidFill>
        </p:spPr>
        <p:txBody>
          <a:bodyPr wrap="square" lIns="0" tIns="0" rIns="0" bIns="0" rtlCol="0"/>
          <a:lstStyle/>
          <a:p/>
        </p:txBody>
      </p:sp>
      <p:sp>
        <p:nvSpPr>
          <p:cNvPr id="120" name="object 120"/>
          <p:cNvSpPr/>
          <p:nvPr/>
        </p:nvSpPr>
        <p:spPr>
          <a:xfrm>
            <a:off x="8424433" y="3546883"/>
            <a:ext cx="0" cy="2692400"/>
          </a:xfrm>
          <a:custGeom>
            <a:avLst/>
            <a:gdLst/>
            <a:ahLst/>
            <a:cxnLst/>
            <a:rect l="l" t="t" r="r" b="b"/>
            <a:pathLst>
              <a:path h="2692400">
                <a:moveTo>
                  <a:pt x="0" y="2692368"/>
                </a:moveTo>
                <a:lnTo>
                  <a:pt x="0" y="0"/>
                </a:lnTo>
              </a:path>
            </a:pathLst>
          </a:custGeom>
          <a:ln w="8364">
            <a:solidFill>
              <a:srgbClr val="000000"/>
            </a:solidFill>
          </a:ln>
        </p:spPr>
        <p:txBody>
          <a:bodyPr wrap="square" lIns="0" tIns="0" rIns="0" bIns="0" rtlCol="0"/>
          <a:lstStyle/>
          <a:p/>
        </p:txBody>
      </p:sp>
      <p:sp>
        <p:nvSpPr>
          <p:cNvPr id="122" name="object 122"/>
          <p:cNvSpPr/>
          <p:nvPr/>
        </p:nvSpPr>
        <p:spPr>
          <a:xfrm>
            <a:off x="8386791" y="6225721"/>
            <a:ext cx="75565" cy="162560"/>
          </a:xfrm>
          <a:custGeom>
            <a:avLst/>
            <a:gdLst/>
            <a:ahLst/>
            <a:cxnLst/>
            <a:rect l="l" t="t" r="r" b="b"/>
            <a:pathLst>
              <a:path w="75565" h="162560">
                <a:moveTo>
                  <a:pt x="75282" y="0"/>
                </a:moveTo>
                <a:lnTo>
                  <a:pt x="0" y="0"/>
                </a:lnTo>
                <a:lnTo>
                  <a:pt x="37641" y="162374"/>
                </a:lnTo>
                <a:lnTo>
                  <a:pt x="75282" y="0"/>
                </a:lnTo>
                <a:close/>
              </a:path>
            </a:pathLst>
          </a:custGeom>
          <a:solidFill>
            <a:srgbClr val="000000"/>
          </a:solidFill>
        </p:spPr>
        <p:txBody>
          <a:bodyPr wrap="square" lIns="0" tIns="0" rIns="0" bIns="0" rtlCol="0"/>
          <a:lstStyle/>
          <a:p/>
        </p:txBody>
      </p:sp>
      <p:sp>
        <p:nvSpPr>
          <p:cNvPr id="123" name="object 123"/>
          <p:cNvSpPr txBox="1"/>
          <p:nvPr/>
        </p:nvSpPr>
        <p:spPr>
          <a:xfrm>
            <a:off x="8581700" y="5882426"/>
            <a:ext cx="64769" cy="226060"/>
          </a:xfrm>
          <a:prstGeom prst="rect">
            <a:avLst/>
          </a:prstGeom>
        </p:spPr>
        <p:txBody>
          <a:bodyPr vert="horz" wrap="square" lIns="0" tIns="0" rIns="0" bIns="0" rtlCol="0">
            <a:spAutoFit/>
          </a:bodyPr>
          <a:lstStyle/>
          <a:p>
            <a:pPr marL="12700">
              <a:lnSpc>
                <a:spcPct val="100000"/>
              </a:lnSpc>
            </a:pPr>
            <a:r>
              <a:rPr sz="1550" spc="-130" dirty="0">
                <a:latin typeface="Arial" panose="020B0604020202020204"/>
                <a:cs typeface="Arial" panose="020B0604020202020204"/>
              </a:rPr>
              <a:t>t</a:t>
            </a:r>
            <a:endParaRPr sz="1550">
              <a:latin typeface="Arial" panose="020B0604020202020204"/>
              <a:cs typeface="Arial" panose="020B0604020202020204"/>
            </a:endParaRPr>
          </a:p>
        </p:txBody>
      </p:sp>
      <p:sp>
        <p:nvSpPr>
          <p:cNvPr id="124" name="object 124"/>
          <p:cNvSpPr/>
          <p:nvPr/>
        </p:nvSpPr>
        <p:spPr>
          <a:xfrm>
            <a:off x="6124120" y="4729942"/>
            <a:ext cx="982980" cy="1421765"/>
          </a:xfrm>
          <a:custGeom>
            <a:avLst/>
            <a:gdLst/>
            <a:ahLst/>
            <a:cxnLst/>
            <a:rect l="l" t="t" r="r" b="b"/>
            <a:pathLst>
              <a:path w="982979" h="1421764">
                <a:moveTo>
                  <a:pt x="0" y="0"/>
                </a:moveTo>
                <a:lnTo>
                  <a:pt x="982977" y="1421390"/>
                </a:lnTo>
              </a:path>
            </a:pathLst>
          </a:custGeom>
          <a:ln w="9549">
            <a:solidFill>
              <a:srgbClr val="C00000"/>
            </a:solidFill>
          </a:ln>
        </p:spPr>
        <p:txBody>
          <a:bodyPr wrap="square" lIns="0" tIns="0" rIns="0" bIns="0" rtlCol="0"/>
          <a:lstStyle/>
          <a:p/>
        </p:txBody>
      </p:sp>
      <p:sp>
        <p:nvSpPr>
          <p:cNvPr id="125" name="object 125"/>
          <p:cNvSpPr/>
          <p:nvPr/>
        </p:nvSpPr>
        <p:spPr>
          <a:xfrm>
            <a:off x="7053888" y="6074790"/>
            <a:ext cx="53975" cy="76835"/>
          </a:xfrm>
          <a:custGeom>
            <a:avLst/>
            <a:gdLst/>
            <a:ahLst/>
            <a:cxnLst/>
            <a:rect l="l" t="t" r="r" b="b"/>
            <a:pathLst>
              <a:path w="53975" h="76835">
                <a:moveTo>
                  <a:pt x="0" y="76325"/>
                </a:moveTo>
                <a:lnTo>
                  <a:pt x="53209" y="76542"/>
                </a:lnTo>
                <a:lnTo>
                  <a:pt x="53441" y="0"/>
                </a:lnTo>
              </a:path>
            </a:pathLst>
          </a:custGeom>
          <a:ln w="9565">
            <a:solidFill>
              <a:srgbClr val="C00000"/>
            </a:solidFill>
          </a:ln>
        </p:spPr>
        <p:txBody>
          <a:bodyPr wrap="square" lIns="0" tIns="0" rIns="0" bIns="0" rtlCol="0"/>
          <a:lstStyle/>
          <a:p/>
        </p:txBody>
      </p:sp>
      <p:sp>
        <p:nvSpPr>
          <p:cNvPr id="126" name="object 126"/>
          <p:cNvSpPr/>
          <p:nvPr/>
        </p:nvSpPr>
        <p:spPr>
          <a:xfrm>
            <a:off x="6521447" y="5305117"/>
            <a:ext cx="188595" cy="271145"/>
          </a:xfrm>
          <a:custGeom>
            <a:avLst/>
            <a:gdLst/>
            <a:ahLst/>
            <a:cxnLst/>
            <a:rect l="l" t="t" r="r" b="b"/>
            <a:pathLst>
              <a:path w="188595" h="271145">
                <a:moveTo>
                  <a:pt x="79116" y="0"/>
                </a:moveTo>
                <a:lnTo>
                  <a:pt x="0" y="113077"/>
                </a:lnTo>
                <a:lnTo>
                  <a:pt x="109322" y="271040"/>
                </a:lnTo>
                <a:lnTo>
                  <a:pt x="188323" y="157963"/>
                </a:lnTo>
                <a:lnTo>
                  <a:pt x="79116" y="0"/>
                </a:lnTo>
                <a:close/>
              </a:path>
            </a:pathLst>
          </a:custGeom>
          <a:solidFill>
            <a:srgbClr val="FFFFFF"/>
          </a:solidFill>
        </p:spPr>
        <p:txBody>
          <a:bodyPr wrap="square" lIns="0" tIns="0" rIns="0" bIns="0" rtlCol="0"/>
          <a:lstStyle/>
          <a:p/>
        </p:txBody>
      </p:sp>
      <p:sp>
        <p:nvSpPr>
          <p:cNvPr id="127" name="object 127"/>
          <p:cNvSpPr txBox="1"/>
          <p:nvPr/>
        </p:nvSpPr>
        <p:spPr>
          <a:xfrm rot="3300000">
            <a:off x="6515839" y="5374805"/>
            <a:ext cx="236439" cy="135890"/>
          </a:xfrm>
          <a:prstGeom prst="rect">
            <a:avLst/>
          </a:prstGeom>
        </p:spPr>
        <p:txBody>
          <a:bodyPr vert="horz" wrap="square" lIns="0" tIns="0" rIns="0" bIns="0" rtlCol="0">
            <a:spAutoFit/>
          </a:bodyPr>
          <a:lstStyle/>
          <a:p>
            <a:pPr>
              <a:lnSpc>
                <a:spcPts val="1070"/>
              </a:lnSpc>
            </a:pPr>
            <a:r>
              <a:rPr sz="900" spc="-10" dirty="0">
                <a:latin typeface="Arial" panose="020B0604020202020204"/>
                <a:cs typeface="Arial" panose="020B0604020202020204"/>
              </a:rPr>
              <a:t>T</a:t>
            </a:r>
            <a:r>
              <a:rPr sz="900" spc="-5" dirty="0">
                <a:latin typeface="Arial" panose="020B0604020202020204"/>
                <a:cs typeface="Arial" panose="020B0604020202020204"/>
              </a:rPr>
              <a:t>s</a:t>
            </a:r>
            <a:r>
              <a:rPr sz="900" dirty="0">
                <a:latin typeface="Arial" panose="020B0604020202020204"/>
                <a:cs typeface="Arial" panose="020B0604020202020204"/>
              </a:rPr>
              <a:t>4</a:t>
            </a:r>
            <a:endParaRPr sz="900">
              <a:latin typeface="Arial" panose="020B0604020202020204"/>
              <a:cs typeface="Arial" panose="020B0604020202020204"/>
            </a:endParaRPr>
          </a:p>
        </p:txBody>
      </p:sp>
      <p:sp>
        <p:nvSpPr>
          <p:cNvPr id="128" name="object 128"/>
          <p:cNvSpPr/>
          <p:nvPr/>
        </p:nvSpPr>
        <p:spPr>
          <a:xfrm>
            <a:off x="7107097" y="4729942"/>
            <a:ext cx="334645" cy="1421765"/>
          </a:xfrm>
          <a:custGeom>
            <a:avLst/>
            <a:gdLst/>
            <a:ahLst/>
            <a:cxnLst/>
            <a:rect l="l" t="t" r="r" b="b"/>
            <a:pathLst>
              <a:path w="334645" h="1421764">
                <a:moveTo>
                  <a:pt x="0" y="1421390"/>
                </a:moveTo>
                <a:lnTo>
                  <a:pt x="334358" y="0"/>
                </a:lnTo>
              </a:path>
            </a:pathLst>
          </a:custGeom>
          <a:ln w="8556">
            <a:solidFill>
              <a:srgbClr val="C00000"/>
            </a:solidFill>
          </a:ln>
        </p:spPr>
        <p:txBody>
          <a:bodyPr wrap="square" lIns="0" tIns="0" rIns="0" bIns="0" rtlCol="0"/>
          <a:lstStyle/>
          <a:p/>
        </p:txBody>
      </p:sp>
      <p:sp>
        <p:nvSpPr>
          <p:cNvPr id="129" name="object 129"/>
          <p:cNvSpPr/>
          <p:nvPr/>
        </p:nvSpPr>
        <p:spPr>
          <a:xfrm>
            <a:off x="7393707" y="4729942"/>
            <a:ext cx="71755" cy="69215"/>
          </a:xfrm>
          <a:custGeom>
            <a:avLst/>
            <a:gdLst/>
            <a:ahLst/>
            <a:cxnLst/>
            <a:rect l="l" t="t" r="r" b="b"/>
            <a:pathLst>
              <a:path w="71754" h="69214">
                <a:moveTo>
                  <a:pt x="71332" y="68658"/>
                </a:moveTo>
                <a:lnTo>
                  <a:pt x="47748" y="0"/>
                </a:lnTo>
                <a:lnTo>
                  <a:pt x="0" y="33911"/>
                </a:lnTo>
              </a:path>
            </a:pathLst>
          </a:custGeom>
          <a:ln w="10266">
            <a:solidFill>
              <a:srgbClr val="C00000"/>
            </a:solidFill>
          </a:ln>
        </p:spPr>
        <p:txBody>
          <a:bodyPr wrap="square" lIns="0" tIns="0" rIns="0" bIns="0" rtlCol="0"/>
          <a:lstStyle/>
          <a:p/>
        </p:txBody>
      </p:sp>
      <p:sp>
        <p:nvSpPr>
          <p:cNvPr id="130" name="object 130"/>
          <p:cNvSpPr/>
          <p:nvPr/>
        </p:nvSpPr>
        <p:spPr>
          <a:xfrm>
            <a:off x="7199110" y="5320001"/>
            <a:ext cx="150495" cy="241300"/>
          </a:xfrm>
          <a:custGeom>
            <a:avLst/>
            <a:gdLst/>
            <a:ahLst/>
            <a:cxnLst/>
            <a:rect l="l" t="t" r="r" b="b"/>
            <a:pathLst>
              <a:path w="150495" h="241300">
                <a:moveTo>
                  <a:pt x="44728" y="0"/>
                </a:moveTo>
                <a:lnTo>
                  <a:pt x="0" y="189904"/>
                </a:lnTo>
                <a:lnTo>
                  <a:pt x="105721" y="241272"/>
                </a:lnTo>
                <a:lnTo>
                  <a:pt x="150333" y="51368"/>
                </a:lnTo>
                <a:lnTo>
                  <a:pt x="44728" y="0"/>
                </a:lnTo>
                <a:close/>
              </a:path>
            </a:pathLst>
          </a:custGeom>
          <a:solidFill>
            <a:srgbClr val="FFFFFF"/>
          </a:solidFill>
        </p:spPr>
        <p:txBody>
          <a:bodyPr wrap="square" lIns="0" tIns="0" rIns="0" bIns="0" rtlCol="0"/>
          <a:lstStyle/>
          <a:p/>
        </p:txBody>
      </p:sp>
      <p:sp>
        <p:nvSpPr>
          <p:cNvPr id="131" name="object 131"/>
          <p:cNvSpPr txBox="1"/>
          <p:nvPr/>
        </p:nvSpPr>
        <p:spPr>
          <a:xfrm rot="17040000">
            <a:off x="7150764" y="5388813"/>
            <a:ext cx="226992" cy="112395"/>
          </a:xfrm>
          <a:prstGeom prst="rect">
            <a:avLst/>
          </a:prstGeom>
        </p:spPr>
        <p:txBody>
          <a:bodyPr vert="horz" wrap="square" lIns="0" tIns="0" rIns="0" bIns="0" rtlCol="0">
            <a:spAutoFit/>
          </a:bodyPr>
          <a:lstStyle/>
          <a:p>
            <a:pPr>
              <a:lnSpc>
                <a:spcPts val="885"/>
              </a:lnSpc>
            </a:pPr>
            <a:r>
              <a:rPr sz="750" i="1" spc="110" dirty="0">
                <a:latin typeface="Arial" panose="020B0604020202020204"/>
                <a:cs typeface="Arial" panose="020B0604020202020204"/>
              </a:rPr>
              <a:t>Tr</a:t>
            </a:r>
            <a:r>
              <a:rPr sz="750" i="1" spc="150" dirty="0">
                <a:latin typeface="Arial" panose="020B0604020202020204"/>
                <a:cs typeface="Arial" panose="020B0604020202020204"/>
              </a:rPr>
              <a:t>4</a:t>
            </a:r>
            <a:endParaRPr sz="750">
              <a:latin typeface="Arial" panose="020B0604020202020204"/>
              <a:cs typeface="Arial" panose="020B0604020202020204"/>
            </a:endParaRPr>
          </a:p>
        </p:txBody>
      </p:sp>
      <p:sp>
        <p:nvSpPr>
          <p:cNvPr id="132" name="object 132"/>
          <p:cNvSpPr/>
          <p:nvPr/>
        </p:nvSpPr>
        <p:spPr>
          <a:xfrm>
            <a:off x="6124120" y="4729942"/>
            <a:ext cx="982980" cy="474345"/>
          </a:xfrm>
          <a:custGeom>
            <a:avLst/>
            <a:gdLst/>
            <a:ahLst/>
            <a:cxnLst/>
            <a:rect l="l" t="t" r="r" b="b"/>
            <a:pathLst>
              <a:path w="982979" h="474345">
                <a:moveTo>
                  <a:pt x="0" y="0"/>
                </a:moveTo>
                <a:lnTo>
                  <a:pt x="982977" y="474325"/>
                </a:lnTo>
              </a:path>
            </a:pathLst>
          </a:custGeom>
          <a:ln w="11335">
            <a:solidFill>
              <a:srgbClr val="006FC0"/>
            </a:solidFill>
          </a:ln>
        </p:spPr>
        <p:txBody>
          <a:bodyPr wrap="square" lIns="0" tIns="0" rIns="0" bIns="0" rtlCol="0"/>
          <a:lstStyle/>
          <a:p/>
        </p:txBody>
      </p:sp>
      <p:sp>
        <p:nvSpPr>
          <p:cNvPr id="133" name="object 133"/>
          <p:cNvSpPr/>
          <p:nvPr/>
        </p:nvSpPr>
        <p:spPr>
          <a:xfrm>
            <a:off x="7059465" y="5135727"/>
            <a:ext cx="47625" cy="102870"/>
          </a:xfrm>
          <a:custGeom>
            <a:avLst/>
            <a:gdLst/>
            <a:ahLst/>
            <a:cxnLst/>
            <a:rect l="l" t="t" r="r" b="b"/>
            <a:pathLst>
              <a:path w="47625" h="102870">
                <a:moveTo>
                  <a:pt x="0" y="102636"/>
                </a:moveTo>
                <a:lnTo>
                  <a:pt x="47632" y="68541"/>
                </a:lnTo>
                <a:lnTo>
                  <a:pt x="23932" y="0"/>
                </a:lnTo>
              </a:path>
            </a:pathLst>
          </a:custGeom>
          <a:ln w="9013">
            <a:solidFill>
              <a:srgbClr val="006FC0"/>
            </a:solidFill>
          </a:ln>
        </p:spPr>
        <p:txBody>
          <a:bodyPr wrap="square" lIns="0" tIns="0" rIns="0" bIns="0" rtlCol="0"/>
          <a:lstStyle/>
          <a:p/>
        </p:txBody>
      </p:sp>
      <p:sp>
        <p:nvSpPr>
          <p:cNvPr id="134" name="object 134"/>
          <p:cNvSpPr/>
          <p:nvPr/>
        </p:nvSpPr>
        <p:spPr>
          <a:xfrm>
            <a:off x="6524467" y="4855564"/>
            <a:ext cx="182880" cy="223520"/>
          </a:xfrm>
          <a:custGeom>
            <a:avLst/>
            <a:gdLst/>
            <a:ahLst/>
            <a:cxnLst/>
            <a:rect l="l" t="t" r="r" b="b"/>
            <a:pathLst>
              <a:path w="182879" h="223520">
                <a:moveTo>
                  <a:pt x="35434" y="0"/>
                </a:moveTo>
                <a:lnTo>
                  <a:pt x="0" y="152117"/>
                </a:lnTo>
                <a:lnTo>
                  <a:pt x="146848" y="222996"/>
                </a:lnTo>
                <a:lnTo>
                  <a:pt x="182398" y="70963"/>
                </a:lnTo>
                <a:lnTo>
                  <a:pt x="35434" y="0"/>
                </a:lnTo>
                <a:close/>
              </a:path>
            </a:pathLst>
          </a:custGeom>
          <a:solidFill>
            <a:srgbClr val="FFFFFF"/>
          </a:solidFill>
        </p:spPr>
        <p:txBody>
          <a:bodyPr wrap="square" lIns="0" tIns="0" rIns="0" bIns="0" rtlCol="0"/>
          <a:lstStyle/>
          <a:p/>
        </p:txBody>
      </p:sp>
      <p:sp>
        <p:nvSpPr>
          <p:cNvPr id="135" name="object 135"/>
          <p:cNvSpPr txBox="1"/>
          <p:nvPr/>
        </p:nvSpPr>
        <p:spPr>
          <a:xfrm rot="1500000">
            <a:off x="6516799" y="4883775"/>
            <a:ext cx="224255" cy="151130"/>
          </a:xfrm>
          <a:prstGeom prst="rect">
            <a:avLst/>
          </a:prstGeom>
        </p:spPr>
        <p:txBody>
          <a:bodyPr vert="horz" wrap="square" lIns="0" tIns="0" rIns="0" bIns="0" rtlCol="0">
            <a:spAutoFit/>
          </a:bodyPr>
          <a:lstStyle/>
          <a:p>
            <a:pPr>
              <a:lnSpc>
                <a:spcPts val="1190"/>
              </a:lnSpc>
            </a:pPr>
            <a:r>
              <a:rPr sz="1000" spc="-145" dirty="0">
                <a:latin typeface="Arial" panose="020B0604020202020204"/>
                <a:cs typeface="Arial" panose="020B0604020202020204"/>
              </a:rPr>
              <a:t>Ts</a:t>
            </a:r>
            <a:r>
              <a:rPr sz="1000" spc="-130" dirty="0">
                <a:latin typeface="Arial" panose="020B0604020202020204"/>
                <a:cs typeface="Arial" panose="020B0604020202020204"/>
              </a:rPr>
              <a:t>1</a:t>
            </a:r>
            <a:endParaRPr sz="1000">
              <a:latin typeface="Arial" panose="020B0604020202020204"/>
              <a:cs typeface="Arial" panose="020B0604020202020204"/>
            </a:endParaRPr>
          </a:p>
        </p:txBody>
      </p:sp>
      <p:sp>
        <p:nvSpPr>
          <p:cNvPr id="136" name="object 136"/>
          <p:cNvSpPr/>
          <p:nvPr/>
        </p:nvSpPr>
        <p:spPr>
          <a:xfrm>
            <a:off x="7107097" y="4729942"/>
            <a:ext cx="334645" cy="474345"/>
          </a:xfrm>
          <a:custGeom>
            <a:avLst/>
            <a:gdLst/>
            <a:ahLst/>
            <a:cxnLst/>
            <a:rect l="l" t="t" r="r" b="b"/>
            <a:pathLst>
              <a:path w="334645" h="474345">
                <a:moveTo>
                  <a:pt x="0" y="474325"/>
                </a:moveTo>
                <a:lnTo>
                  <a:pt x="334358" y="0"/>
                </a:lnTo>
              </a:path>
            </a:pathLst>
          </a:custGeom>
          <a:ln w="9580">
            <a:solidFill>
              <a:srgbClr val="006FC0"/>
            </a:solidFill>
          </a:ln>
        </p:spPr>
        <p:txBody>
          <a:bodyPr wrap="square" lIns="0" tIns="0" rIns="0" bIns="0" rtlCol="0"/>
          <a:lstStyle/>
          <a:p/>
        </p:txBody>
      </p:sp>
      <p:sp>
        <p:nvSpPr>
          <p:cNvPr id="137" name="object 137"/>
          <p:cNvSpPr/>
          <p:nvPr/>
        </p:nvSpPr>
        <p:spPr>
          <a:xfrm>
            <a:off x="7388131" y="4729441"/>
            <a:ext cx="53340" cy="77470"/>
          </a:xfrm>
          <a:custGeom>
            <a:avLst/>
            <a:gdLst/>
            <a:ahLst/>
            <a:cxnLst/>
            <a:rect l="l" t="t" r="r" b="b"/>
            <a:pathLst>
              <a:path w="53340" h="77470">
                <a:moveTo>
                  <a:pt x="52976" y="77010"/>
                </a:moveTo>
                <a:lnTo>
                  <a:pt x="53325" y="501"/>
                </a:lnTo>
                <a:lnTo>
                  <a:pt x="0" y="0"/>
                </a:lnTo>
              </a:path>
            </a:pathLst>
          </a:custGeom>
          <a:ln w="9551">
            <a:solidFill>
              <a:srgbClr val="006FC0"/>
            </a:solidFill>
          </a:ln>
        </p:spPr>
        <p:txBody>
          <a:bodyPr wrap="square" lIns="0" tIns="0" rIns="0" bIns="0" rtlCol="0"/>
          <a:lstStyle/>
          <a:p/>
        </p:txBody>
      </p:sp>
      <p:sp>
        <p:nvSpPr>
          <p:cNvPr id="138" name="object 138"/>
          <p:cNvSpPr/>
          <p:nvPr/>
        </p:nvSpPr>
        <p:spPr>
          <a:xfrm>
            <a:off x="7185517" y="4839695"/>
            <a:ext cx="177800" cy="255270"/>
          </a:xfrm>
          <a:custGeom>
            <a:avLst/>
            <a:gdLst/>
            <a:ahLst/>
            <a:cxnLst/>
            <a:rect l="l" t="t" r="r" b="b"/>
            <a:pathLst>
              <a:path w="177800" h="255270">
                <a:moveTo>
                  <a:pt x="99215" y="0"/>
                </a:moveTo>
                <a:lnTo>
                  <a:pt x="0" y="140740"/>
                </a:lnTo>
                <a:lnTo>
                  <a:pt x="78303" y="254887"/>
                </a:lnTo>
                <a:lnTo>
                  <a:pt x="177519" y="114079"/>
                </a:lnTo>
                <a:lnTo>
                  <a:pt x="99215" y="0"/>
                </a:lnTo>
                <a:close/>
              </a:path>
            </a:pathLst>
          </a:custGeom>
          <a:solidFill>
            <a:srgbClr val="FFFFFF"/>
          </a:solidFill>
        </p:spPr>
        <p:txBody>
          <a:bodyPr wrap="square" lIns="0" tIns="0" rIns="0" bIns="0" rtlCol="0"/>
          <a:lstStyle/>
          <a:p/>
        </p:txBody>
      </p:sp>
      <p:sp>
        <p:nvSpPr>
          <p:cNvPr id="139" name="object 139"/>
          <p:cNvSpPr txBox="1"/>
          <p:nvPr/>
        </p:nvSpPr>
        <p:spPr>
          <a:xfrm rot="18360000">
            <a:off x="7146690" y="4902036"/>
            <a:ext cx="220377" cy="134620"/>
          </a:xfrm>
          <a:prstGeom prst="rect">
            <a:avLst/>
          </a:prstGeom>
        </p:spPr>
        <p:txBody>
          <a:bodyPr vert="horz" wrap="square" lIns="0" tIns="0" rIns="0" bIns="0" rtlCol="0">
            <a:spAutoFit/>
          </a:bodyPr>
          <a:lstStyle/>
          <a:p>
            <a:pPr>
              <a:lnSpc>
                <a:spcPts val="1060"/>
              </a:lnSpc>
            </a:pPr>
            <a:r>
              <a:rPr sz="900" i="1" spc="-15" dirty="0">
                <a:latin typeface="Arial" panose="020B0604020202020204"/>
                <a:cs typeface="Arial" panose="020B0604020202020204"/>
              </a:rPr>
              <a:t>Tr</a:t>
            </a:r>
            <a:r>
              <a:rPr sz="900" i="1" dirty="0">
                <a:latin typeface="Arial" panose="020B0604020202020204"/>
                <a:cs typeface="Arial" panose="020B0604020202020204"/>
              </a:rPr>
              <a:t>1</a:t>
            </a:r>
            <a:endParaRPr sz="900">
              <a:latin typeface="Arial" panose="020B0604020202020204"/>
              <a:cs typeface="Arial" panose="020B0604020202020204"/>
            </a:endParaRPr>
          </a:p>
        </p:txBody>
      </p:sp>
      <p:sp>
        <p:nvSpPr>
          <p:cNvPr id="140" name="object 140"/>
          <p:cNvSpPr/>
          <p:nvPr/>
        </p:nvSpPr>
        <p:spPr>
          <a:xfrm>
            <a:off x="6124120" y="4729942"/>
            <a:ext cx="982980" cy="948055"/>
          </a:xfrm>
          <a:custGeom>
            <a:avLst/>
            <a:gdLst/>
            <a:ahLst/>
            <a:cxnLst/>
            <a:rect l="l" t="t" r="r" b="b"/>
            <a:pathLst>
              <a:path w="982979" h="948054">
                <a:moveTo>
                  <a:pt x="0" y="0"/>
                </a:moveTo>
                <a:lnTo>
                  <a:pt x="982977" y="947849"/>
                </a:lnTo>
              </a:path>
            </a:pathLst>
          </a:custGeom>
          <a:ln w="10262">
            <a:solidFill>
              <a:srgbClr val="92D050"/>
            </a:solidFill>
          </a:ln>
        </p:spPr>
        <p:txBody>
          <a:bodyPr wrap="square" lIns="0" tIns="0" rIns="0" bIns="0" rtlCol="0"/>
          <a:lstStyle/>
          <a:p/>
        </p:txBody>
      </p:sp>
      <p:sp>
        <p:nvSpPr>
          <p:cNvPr id="141" name="object 141"/>
          <p:cNvSpPr/>
          <p:nvPr/>
        </p:nvSpPr>
        <p:spPr>
          <a:xfrm>
            <a:off x="7054933" y="5602702"/>
            <a:ext cx="52705" cy="90170"/>
          </a:xfrm>
          <a:custGeom>
            <a:avLst/>
            <a:gdLst/>
            <a:ahLst/>
            <a:cxnLst/>
            <a:rect l="l" t="t" r="r" b="b"/>
            <a:pathLst>
              <a:path w="52704" h="90170">
                <a:moveTo>
                  <a:pt x="0" y="89907"/>
                </a:moveTo>
                <a:lnTo>
                  <a:pt x="52163" y="75089"/>
                </a:lnTo>
                <a:lnTo>
                  <a:pt x="41940" y="0"/>
                </a:lnTo>
              </a:path>
            </a:pathLst>
          </a:custGeom>
          <a:ln w="9287">
            <a:solidFill>
              <a:srgbClr val="92D050"/>
            </a:solidFill>
          </a:ln>
        </p:spPr>
        <p:txBody>
          <a:bodyPr wrap="square" lIns="0" tIns="0" rIns="0" bIns="0" rtlCol="0"/>
          <a:lstStyle/>
          <a:p/>
        </p:txBody>
      </p:sp>
      <p:sp>
        <p:nvSpPr>
          <p:cNvPr id="142" name="object 142"/>
          <p:cNvSpPr/>
          <p:nvPr/>
        </p:nvSpPr>
        <p:spPr>
          <a:xfrm>
            <a:off x="6520285" y="5075237"/>
            <a:ext cx="191135" cy="257810"/>
          </a:xfrm>
          <a:custGeom>
            <a:avLst/>
            <a:gdLst/>
            <a:ahLst/>
            <a:cxnLst/>
            <a:rect l="l" t="t" r="r" b="b"/>
            <a:pathLst>
              <a:path w="191134" h="257810">
                <a:moveTo>
                  <a:pt x="62038" y="0"/>
                </a:moveTo>
                <a:lnTo>
                  <a:pt x="0" y="133190"/>
                </a:lnTo>
                <a:lnTo>
                  <a:pt x="128608" y="257259"/>
                </a:lnTo>
                <a:lnTo>
                  <a:pt x="190763" y="124069"/>
                </a:lnTo>
                <a:lnTo>
                  <a:pt x="62038" y="0"/>
                </a:lnTo>
                <a:close/>
              </a:path>
            </a:pathLst>
          </a:custGeom>
          <a:solidFill>
            <a:srgbClr val="FFFFFF"/>
          </a:solidFill>
        </p:spPr>
        <p:txBody>
          <a:bodyPr wrap="square" lIns="0" tIns="0" rIns="0" bIns="0" rtlCol="0"/>
          <a:lstStyle/>
          <a:p/>
        </p:txBody>
      </p:sp>
      <p:sp>
        <p:nvSpPr>
          <p:cNvPr id="143" name="object 143"/>
          <p:cNvSpPr txBox="1"/>
          <p:nvPr/>
        </p:nvSpPr>
        <p:spPr>
          <a:xfrm rot="2580000">
            <a:off x="6518208" y="5130460"/>
            <a:ext cx="230969" cy="143510"/>
          </a:xfrm>
          <a:prstGeom prst="rect">
            <a:avLst/>
          </a:prstGeom>
        </p:spPr>
        <p:txBody>
          <a:bodyPr vert="horz" wrap="square" lIns="0" tIns="0" rIns="0" bIns="0" rtlCol="0">
            <a:spAutoFit/>
          </a:bodyPr>
          <a:lstStyle/>
          <a:p>
            <a:pPr>
              <a:lnSpc>
                <a:spcPts val="1130"/>
              </a:lnSpc>
            </a:pPr>
            <a:r>
              <a:rPr sz="950" spc="-85" dirty="0">
                <a:latin typeface="Arial" panose="020B0604020202020204"/>
                <a:cs typeface="Arial" panose="020B0604020202020204"/>
              </a:rPr>
              <a:t>Ts</a:t>
            </a:r>
            <a:r>
              <a:rPr sz="950" spc="-65" dirty="0">
                <a:latin typeface="Arial" panose="020B0604020202020204"/>
                <a:cs typeface="Arial" panose="020B0604020202020204"/>
              </a:rPr>
              <a:t>2</a:t>
            </a:r>
            <a:endParaRPr sz="950">
              <a:latin typeface="Arial" panose="020B0604020202020204"/>
              <a:cs typeface="Arial" panose="020B0604020202020204"/>
            </a:endParaRPr>
          </a:p>
        </p:txBody>
      </p:sp>
      <p:sp>
        <p:nvSpPr>
          <p:cNvPr id="144" name="object 144"/>
          <p:cNvSpPr/>
          <p:nvPr/>
        </p:nvSpPr>
        <p:spPr>
          <a:xfrm>
            <a:off x="7107097" y="4729942"/>
            <a:ext cx="334645" cy="948055"/>
          </a:xfrm>
          <a:custGeom>
            <a:avLst/>
            <a:gdLst/>
            <a:ahLst/>
            <a:cxnLst/>
            <a:rect l="l" t="t" r="r" b="b"/>
            <a:pathLst>
              <a:path w="334645" h="948054">
                <a:moveTo>
                  <a:pt x="0" y="947849"/>
                </a:moveTo>
                <a:lnTo>
                  <a:pt x="334358" y="0"/>
                </a:lnTo>
              </a:path>
            </a:pathLst>
          </a:custGeom>
          <a:ln w="8770">
            <a:solidFill>
              <a:srgbClr val="92D050"/>
            </a:solidFill>
          </a:ln>
        </p:spPr>
        <p:txBody>
          <a:bodyPr wrap="square" lIns="0" tIns="0" rIns="0" bIns="0" rtlCol="0"/>
          <a:lstStyle/>
          <a:p/>
        </p:txBody>
      </p:sp>
      <p:sp>
        <p:nvSpPr>
          <p:cNvPr id="145" name="object 145"/>
          <p:cNvSpPr/>
          <p:nvPr/>
        </p:nvSpPr>
        <p:spPr>
          <a:xfrm>
            <a:off x="7390803" y="4729942"/>
            <a:ext cx="67310" cy="73025"/>
          </a:xfrm>
          <a:custGeom>
            <a:avLst/>
            <a:gdLst/>
            <a:ahLst/>
            <a:cxnLst/>
            <a:rect l="l" t="t" r="r" b="b"/>
            <a:pathLst>
              <a:path w="67309" h="73025">
                <a:moveTo>
                  <a:pt x="67150" y="72667"/>
                </a:moveTo>
                <a:lnTo>
                  <a:pt x="50653" y="0"/>
                </a:lnTo>
                <a:lnTo>
                  <a:pt x="0" y="23721"/>
                </a:lnTo>
              </a:path>
            </a:pathLst>
          </a:custGeom>
          <a:ln w="10051">
            <a:solidFill>
              <a:srgbClr val="92D050"/>
            </a:solidFill>
          </a:ln>
        </p:spPr>
        <p:txBody>
          <a:bodyPr wrap="square" lIns="0" tIns="0" rIns="0" bIns="0" rtlCol="0"/>
          <a:lstStyle/>
          <a:p/>
        </p:txBody>
      </p:sp>
      <p:sp>
        <p:nvSpPr>
          <p:cNvPr id="146" name="object 146"/>
          <p:cNvSpPr/>
          <p:nvPr/>
        </p:nvSpPr>
        <p:spPr>
          <a:xfrm>
            <a:off x="7193068" y="5078211"/>
            <a:ext cx="162560" cy="251460"/>
          </a:xfrm>
          <a:custGeom>
            <a:avLst/>
            <a:gdLst/>
            <a:ahLst/>
            <a:cxnLst/>
            <a:rect l="l" t="t" r="r" b="b"/>
            <a:pathLst>
              <a:path w="162559" h="251460">
                <a:moveTo>
                  <a:pt x="62968" y="0"/>
                </a:moveTo>
                <a:lnTo>
                  <a:pt x="0" y="178778"/>
                </a:lnTo>
                <a:lnTo>
                  <a:pt x="99447" y="251312"/>
                </a:lnTo>
                <a:lnTo>
                  <a:pt x="162416" y="72517"/>
                </a:lnTo>
                <a:lnTo>
                  <a:pt x="62968" y="0"/>
                </a:lnTo>
                <a:close/>
              </a:path>
            </a:pathLst>
          </a:custGeom>
          <a:solidFill>
            <a:srgbClr val="FFFFFF"/>
          </a:solidFill>
        </p:spPr>
        <p:txBody>
          <a:bodyPr wrap="square" lIns="0" tIns="0" rIns="0" bIns="0" rtlCol="0"/>
          <a:lstStyle/>
          <a:p/>
        </p:txBody>
      </p:sp>
      <p:sp>
        <p:nvSpPr>
          <p:cNvPr id="147" name="object 147"/>
          <p:cNvSpPr txBox="1"/>
          <p:nvPr/>
        </p:nvSpPr>
        <p:spPr>
          <a:xfrm rot="17400000">
            <a:off x="7148176" y="5148704"/>
            <a:ext cx="226028" cy="120014"/>
          </a:xfrm>
          <a:prstGeom prst="rect">
            <a:avLst/>
          </a:prstGeom>
        </p:spPr>
        <p:txBody>
          <a:bodyPr vert="horz" wrap="square" lIns="0" tIns="0" rIns="0" bIns="0" rtlCol="0">
            <a:spAutoFit/>
          </a:bodyPr>
          <a:lstStyle/>
          <a:p>
            <a:pPr>
              <a:lnSpc>
                <a:spcPts val="945"/>
              </a:lnSpc>
            </a:pPr>
            <a:r>
              <a:rPr sz="800" i="1" spc="80" dirty="0">
                <a:latin typeface="Arial" panose="020B0604020202020204"/>
                <a:cs typeface="Arial" panose="020B0604020202020204"/>
              </a:rPr>
              <a:t>Tr</a:t>
            </a:r>
            <a:r>
              <a:rPr sz="800" i="1" spc="105" dirty="0">
                <a:latin typeface="Arial" panose="020B0604020202020204"/>
                <a:cs typeface="Arial" panose="020B0604020202020204"/>
              </a:rPr>
              <a:t>2</a:t>
            </a:r>
            <a:endParaRPr sz="800">
              <a:latin typeface="Arial" panose="020B0604020202020204"/>
              <a:cs typeface="Arial" panose="020B0604020202020204"/>
            </a:endParaRPr>
          </a:p>
        </p:txBody>
      </p:sp>
      <p:sp>
        <p:nvSpPr>
          <p:cNvPr id="148" name="object 148"/>
          <p:cNvSpPr/>
          <p:nvPr/>
        </p:nvSpPr>
        <p:spPr>
          <a:xfrm>
            <a:off x="6448487" y="5344741"/>
            <a:ext cx="1577975" cy="504825"/>
          </a:xfrm>
          <a:custGeom>
            <a:avLst/>
            <a:gdLst/>
            <a:ahLst/>
            <a:cxnLst/>
            <a:rect l="l" t="t" r="r" b="b"/>
            <a:pathLst>
              <a:path w="1577975" h="504825">
                <a:moveTo>
                  <a:pt x="0" y="504712"/>
                </a:moveTo>
                <a:lnTo>
                  <a:pt x="1577573" y="0"/>
                </a:lnTo>
              </a:path>
            </a:pathLst>
          </a:custGeom>
          <a:ln w="3895">
            <a:solidFill>
              <a:srgbClr val="8B8B8B"/>
            </a:solidFill>
            <a:prstDash val="dash"/>
          </a:ln>
        </p:spPr>
        <p:txBody>
          <a:bodyPr wrap="square" lIns="0" tIns="0" rIns="0" bIns="0" rtlCol="0"/>
          <a:lstStyle/>
          <a:p/>
        </p:txBody>
      </p:sp>
      <p:sp>
        <p:nvSpPr>
          <p:cNvPr id="149" name="object 149"/>
          <p:cNvSpPr/>
          <p:nvPr/>
        </p:nvSpPr>
        <p:spPr>
          <a:xfrm>
            <a:off x="6418364" y="5805897"/>
            <a:ext cx="60325" cy="87630"/>
          </a:xfrm>
          <a:custGeom>
            <a:avLst/>
            <a:gdLst/>
            <a:ahLst/>
            <a:cxnLst/>
            <a:rect l="l" t="t" r="r" b="b"/>
            <a:pathLst>
              <a:path w="60325" h="87629">
                <a:moveTo>
                  <a:pt x="28567" y="0"/>
                </a:moveTo>
                <a:lnTo>
                  <a:pt x="17141" y="5623"/>
                </a:lnTo>
                <a:lnTo>
                  <a:pt x="8477" y="14518"/>
                </a:lnTo>
                <a:lnTo>
                  <a:pt x="2717" y="25883"/>
                </a:lnTo>
                <a:lnTo>
                  <a:pt x="0" y="38917"/>
                </a:lnTo>
                <a:lnTo>
                  <a:pt x="466" y="52820"/>
                </a:lnTo>
                <a:lnTo>
                  <a:pt x="21157" y="85195"/>
                </a:lnTo>
                <a:lnTo>
                  <a:pt x="31692" y="87095"/>
                </a:lnTo>
                <a:lnTo>
                  <a:pt x="43160" y="81469"/>
                </a:lnTo>
                <a:lnTo>
                  <a:pt x="51827" y="72571"/>
                </a:lnTo>
                <a:lnTo>
                  <a:pt x="57568" y="61203"/>
                </a:lnTo>
                <a:lnTo>
                  <a:pt x="60259" y="48168"/>
                </a:lnTo>
                <a:lnTo>
                  <a:pt x="59776" y="34268"/>
                </a:lnTo>
                <a:lnTo>
                  <a:pt x="39121" y="1907"/>
                </a:lnTo>
                <a:lnTo>
                  <a:pt x="28567" y="0"/>
                </a:lnTo>
                <a:close/>
              </a:path>
            </a:pathLst>
          </a:custGeom>
          <a:solidFill>
            <a:srgbClr val="8B8B8B"/>
          </a:solidFill>
        </p:spPr>
        <p:txBody>
          <a:bodyPr wrap="square" lIns="0" tIns="0" rIns="0" bIns="0" rtlCol="0"/>
          <a:lstStyle/>
          <a:p/>
        </p:txBody>
      </p:sp>
      <p:sp>
        <p:nvSpPr>
          <p:cNvPr id="150" name="object 150"/>
          <p:cNvSpPr/>
          <p:nvPr/>
        </p:nvSpPr>
        <p:spPr>
          <a:xfrm>
            <a:off x="8007356" y="5291151"/>
            <a:ext cx="88265" cy="113664"/>
          </a:xfrm>
          <a:custGeom>
            <a:avLst/>
            <a:gdLst/>
            <a:ahLst/>
            <a:cxnLst/>
            <a:rect l="l" t="t" r="r" b="b"/>
            <a:pathLst>
              <a:path w="88265" h="113664">
                <a:moveTo>
                  <a:pt x="0" y="0"/>
                </a:moveTo>
                <a:lnTo>
                  <a:pt x="17658" y="113494"/>
                </a:lnTo>
                <a:lnTo>
                  <a:pt x="87713" y="31489"/>
                </a:lnTo>
                <a:lnTo>
                  <a:pt x="0" y="0"/>
                </a:lnTo>
                <a:close/>
              </a:path>
            </a:pathLst>
          </a:custGeom>
          <a:solidFill>
            <a:srgbClr val="8B8B8B"/>
          </a:solidFill>
        </p:spPr>
        <p:txBody>
          <a:bodyPr wrap="square" lIns="0" tIns="0" rIns="0" bIns="0" rtlCol="0"/>
          <a:lstStyle/>
          <a:p/>
        </p:txBody>
      </p:sp>
      <p:sp>
        <p:nvSpPr>
          <p:cNvPr id="151" name="object 151"/>
          <p:cNvSpPr/>
          <p:nvPr/>
        </p:nvSpPr>
        <p:spPr>
          <a:xfrm>
            <a:off x="7107097" y="5820855"/>
            <a:ext cx="919480" cy="330835"/>
          </a:xfrm>
          <a:custGeom>
            <a:avLst/>
            <a:gdLst/>
            <a:ahLst/>
            <a:cxnLst/>
            <a:rect l="l" t="t" r="r" b="b"/>
            <a:pathLst>
              <a:path w="919479" h="330835">
                <a:moveTo>
                  <a:pt x="0" y="330477"/>
                </a:moveTo>
                <a:lnTo>
                  <a:pt x="919428" y="0"/>
                </a:lnTo>
              </a:path>
            </a:pathLst>
          </a:custGeom>
          <a:ln w="3869">
            <a:solidFill>
              <a:srgbClr val="8B8B8B"/>
            </a:solidFill>
            <a:prstDash val="dash"/>
          </a:ln>
        </p:spPr>
        <p:txBody>
          <a:bodyPr wrap="square" lIns="0" tIns="0" rIns="0" bIns="0" rtlCol="0"/>
          <a:lstStyle/>
          <a:p/>
        </p:txBody>
      </p:sp>
      <p:sp>
        <p:nvSpPr>
          <p:cNvPr id="152" name="object 152"/>
          <p:cNvSpPr/>
          <p:nvPr/>
        </p:nvSpPr>
        <p:spPr>
          <a:xfrm>
            <a:off x="7076989" y="6107819"/>
            <a:ext cx="60325" cy="87630"/>
          </a:xfrm>
          <a:custGeom>
            <a:avLst/>
            <a:gdLst/>
            <a:ahLst/>
            <a:cxnLst/>
            <a:rect l="l" t="t" r="r" b="b"/>
            <a:pathLst>
              <a:path w="60325" h="87629">
                <a:moveTo>
                  <a:pt x="28027" y="0"/>
                </a:moveTo>
                <a:lnTo>
                  <a:pt x="16721" y="5946"/>
                </a:lnTo>
                <a:lnTo>
                  <a:pt x="8211" y="14971"/>
                </a:lnTo>
                <a:lnTo>
                  <a:pt x="2602" y="26305"/>
                </a:lnTo>
                <a:lnTo>
                  <a:pt x="0" y="39178"/>
                </a:lnTo>
                <a:lnTo>
                  <a:pt x="508" y="52822"/>
                </a:lnTo>
                <a:lnTo>
                  <a:pt x="21798" y="85420"/>
                </a:lnTo>
                <a:lnTo>
                  <a:pt x="32314" y="87009"/>
                </a:lnTo>
                <a:lnTo>
                  <a:pt x="43619" y="81060"/>
                </a:lnTo>
                <a:lnTo>
                  <a:pt x="52127" y="72032"/>
                </a:lnTo>
                <a:lnTo>
                  <a:pt x="57734" y="60696"/>
                </a:lnTo>
                <a:lnTo>
                  <a:pt x="60334" y="47823"/>
                </a:lnTo>
                <a:lnTo>
                  <a:pt x="59820" y="34182"/>
                </a:lnTo>
                <a:lnTo>
                  <a:pt x="38540" y="1592"/>
                </a:lnTo>
                <a:lnTo>
                  <a:pt x="28027" y="0"/>
                </a:lnTo>
                <a:close/>
              </a:path>
            </a:pathLst>
          </a:custGeom>
          <a:solidFill>
            <a:srgbClr val="8B8B8B"/>
          </a:solidFill>
        </p:spPr>
        <p:txBody>
          <a:bodyPr wrap="square" lIns="0" tIns="0" rIns="0" bIns="0" rtlCol="0"/>
          <a:lstStyle/>
          <a:p/>
        </p:txBody>
      </p:sp>
      <p:sp>
        <p:nvSpPr>
          <p:cNvPr id="153" name="object 153"/>
          <p:cNvSpPr/>
          <p:nvPr/>
        </p:nvSpPr>
        <p:spPr>
          <a:xfrm>
            <a:off x="8006891" y="5767983"/>
            <a:ext cx="88265" cy="113030"/>
          </a:xfrm>
          <a:custGeom>
            <a:avLst/>
            <a:gdLst/>
            <a:ahLst/>
            <a:cxnLst/>
            <a:rect l="l" t="t" r="r" b="b"/>
            <a:pathLst>
              <a:path w="88265" h="113029">
                <a:moveTo>
                  <a:pt x="0" y="0"/>
                </a:moveTo>
                <a:lnTo>
                  <a:pt x="19633" y="112793"/>
                </a:lnTo>
                <a:lnTo>
                  <a:pt x="88178" y="28198"/>
                </a:lnTo>
                <a:lnTo>
                  <a:pt x="0" y="0"/>
                </a:lnTo>
                <a:close/>
              </a:path>
            </a:pathLst>
          </a:custGeom>
          <a:solidFill>
            <a:srgbClr val="8B8B8B"/>
          </a:solidFill>
        </p:spPr>
        <p:txBody>
          <a:bodyPr wrap="square" lIns="0" tIns="0" rIns="0" bIns="0" rtlCol="0"/>
          <a:lstStyle/>
          <a:p/>
        </p:txBody>
      </p:sp>
      <p:sp>
        <p:nvSpPr>
          <p:cNvPr id="154" name="object 154"/>
          <p:cNvSpPr/>
          <p:nvPr/>
        </p:nvSpPr>
        <p:spPr>
          <a:xfrm>
            <a:off x="7107097" y="5125002"/>
            <a:ext cx="923290" cy="553085"/>
          </a:xfrm>
          <a:custGeom>
            <a:avLst/>
            <a:gdLst/>
            <a:ahLst/>
            <a:cxnLst/>
            <a:rect l="l" t="t" r="r" b="b"/>
            <a:pathLst>
              <a:path w="923290" h="553085">
                <a:moveTo>
                  <a:pt x="0" y="552789"/>
                </a:moveTo>
                <a:lnTo>
                  <a:pt x="922681" y="0"/>
                </a:lnTo>
              </a:path>
            </a:pathLst>
          </a:custGeom>
          <a:ln w="3686">
            <a:solidFill>
              <a:srgbClr val="8B8B8B"/>
            </a:solidFill>
            <a:prstDash val="dash"/>
          </a:ln>
        </p:spPr>
        <p:txBody>
          <a:bodyPr wrap="square" lIns="0" tIns="0" rIns="0" bIns="0" rtlCol="0"/>
          <a:lstStyle/>
          <a:p/>
        </p:txBody>
      </p:sp>
      <p:sp>
        <p:nvSpPr>
          <p:cNvPr id="155" name="object 155"/>
          <p:cNvSpPr/>
          <p:nvPr/>
        </p:nvSpPr>
        <p:spPr>
          <a:xfrm>
            <a:off x="7076951" y="5634641"/>
            <a:ext cx="60960" cy="86360"/>
          </a:xfrm>
          <a:custGeom>
            <a:avLst/>
            <a:gdLst/>
            <a:ahLst/>
            <a:cxnLst/>
            <a:rect l="l" t="t" r="r" b="b"/>
            <a:pathLst>
              <a:path w="60959" h="86360">
                <a:moveTo>
                  <a:pt x="34565" y="0"/>
                </a:moveTo>
                <a:lnTo>
                  <a:pt x="1837" y="29599"/>
                </a:lnTo>
                <a:lnTo>
                  <a:pt x="0" y="41948"/>
                </a:lnTo>
                <a:lnTo>
                  <a:pt x="969" y="54544"/>
                </a:lnTo>
                <a:lnTo>
                  <a:pt x="2263" y="59922"/>
                </a:lnTo>
                <a:lnTo>
                  <a:pt x="7985" y="72805"/>
                </a:lnTo>
                <a:lnTo>
                  <a:pt x="16136" y="81770"/>
                </a:lnTo>
                <a:lnTo>
                  <a:pt x="25842" y="86305"/>
                </a:lnTo>
                <a:lnTo>
                  <a:pt x="36226" y="85894"/>
                </a:lnTo>
                <a:lnTo>
                  <a:pt x="46477" y="78111"/>
                </a:lnTo>
                <a:lnTo>
                  <a:pt x="53925" y="68168"/>
                </a:lnTo>
                <a:lnTo>
                  <a:pt x="58569" y="56702"/>
                </a:lnTo>
                <a:lnTo>
                  <a:pt x="60407" y="44353"/>
                </a:lnTo>
                <a:lnTo>
                  <a:pt x="59438" y="31757"/>
                </a:lnTo>
                <a:lnTo>
                  <a:pt x="58144" y="26378"/>
                </a:lnTo>
                <a:lnTo>
                  <a:pt x="52422" y="13502"/>
                </a:lnTo>
                <a:lnTo>
                  <a:pt x="44271" y="4537"/>
                </a:lnTo>
                <a:lnTo>
                  <a:pt x="34565" y="0"/>
                </a:lnTo>
                <a:close/>
              </a:path>
            </a:pathLst>
          </a:custGeom>
          <a:solidFill>
            <a:srgbClr val="8B8B8B"/>
          </a:solidFill>
        </p:spPr>
        <p:txBody>
          <a:bodyPr wrap="square" lIns="0" tIns="0" rIns="0" bIns="0" rtlCol="0"/>
          <a:lstStyle/>
          <a:p/>
        </p:txBody>
      </p:sp>
      <p:sp>
        <p:nvSpPr>
          <p:cNvPr id="156" name="object 156"/>
          <p:cNvSpPr/>
          <p:nvPr/>
        </p:nvSpPr>
        <p:spPr>
          <a:xfrm>
            <a:off x="8004916" y="5076941"/>
            <a:ext cx="90170" cy="107314"/>
          </a:xfrm>
          <a:custGeom>
            <a:avLst/>
            <a:gdLst/>
            <a:ahLst/>
            <a:cxnLst/>
            <a:rect l="l" t="t" r="r" b="b"/>
            <a:pathLst>
              <a:path w="90170" h="107314">
                <a:moveTo>
                  <a:pt x="0" y="0"/>
                </a:moveTo>
                <a:lnTo>
                  <a:pt x="31135" y="107313"/>
                </a:lnTo>
                <a:lnTo>
                  <a:pt x="90153" y="8937"/>
                </a:lnTo>
                <a:lnTo>
                  <a:pt x="0" y="0"/>
                </a:lnTo>
                <a:close/>
              </a:path>
            </a:pathLst>
          </a:custGeom>
          <a:solidFill>
            <a:srgbClr val="8B8B8B"/>
          </a:solidFill>
        </p:spPr>
        <p:txBody>
          <a:bodyPr wrap="square" lIns="0" tIns="0" rIns="0" bIns="0" rtlCol="0"/>
          <a:lstStyle/>
          <a:p/>
        </p:txBody>
      </p:sp>
      <p:sp>
        <p:nvSpPr>
          <p:cNvPr id="157" name="object 157"/>
          <p:cNvSpPr/>
          <p:nvPr/>
        </p:nvSpPr>
        <p:spPr>
          <a:xfrm>
            <a:off x="7107097" y="4426911"/>
            <a:ext cx="927100" cy="777875"/>
          </a:xfrm>
          <a:custGeom>
            <a:avLst/>
            <a:gdLst/>
            <a:ahLst/>
            <a:cxnLst/>
            <a:rect l="l" t="t" r="r" b="b"/>
            <a:pathLst>
              <a:path w="927100" h="777875">
                <a:moveTo>
                  <a:pt x="0" y="777357"/>
                </a:moveTo>
                <a:lnTo>
                  <a:pt x="926863" y="0"/>
                </a:lnTo>
              </a:path>
            </a:pathLst>
          </a:custGeom>
          <a:ln w="3504">
            <a:solidFill>
              <a:srgbClr val="8B8B8B"/>
            </a:solidFill>
            <a:prstDash val="dash"/>
          </a:ln>
        </p:spPr>
        <p:txBody>
          <a:bodyPr wrap="square" lIns="0" tIns="0" rIns="0" bIns="0" rtlCol="0"/>
          <a:lstStyle/>
          <a:p/>
        </p:txBody>
      </p:sp>
      <p:sp>
        <p:nvSpPr>
          <p:cNvPr id="158" name="object 158"/>
          <p:cNvSpPr/>
          <p:nvPr/>
        </p:nvSpPr>
        <p:spPr>
          <a:xfrm>
            <a:off x="7076992" y="5160655"/>
            <a:ext cx="60325" cy="87630"/>
          </a:xfrm>
          <a:custGeom>
            <a:avLst/>
            <a:gdLst/>
            <a:ahLst/>
            <a:cxnLst/>
            <a:rect l="l" t="t" r="r" b="b"/>
            <a:pathLst>
              <a:path w="60325" h="87629">
                <a:moveTo>
                  <a:pt x="30396" y="0"/>
                </a:moveTo>
                <a:lnTo>
                  <a:pt x="963" y="34394"/>
                </a:lnTo>
                <a:lnTo>
                  <a:pt x="0" y="46576"/>
                </a:lnTo>
                <a:lnTo>
                  <a:pt x="1663" y="58561"/>
                </a:lnTo>
                <a:lnTo>
                  <a:pt x="3965" y="65579"/>
                </a:lnTo>
                <a:lnTo>
                  <a:pt x="10885" y="77272"/>
                </a:lnTo>
                <a:lnTo>
                  <a:pt x="19824" y="84597"/>
                </a:lnTo>
                <a:lnTo>
                  <a:pt x="29884" y="87209"/>
                </a:lnTo>
                <a:lnTo>
                  <a:pt x="40168" y="84763"/>
                </a:lnTo>
                <a:lnTo>
                  <a:pt x="49293" y="75455"/>
                </a:lnTo>
                <a:lnTo>
                  <a:pt x="55664" y="64615"/>
                </a:lnTo>
                <a:lnTo>
                  <a:pt x="59321" y="52818"/>
                </a:lnTo>
                <a:lnTo>
                  <a:pt x="60305" y="40640"/>
                </a:lnTo>
                <a:lnTo>
                  <a:pt x="58658" y="28657"/>
                </a:lnTo>
                <a:lnTo>
                  <a:pt x="56361" y="21645"/>
                </a:lnTo>
                <a:lnTo>
                  <a:pt x="49429" y="9945"/>
                </a:lnTo>
                <a:lnTo>
                  <a:pt x="40468" y="2616"/>
                </a:lnTo>
                <a:lnTo>
                  <a:pt x="30396" y="0"/>
                </a:lnTo>
                <a:close/>
              </a:path>
            </a:pathLst>
          </a:custGeom>
          <a:solidFill>
            <a:srgbClr val="8B8B8B"/>
          </a:solidFill>
        </p:spPr>
        <p:txBody>
          <a:bodyPr wrap="square" lIns="0" tIns="0" rIns="0" bIns="0" rtlCol="0"/>
          <a:lstStyle/>
          <a:p/>
        </p:txBody>
      </p:sp>
      <p:sp>
        <p:nvSpPr>
          <p:cNvPr id="159" name="object 159"/>
          <p:cNvSpPr/>
          <p:nvPr/>
        </p:nvSpPr>
        <p:spPr>
          <a:xfrm>
            <a:off x="8004916" y="4375626"/>
            <a:ext cx="90170" cy="109220"/>
          </a:xfrm>
          <a:custGeom>
            <a:avLst/>
            <a:gdLst/>
            <a:ahLst/>
            <a:cxnLst/>
            <a:rect l="l" t="t" r="r" b="b"/>
            <a:pathLst>
              <a:path w="90170" h="109220">
                <a:moveTo>
                  <a:pt x="90153" y="0"/>
                </a:moveTo>
                <a:lnTo>
                  <a:pt x="0" y="8352"/>
                </a:lnTo>
                <a:lnTo>
                  <a:pt x="40778" y="108750"/>
                </a:lnTo>
                <a:lnTo>
                  <a:pt x="90153" y="0"/>
                </a:lnTo>
                <a:close/>
              </a:path>
            </a:pathLst>
          </a:custGeom>
          <a:solidFill>
            <a:srgbClr val="8B8B8B"/>
          </a:solidFill>
        </p:spPr>
        <p:txBody>
          <a:bodyPr wrap="square" lIns="0" tIns="0" rIns="0" bIns="0" rtlCol="0"/>
          <a:lstStyle/>
          <a:p/>
        </p:txBody>
      </p:sp>
      <p:graphicFrame>
        <p:nvGraphicFramePr>
          <p:cNvPr id="121" name="object 121"/>
          <p:cNvGraphicFramePr>
            <a:graphicFrameLocks noGrp="1"/>
          </p:cNvGraphicFramePr>
          <p:nvPr/>
        </p:nvGraphicFramePr>
        <p:xfrm>
          <a:off x="8089423" y="3546883"/>
          <a:ext cx="346710" cy="2610485"/>
        </p:xfrm>
        <a:graphic>
          <a:graphicData uri="http://schemas.openxmlformats.org/drawingml/2006/table">
            <a:tbl>
              <a:tblPr firstRow="1" bandRow="1">
                <a:tableStyleId>{2D5ABB26-0587-4C30-8999-92F81FD0307C}</a:tableStyleId>
              </a:tblPr>
              <a:tblGrid>
                <a:gridCol w="329363"/>
              </a:tblGrid>
              <a:tr h="236828">
                <a:tc>
                  <a:txBody>
                    <a:bodyPr/>
                    <a:lstStyle/>
                    <a:p>
                      <a:endParaRPr sz="1050">
                        <a:latin typeface="宋体" panose="02010600030101010101" pitchFamily="2" charset="-122"/>
                        <a:cs typeface="宋体" panose="02010600030101010101" pitchFamily="2" charset="-122"/>
                      </a:endParaRPr>
                    </a:p>
                  </a:txBody>
                  <a:tcPr marL="0" marR="0" marT="0" marB="0">
                    <a:lnR w="8364">
                      <a:solidFill>
                        <a:srgbClr val="000000"/>
                      </a:solidFill>
                      <a:prstDash val="solid"/>
                    </a:lnR>
                    <a:lnB w="11295">
                      <a:solidFill>
                        <a:srgbClr val="000000"/>
                      </a:solidFill>
                      <a:prstDash val="solid"/>
                    </a:lnB>
                  </a:tcPr>
                </a:tc>
              </a:tr>
              <a:tr h="236736">
                <a:tc>
                  <a:txBody>
                    <a:bodyPr/>
                    <a:lstStyle/>
                    <a:p>
                      <a:endParaRPr sz="1050">
                        <a:latin typeface="宋体" panose="02010600030101010101" pitchFamily="2" charset="-122"/>
                        <a:cs typeface="宋体" panose="02010600030101010101" pitchFamily="2" charset="-122"/>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r h="236711">
                <a:tc>
                  <a:txBody>
                    <a:bodyPr/>
                    <a:lstStyle/>
                    <a:p>
                      <a:endParaRPr sz="1050">
                        <a:latin typeface="宋体" panose="02010600030101010101" pitchFamily="2" charset="-122"/>
                        <a:cs typeface="宋体" panose="02010600030101010101" pitchFamily="2" charset="-122"/>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r h="236795">
                <a:tc>
                  <a:txBody>
                    <a:bodyPr/>
                    <a:lstStyle/>
                    <a:p>
                      <a:pPr marL="104775">
                        <a:lnSpc>
                          <a:spcPct val="100000"/>
                        </a:lnSpc>
                      </a:pPr>
                      <a:r>
                        <a:rPr sz="1050" dirty="0">
                          <a:latin typeface="Arial" panose="020B0604020202020204"/>
                          <a:cs typeface="Arial" panose="020B0604020202020204"/>
                        </a:rPr>
                        <a:t>T1</a:t>
                      </a:r>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006FC0"/>
                    </a:solidFill>
                  </a:tcPr>
                </a:tc>
              </a:tr>
              <a:tr h="236795">
                <a:tc>
                  <a:txBody>
                    <a:bodyPr/>
                    <a:lstStyle/>
                    <a:p>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r h="236745">
                <a:tc>
                  <a:txBody>
                    <a:bodyPr/>
                    <a:lstStyle/>
                    <a:p>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r h="236770">
                <a:tc>
                  <a:txBody>
                    <a:bodyPr/>
                    <a:lstStyle/>
                    <a:p>
                      <a:pPr marL="104775">
                        <a:lnSpc>
                          <a:spcPct val="100000"/>
                        </a:lnSpc>
                      </a:pPr>
                      <a:r>
                        <a:rPr sz="1050" dirty="0">
                          <a:latin typeface="Arial" panose="020B0604020202020204"/>
                          <a:cs typeface="Arial" panose="020B0604020202020204"/>
                        </a:rPr>
                        <a:t>T2</a:t>
                      </a:r>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92D050"/>
                    </a:solidFill>
                  </a:tcPr>
                </a:tc>
              </a:tr>
              <a:tr h="236762">
                <a:tc>
                  <a:txBody>
                    <a:bodyPr/>
                    <a:lstStyle/>
                    <a:p>
                      <a:pPr marL="104775">
                        <a:lnSpc>
                          <a:spcPct val="100000"/>
                        </a:lnSpc>
                      </a:pPr>
                      <a:r>
                        <a:rPr sz="1050" dirty="0">
                          <a:latin typeface="Arial" panose="020B0604020202020204"/>
                          <a:cs typeface="Arial" panose="020B0604020202020204"/>
                        </a:rPr>
                        <a:t>T3</a:t>
                      </a:r>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6F2F9F"/>
                    </a:solidFill>
                  </a:tcPr>
                </a:tc>
              </a:tr>
              <a:tr h="236762">
                <a:tc>
                  <a:txBody>
                    <a:bodyPr/>
                    <a:lstStyle/>
                    <a:p>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r h="236770">
                <a:tc>
                  <a:txBody>
                    <a:bodyPr/>
                    <a:lstStyle/>
                    <a:p>
                      <a:pPr marL="104775">
                        <a:lnSpc>
                          <a:spcPct val="100000"/>
                        </a:lnSpc>
                      </a:pPr>
                      <a:r>
                        <a:rPr sz="1050" dirty="0">
                          <a:latin typeface="Arial" panose="020B0604020202020204"/>
                          <a:cs typeface="Arial" panose="020B0604020202020204"/>
                        </a:rPr>
                        <a:t>T4</a:t>
                      </a:r>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C00000"/>
                    </a:solidFill>
                  </a:tcPr>
                </a:tc>
              </a:tr>
              <a:tr h="236770">
                <a:tc>
                  <a:txBody>
                    <a:bodyPr/>
                    <a:lstStyle/>
                    <a:p>
                      <a:endParaRPr sz="1050">
                        <a:latin typeface="Arial" panose="020B0604020202020204"/>
                        <a:cs typeface="Arial" panose="020B0604020202020204"/>
                      </a:endParaRPr>
                    </a:p>
                  </a:txBody>
                  <a:tcPr marL="0" marR="0" marT="0" marB="0">
                    <a:lnL w="11295">
                      <a:solidFill>
                        <a:srgbClr val="000000"/>
                      </a:solidFill>
                      <a:prstDash val="solid"/>
                    </a:lnL>
                    <a:lnR w="11295">
                      <a:solidFill>
                        <a:srgbClr val="000000"/>
                      </a:solidFill>
                      <a:prstDash val="solid"/>
                    </a:lnR>
                    <a:lnT w="11295">
                      <a:solidFill>
                        <a:srgbClr val="000000"/>
                      </a:solidFill>
                      <a:prstDash val="solid"/>
                    </a:lnT>
                    <a:lnB w="11295">
                      <a:solidFill>
                        <a:srgbClr val="000000"/>
                      </a:solidFill>
                      <a:prstDash val="solid"/>
                    </a:lnB>
                    <a:solidFill>
                      <a:srgbClr val="FFFFFF"/>
                    </a:solidFill>
                  </a:tcPr>
                </a:tc>
              </a:tr>
            </a:tbl>
          </a:graphicData>
        </a:graphic>
      </p:graphicFrame>
      <p:sp>
        <p:nvSpPr>
          <p:cNvPr id="160" name="文本框 159"/>
          <p:cNvSpPr txBox="1"/>
          <p:nvPr/>
        </p:nvSpPr>
        <p:spPr>
          <a:xfrm>
            <a:off x="364490" y="6299835"/>
            <a:ext cx="4771390" cy="306705"/>
          </a:xfrm>
          <a:prstGeom prst="rect">
            <a:avLst/>
          </a:prstGeom>
          <a:noFill/>
        </p:spPr>
        <p:txBody>
          <a:bodyPr wrap="square" rtlCol="0" anchor="t">
            <a:spAutoFit/>
          </a:bodyPr>
          <a:p>
            <a:r>
              <a:rPr lang="en-US" altLang="zh-CN" sz="1400"/>
              <a:t>SGRI:</a:t>
            </a:r>
            <a:r>
              <a:rPr lang="zh-CN" altLang="en-US" sz="1400"/>
              <a:t>全球能源互联网研究</a:t>
            </a:r>
            <a:endParaRPr lang="zh-CN" altLang="en-US"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9737"/>
            <a:ext cx="2694432"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68473" y="189737"/>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算法分析</a:t>
            </a:r>
            <a:endParaRPr spc="-5" dirty="0"/>
          </a:p>
        </p:txBody>
      </p:sp>
      <p:sp>
        <p:nvSpPr>
          <p:cNvPr id="7" name="object 7"/>
          <p:cNvSpPr txBox="1"/>
          <p:nvPr/>
        </p:nvSpPr>
        <p:spPr>
          <a:xfrm>
            <a:off x="293115" y="1333972"/>
            <a:ext cx="4454525" cy="4406900"/>
          </a:xfrm>
          <a:prstGeom prst="rect">
            <a:avLst/>
          </a:prstGeom>
        </p:spPr>
        <p:txBody>
          <a:bodyPr vert="horz" wrap="square" lIns="0" tIns="0" rIns="0" bIns="0" rtlCol="0">
            <a:spAutoFit/>
          </a:bodyPr>
          <a:lstStyle/>
          <a:p>
            <a:pPr marL="12700">
              <a:lnSpc>
                <a:spcPct val="10000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算法分析</a:t>
            </a:r>
            <a:endParaRPr sz="3200">
              <a:latin typeface="宋体" panose="02010600030101010101" pitchFamily="2" charset="-122"/>
              <a:cs typeface="宋体" panose="02010600030101010101" pitchFamily="2" charset="-122"/>
            </a:endParaRPr>
          </a:p>
          <a:p>
            <a:pPr marL="469900">
              <a:lnSpc>
                <a:spcPct val="100000"/>
              </a:lnSpc>
              <a:spcBef>
                <a:spcPts val="10"/>
              </a:spcBef>
            </a:pPr>
            <a:r>
              <a:rPr sz="2900" spc="-20" dirty="0">
                <a:latin typeface="Arial" panose="020B0604020202020204"/>
                <a:cs typeface="Arial" panose="020B0604020202020204"/>
              </a:rPr>
              <a:t>–</a:t>
            </a:r>
            <a:r>
              <a:rPr sz="2900" spc="-170" dirty="0">
                <a:latin typeface="Arial" panose="020B0604020202020204"/>
                <a:cs typeface="Arial" panose="020B0604020202020204"/>
              </a:rPr>
              <a:t> </a:t>
            </a:r>
            <a:r>
              <a:rPr sz="2900" spc="-30" dirty="0">
                <a:latin typeface="宋体" panose="02010600030101010101" pitchFamily="2" charset="-122"/>
                <a:cs typeface="宋体" panose="02010600030101010101" pitchFamily="2" charset="-122"/>
              </a:rPr>
              <a:t>计算密集型</a:t>
            </a:r>
            <a:endParaRPr sz="2900">
              <a:latin typeface="宋体" panose="02010600030101010101" pitchFamily="2" charset="-122"/>
              <a:cs typeface="宋体" panose="02010600030101010101" pitchFamily="2" charset="-122"/>
            </a:endParaRPr>
          </a:p>
          <a:p>
            <a:pPr marL="469900">
              <a:lnSpc>
                <a:spcPct val="100000"/>
              </a:lnSpc>
            </a:pPr>
            <a:r>
              <a:rPr sz="2900" dirty="0">
                <a:latin typeface="Arial" panose="020B0604020202020204"/>
                <a:cs typeface="Arial" panose="020B0604020202020204"/>
              </a:rPr>
              <a:t>–</a:t>
            </a:r>
            <a:r>
              <a:rPr sz="2900" spc="-170" dirty="0">
                <a:latin typeface="Arial" panose="020B0604020202020204"/>
                <a:cs typeface="Arial" panose="020B0604020202020204"/>
              </a:rPr>
              <a:t> </a:t>
            </a:r>
            <a:r>
              <a:rPr sz="2900" spc="-5" dirty="0">
                <a:latin typeface="宋体" panose="02010600030101010101" pitchFamily="2" charset="-122"/>
                <a:cs typeface="宋体" panose="02010600030101010101" pitchFamily="2" charset="-122"/>
              </a:rPr>
              <a:t>并行度高</a:t>
            </a:r>
            <a:endParaRPr sz="2900">
              <a:latin typeface="宋体" panose="02010600030101010101" pitchFamily="2" charset="-122"/>
              <a:cs typeface="宋体" panose="02010600030101010101" pitchFamily="2" charset="-122"/>
            </a:endParaRPr>
          </a:p>
          <a:p>
            <a:pPr marL="469900">
              <a:lnSpc>
                <a:spcPts val="3475"/>
              </a:lnSpc>
            </a:pPr>
            <a:r>
              <a:rPr sz="2900" spc="-20" dirty="0">
                <a:latin typeface="Arial" panose="020B0604020202020204"/>
                <a:cs typeface="Arial" panose="020B0604020202020204"/>
              </a:rPr>
              <a:t>–</a:t>
            </a:r>
            <a:r>
              <a:rPr sz="2900" spc="-170" dirty="0">
                <a:latin typeface="Arial" panose="020B0604020202020204"/>
                <a:cs typeface="Arial" panose="020B0604020202020204"/>
              </a:rPr>
              <a:t> </a:t>
            </a:r>
            <a:r>
              <a:rPr sz="2900" spc="-30" dirty="0">
                <a:latin typeface="宋体" panose="02010600030101010101" pitchFamily="2" charset="-122"/>
                <a:cs typeface="宋体" panose="02010600030101010101" pitchFamily="2" charset="-122"/>
              </a:rPr>
              <a:t>逻辑判断分支多</a:t>
            </a:r>
            <a:endParaRPr sz="2900">
              <a:latin typeface="宋体" panose="02010600030101010101" pitchFamily="2" charset="-122"/>
              <a:cs typeface="宋体" panose="02010600030101010101" pitchFamily="2" charset="-122"/>
            </a:endParaRPr>
          </a:p>
          <a:p>
            <a:pPr marL="12700">
              <a:lnSpc>
                <a:spcPts val="3835"/>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热点分析</a:t>
            </a:r>
            <a:endParaRPr sz="3200">
              <a:latin typeface="宋体" panose="02010600030101010101" pitchFamily="2" charset="-122"/>
              <a:cs typeface="宋体" panose="02010600030101010101" pitchFamily="2" charset="-122"/>
            </a:endParaRPr>
          </a:p>
          <a:p>
            <a:pPr marL="755650" marR="5080" indent="-285750">
              <a:lnSpc>
                <a:spcPct val="80000"/>
              </a:lnSpc>
              <a:spcBef>
                <a:spcPts val="705"/>
              </a:spcBef>
            </a:pPr>
            <a:r>
              <a:rPr sz="2900" spc="-20" dirty="0">
                <a:latin typeface="Arial" panose="020B0604020202020204"/>
                <a:cs typeface="Arial" panose="020B0604020202020204"/>
              </a:rPr>
              <a:t>–</a:t>
            </a:r>
            <a:r>
              <a:rPr sz="2900" spc="-170" dirty="0">
                <a:latin typeface="Arial" panose="020B0604020202020204"/>
                <a:cs typeface="Arial" panose="020B0604020202020204"/>
              </a:rPr>
              <a:t> </a:t>
            </a:r>
            <a:r>
              <a:rPr sz="2900" spc="-30" dirty="0">
                <a:latin typeface="宋体" panose="02010600030101010101" pitchFamily="2" charset="-122"/>
                <a:cs typeface="宋体" panose="02010600030101010101" pitchFamily="2" charset="-122"/>
              </a:rPr>
              <a:t>热点</a:t>
            </a:r>
            <a:r>
              <a:rPr sz="2900" spc="-15" dirty="0">
                <a:latin typeface="Calibri" panose="020F0502020204030204"/>
                <a:cs typeface="Calibri" panose="020F0502020204030204"/>
              </a:rPr>
              <a:t>99.4</a:t>
            </a:r>
            <a:r>
              <a:rPr sz="2900" spc="-30" dirty="0">
                <a:latin typeface="Calibri" panose="020F0502020204030204"/>
                <a:cs typeface="Calibri" panose="020F0502020204030204"/>
              </a:rPr>
              <a:t>%</a:t>
            </a:r>
            <a:r>
              <a:rPr sz="2900" spc="-30" dirty="0">
                <a:latin typeface="宋体" panose="02010600030101010101" pitchFamily="2" charset="-122"/>
                <a:cs typeface="宋体" panose="02010600030101010101" pitchFamily="2" charset="-122"/>
              </a:rPr>
              <a:t>集中</a:t>
            </a:r>
            <a:r>
              <a:rPr sz="2900" spc="-25" dirty="0">
                <a:latin typeface="宋体" panose="02010600030101010101" pitchFamily="2" charset="-122"/>
                <a:cs typeface="宋体" panose="02010600030101010101" pitchFamily="2" charset="-122"/>
              </a:rPr>
              <a:t>在</a:t>
            </a:r>
            <a:r>
              <a:rPr sz="2900" spc="-110" dirty="0">
                <a:latin typeface="Calibri" panose="020F0502020204030204"/>
                <a:cs typeface="Calibri" panose="020F0502020204030204"/>
              </a:rPr>
              <a:t>k</a:t>
            </a:r>
            <a:r>
              <a:rPr sz="2900" spc="-15" dirty="0">
                <a:latin typeface="Calibri" panose="020F0502020204030204"/>
                <a:cs typeface="Calibri" panose="020F0502020204030204"/>
              </a:rPr>
              <a:t>ernel</a:t>
            </a:r>
            <a:r>
              <a:rPr sz="2900" spc="-10" dirty="0">
                <a:latin typeface="Calibri" panose="020F0502020204030204"/>
                <a:cs typeface="Calibri" panose="020F0502020204030204"/>
              </a:rPr>
              <a:t> </a:t>
            </a:r>
            <a:r>
              <a:rPr sz="2900" spc="-30" dirty="0">
                <a:latin typeface="宋体" panose="02010600030101010101" pitchFamily="2" charset="-122"/>
                <a:cs typeface="宋体" panose="02010600030101010101" pitchFamily="2" charset="-122"/>
              </a:rPr>
              <a:t>函数</a:t>
            </a:r>
            <a:endParaRPr sz="2900">
              <a:latin typeface="宋体" panose="02010600030101010101" pitchFamily="2" charset="-122"/>
              <a:cs typeface="宋体" panose="02010600030101010101" pitchFamily="2" charset="-122"/>
            </a:endParaRPr>
          </a:p>
          <a:p>
            <a:pPr marL="12700">
              <a:lnSpc>
                <a:spcPts val="3830"/>
              </a:lnSpc>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向量化分析</a:t>
            </a:r>
            <a:endParaRPr sz="3200">
              <a:latin typeface="宋体" panose="02010600030101010101" pitchFamily="2" charset="-122"/>
              <a:cs typeface="宋体" panose="02010600030101010101" pitchFamily="2" charset="-122"/>
            </a:endParaRPr>
          </a:p>
          <a:p>
            <a:pPr marL="469900" algn="l">
              <a:lnSpc>
                <a:spcPts val="3340"/>
              </a:lnSpc>
              <a:spcBef>
                <a:spcPts val="230"/>
              </a:spcBef>
            </a:pPr>
            <a:r>
              <a:rPr sz="3200" dirty="0">
                <a:latin typeface="Arial" panose="020B0604020202020204"/>
                <a:cs typeface="Arial" panose="020B0604020202020204"/>
              </a:rPr>
              <a:t>–</a:t>
            </a:r>
            <a:r>
              <a:rPr sz="3200" spc="-420" dirty="0">
                <a:latin typeface="Arial" panose="020B0604020202020204"/>
                <a:cs typeface="Arial" panose="020B0604020202020204"/>
              </a:rPr>
              <a:t> </a:t>
            </a:r>
            <a:r>
              <a:rPr sz="3200" spc="-5" dirty="0">
                <a:latin typeface="宋体" panose="02010600030101010101" pitchFamily="2" charset="-122"/>
                <a:cs typeface="宋体" panose="02010600030101010101" pitchFamily="2" charset="-122"/>
              </a:rPr>
              <a:t>程序需要调整才能实</a:t>
            </a:r>
            <a:endParaRPr sz="3200">
              <a:latin typeface="宋体" panose="02010600030101010101" pitchFamily="2" charset="-122"/>
              <a:cs typeface="宋体" panose="02010600030101010101" pitchFamily="2" charset="-122"/>
            </a:endParaRPr>
          </a:p>
          <a:p>
            <a:pPr marR="1310005" algn="l">
              <a:lnSpc>
                <a:spcPts val="3250"/>
              </a:lnSpc>
            </a:pPr>
            <a:r>
              <a:rPr sz="3200" spc="-35" dirty="0">
                <a:latin typeface="宋体" panose="02010600030101010101" pitchFamily="2" charset="-122"/>
                <a:cs typeface="宋体" panose="02010600030101010101" pitchFamily="2" charset="-122"/>
              </a:rPr>
              <a:t>现向量化</a:t>
            </a:r>
            <a:endParaRPr sz="3200">
              <a:latin typeface="宋体" panose="02010600030101010101" pitchFamily="2" charset="-122"/>
              <a:cs typeface="宋体" panose="02010600030101010101" pitchFamily="2" charset="-122"/>
            </a:endParaRPr>
          </a:p>
        </p:txBody>
      </p:sp>
      <p:sp>
        <p:nvSpPr>
          <p:cNvPr id="8" name="object 8"/>
          <p:cNvSpPr/>
          <p:nvPr/>
        </p:nvSpPr>
        <p:spPr>
          <a:xfrm>
            <a:off x="4857750" y="3714750"/>
            <a:ext cx="4286249" cy="2438400"/>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4714875" y="1071499"/>
            <a:ext cx="4357624" cy="1962150"/>
          </a:xfrm>
          <a:prstGeom prst="rect">
            <a:avLst/>
          </a:prstGeom>
          <a:blipFill>
            <a:blip r:embed="rId5" cstate="print"/>
            <a:stretch>
              <a:fillRect/>
            </a:stretch>
          </a:blipFill>
        </p:spPr>
        <p:txBody>
          <a:bodyPr wrap="square" lIns="0" tIns="0" rIns="0" bIns="0" rtlCol="0"/>
          <a:lstStyle/>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5458" y="227838"/>
            <a:ext cx="2141220" cy="1118616"/>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715261" y="227838"/>
            <a:ext cx="2694432" cy="1118616"/>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748278" y="227838"/>
            <a:ext cx="813053" cy="1118616"/>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51246" rIns="0" bIns="0" rtlCol="0">
            <a:spAutoFit/>
          </a:bodyPr>
          <a:lstStyle/>
          <a:p>
            <a:pPr marL="378460">
              <a:lnSpc>
                <a:spcPct val="100000"/>
              </a:lnSpc>
            </a:pPr>
            <a:r>
              <a:rPr spc="-5" dirty="0">
                <a:latin typeface="微软雅黑" panose="020B0503020204020204" charset="-122"/>
                <a:cs typeface="微软雅黑" panose="020B0503020204020204" charset="-122"/>
              </a:rPr>
              <a:t>PST</a:t>
            </a:r>
            <a:r>
              <a:rPr spc="-10" dirty="0">
                <a:latin typeface="微软雅黑" panose="020B0503020204020204" charset="-122"/>
                <a:cs typeface="微软雅黑" panose="020B0503020204020204" charset="-122"/>
              </a:rPr>
              <a:t>M</a:t>
            </a:r>
            <a:r>
              <a:rPr spc="-5" dirty="0"/>
              <a:t>框架设计</a:t>
            </a:r>
            <a:endParaRPr spc="-5" dirty="0"/>
          </a:p>
        </p:txBody>
      </p:sp>
      <p:sp>
        <p:nvSpPr>
          <p:cNvPr id="6" name="object 6"/>
          <p:cNvSpPr/>
          <p:nvPr/>
        </p:nvSpPr>
        <p:spPr>
          <a:xfrm>
            <a:off x="854076" y="1219078"/>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567B2F"/>
          </a:solidFill>
        </p:spPr>
        <p:txBody>
          <a:bodyPr wrap="square" lIns="0" tIns="0" rIns="0" bIns="0" rtlCol="0"/>
          <a:lstStyle/>
          <a:p/>
        </p:txBody>
      </p:sp>
      <p:sp>
        <p:nvSpPr>
          <p:cNvPr id="7" name="object 7"/>
          <p:cNvSpPr/>
          <p:nvPr/>
        </p:nvSpPr>
        <p:spPr>
          <a:xfrm>
            <a:off x="854076" y="1219078"/>
            <a:ext cx="87630" cy="616585"/>
          </a:xfrm>
          <a:custGeom>
            <a:avLst/>
            <a:gdLst/>
            <a:ahLst/>
            <a:cxnLst/>
            <a:rect l="l" t="t" r="r" b="b"/>
            <a:pathLst>
              <a:path w="87630" h="616585">
                <a:moveTo>
                  <a:pt x="57799" y="616048"/>
                </a:moveTo>
                <a:lnTo>
                  <a:pt x="57799" y="29355"/>
                </a:lnTo>
                <a:lnTo>
                  <a:pt x="0" y="29355"/>
                </a:lnTo>
                <a:lnTo>
                  <a:pt x="29209"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8" name="object 8"/>
          <p:cNvSpPr/>
          <p:nvPr/>
        </p:nvSpPr>
        <p:spPr>
          <a:xfrm>
            <a:off x="854076" y="1248433"/>
            <a:ext cx="58419" cy="59055"/>
          </a:xfrm>
          <a:custGeom>
            <a:avLst/>
            <a:gdLst/>
            <a:ahLst/>
            <a:cxnLst/>
            <a:rect l="l" t="t" r="r" b="b"/>
            <a:pathLst>
              <a:path w="58419" h="59055">
                <a:moveTo>
                  <a:pt x="0" y="58641"/>
                </a:moveTo>
                <a:lnTo>
                  <a:pt x="57803" y="58641"/>
                </a:lnTo>
                <a:lnTo>
                  <a:pt x="57803" y="0"/>
                </a:lnTo>
                <a:lnTo>
                  <a:pt x="0" y="0"/>
                </a:lnTo>
                <a:lnTo>
                  <a:pt x="0" y="58641"/>
                </a:lnTo>
                <a:close/>
              </a:path>
            </a:pathLst>
          </a:custGeom>
          <a:solidFill>
            <a:srgbClr val="92D050"/>
          </a:solidFill>
        </p:spPr>
        <p:txBody>
          <a:bodyPr wrap="square" lIns="0" tIns="0" rIns="0" bIns="0" rtlCol="0"/>
          <a:lstStyle/>
          <a:p/>
        </p:txBody>
      </p:sp>
      <p:sp>
        <p:nvSpPr>
          <p:cNvPr id="9" name="object 9"/>
          <p:cNvSpPr/>
          <p:nvPr/>
        </p:nvSpPr>
        <p:spPr>
          <a:xfrm>
            <a:off x="854076"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0" name="object 10"/>
          <p:cNvSpPr/>
          <p:nvPr/>
        </p:nvSpPr>
        <p:spPr>
          <a:xfrm>
            <a:off x="911876" y="1219078"/>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11" name="object 11"/>
          <p:cNvSpPr/>
          <p:nvPr/>
        </p:nvSpPr>
        <p:spPr>
          <a:xfrm>
            <a:off x="911876" y="1219078"/>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12" name="object 12"/>
          <p:cNvSpPr/>
          <p:nvPr/>
        </p:nvSpPr>
        <p:spPr>
          <a:xfrm>
            <a:off x="911876" y="1248433"/>
            <a:ext cx="58419" cy="59055"/>
          </a:xfrm>
          <a:custGeom>
            <a:avLst/>
            <a:gdLst/>
            <a:ahLst/>
            <a:cxnLst/>
            <a:rect l="l" t="t" r="r" b="b"/>
            <a:pathLst>
              <a:path w="58419" h="59055">
                <a:moveTo>
                  <a:pt x="0" y="58641"/>
                </a:moveTo>
                <a:lnTo>
                  <a:pt x="57803" y="58641"/>
                </a:lnTo>
                <a:lnTo>
                  <a:pt x="57803" y="0"/>
                </a:lnTo>
                <a:lnTo>
                  <a:pt x="0" y="0"/>
                </a:lnTo>
                <a:lnTo>
                  <a:pt x="0" y="58641"/>
                </a:lnTo>
                <a:close/>
              </a:path>
            </a:pathLst>
          </a:custGeom>
          <a:solidFill>
            <a:srgbClr val="92D050"/>
          </a:solidFill>
        </p:spPr>
        <p:txBody>
          <a:bodyPr wrap="square" lIns="0" tIns="0" rIns="0" bIns="0" rtlCol="0"/>
          <a:lstStyle/>
          <a:p/>
        </p:txBody>
      </p:sp>
      <p:sp>
        <p:nvSpPr>
          <p:cNvPr id="13" name="object 13"/>
          <p:cNvSpPr/>
          <p:nvPr/>
        </p:nvSpPr>
        <p:spPr>
          <a:xfrm>
            <a:off x="911876"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4" name="object 14"/>
          <p:cNvSpPr/>
          <p:nvPr/>
        </p:nvSpPr>
        <p:spPr>
          <a:xfrm>
            <a:off x="969023" y="1219078"/>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15" name="object 15"/>
          <p:cNvSpPr/>
          <p:nvPr/>
        </p:nvSpPr>
        <p:spPr>
          <a:xfrm>
            <a:off x="969023" y="1219078"/>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16" name="object 16"/>
          <p:cNvSpPr/>
          <p:nvPr/>
        </p:nvSpPr>
        <p:spPr>
          <a:xfrm>
            <a:off x="969023"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17" name="object 17"/>
          <p:cNvSpPr/>
          <p:nvPr/>
        </p:nvSpPr>
        <p:spPr>
          <a:xfrm>
            <a:off x="969023"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8" name="object 18"/>
          <p:cNvSpPr/>
          <p:nvPr/>
        </p:nvSpPr>
        <p:spPr>
          <a:xfrm>
            <a:off x="1026823" y="1219078"/>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19" name="object 19"/>
          <p:cNvSpPr/>
          <p:nvPr/>
        </p:nvSpPr>
        <p:spPr>
          <a:xfrm>
            <a:off x="1026823" y="1219078"/>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0" name="object 20"/>
          <p:cNvSpPr/>
          <p:nvPr/>
        </p:nvSpPr>
        <p:spPr>
          <a:xfrm>
            <a:off x="1026823"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21" name="object 21"/>
          <p:cNvSpPr/>
          <p:nvPr/>
        </p:nvSpPr>
        <p:spPr>
          <a:xfrm>
            <a:off x="1026823" y="124843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2" name="object 22"/>
          <p:cNvSpPr/>
          <p:nvPr/>
        </p:nvSpPr>
        <p:spPr>
          <a:xfrm>
            <a:off x="825520" y="1248433"/>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567B2F"/>
          </a:solidFill>
        </p:spPr>
        <p:txBody>
          <a:bodyPr wrap="square" lIns="0" tIns="0" rIns="0" bIns="0" rtlCol="0"/>
          <a:lstStyle/>
          <a:p/>
        </p:txBody>
      </p:sp>
      <p:sp>
        <p:nvSpPr>
          <p:cNvPr id="23" name="object 23"/>
          <p:cNvSpPr/>
          <p:nvPr/>
        </p:nvSpPr>
        <p:spPr>
          <a:xfrm>
            <a:off x="825520" y="1248433"/>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24" name="object 24"/>
          <p:cNvSpPr/>
          <p:nvPr/>
        </p:nvSpPr>
        <p:spPr>
          <a:xfrm>
            <a:off x="825520"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25" name="object 25"/>
          <p:cNvSpPr/>
          <p:nvPr/>
        </p:nvSpPr>
        <p:spPr>
          <a:xfrm>
            <a:off x="825520"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6" name="object 26"/>
          <p:cNvSpPr/>
          <p:nvPr/>
        </p:nvSpPr>
        <p:spPr>
          <a:xfrm>
            <a:off x="881671" y="1248433"/>
            <a:ext cx="87630" cy="616585"/>
          </a:xfrm>
          <a:custGeom>
            <a:avLst/>
            <a:gdLst/>
            <a:ahLst/>
            <a:cxnLst/>
            <a:rect l="l" t="t" r="r" b="b"/>
            <a:pathLst>
              <a:path w="87630" h="616585">
                <a:moveTo>
                  <a:pt x="87043" y="0"/>
                </a:moveTo>
                <a:lnTo>
                  <a:pt x="57799" y="29320"/>
                </a:lnTo>
                <a:lnTo>
                  <a:pt x="57799" y="616014"/>
                </a:lnTo>
                <a:lnTo>
                  <a:pt x="87043" y="586693"/>
                </a:lnTo>
                <a:lnTo>
                  <a:pt x="87043" y="0"/>
                </a:lnTo>
                <a:close/>
              </a:path>
              <a:path w="87630" h="616585">
                <a:moveTo>
                  <a:pt x="87043" y="0"/>
                </a:moveTo>
                <a:lnTo>
                  <a:pt x="29209" y="0"/>
                </a:lnTo>
                <a:lnTo>
                  <a:pt x="0" y="29320"/>
                </a:lnTo>
                <a:lnTo>
                  <a:pt x="57799" y="29320"/>
                </a:lnTo>
                <a:lnTo>
                  <a:pt x="87043" y="0"/>
                </a:lnTo>
                <a:close/>
              </a:path>
            </a:pathLst>
          </a:custGeom>
          <a:solidFill>
            <a:srgbClr val="567B2F"/>
          </a:solidFill>
        </p:spPr>
        <p:txBody>
          <a:bodyPr wrap="square" lIns="0" tIns="0" rIns="0" bIns="0" rtlCol="0"/>
          <a:lstStyle/>
          <a:p/>
        </p:txBody>
      </p:sp>
      <p:sp>
        <p:nvSpPr>
          <p:cNvPr id="27" name="object 27"/>
          <p:cNvSpPr/>
          <p:nvPr/>
        </p:nvSpPr>
        <p:spPr>
          <a:xfrm>
            <a:off x="881671" y="1248433"/>
            <a:ext cx="87630" cy="616585"/>
          </a:xfrm>
          <a:custGeom>
            <a:avLst/>
            <a:gdLst/>
            <a:ahLst/>
            <a:cxnLst/>
            <a:rect l="l" t="t" r="r" b="b"/>
            <a:pathLst>
              <a:path w="87630" h="616585">
                <a:moveTo>
                  <a:pt x="57799" y="616014"/>
                </a:moveTo>
                <a:lnTo>
                  <a:pt x="57799" y="29320"/>
                </a:lnTo>
                <a:lnTo>
                  <a:pt x="0" y="29320"/>
                </a:lnTo>
                <a:lnTo>
                  <a:pt x="29209" y="0"/>
                </a:lnTo>
                <a:lnTo>
                  <a:pt x="87043" y="0"/>
                </a:lnTo>
                <a:lnTo>
                  <a:pt x="57799" y="29320"/>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28" name="object 28"/>
          <p:cNvSpPr/>
          <p:nvPr/>
        </p:nvSpPr>
        <p:spPr>
          <a:xfrm>
            <a:off x="881670" y="1277754"/>
            <a:ext cx="58419" cy="59055"/>
          </a:xfrm>
          <a:custGeom>
            <a:avLst/>
            <a:gdLst/>
            <a:ahLst/>
            <a:cxnLst/>
            <a:rect l="l" t="t" r="r" b="b"/>
            <a:pathLst>
              <a:path w="58419" h="59055">
                <a:moveTo>
                  <a:pt x="0" y="58676"/>
                </a:moveTo>
                <a:lnTo>
                  <a:pt x="57803" y="58676"/>
                </a:lnTo>
                <a:lnTo>
                  <a:pt x="57803" y="0"/>
                </a:lnTo>
                <a:lnTo>
                  <a:pt x="0" y="0"/>
                </a:lnTo>
                <a:lnTo>
                  <a:pt x="0" y="58676"/>
                </a:lnTo>
                <a:close/>
              </a:path>
            </a:pathLst>
          </a:custGeom>
          <a:solidFill>
            <a:srgbClr val="92D050"/>
          </a:solidFill>
        </p:spPr>
        <p:txBody>
          <a:bodyPr wrap="square" lIns="0" tIns="0" rIns="0" bIns="0" rtlCol="0"/>
          <a:lstStyle/>
          <a:p/>
        </p:txBody>
      </p:sp>
      <p:sp>
        <p:nvSpPr>
          <p:cNvPr id="29" name="object 29"/>
          <p:cNvSpPr/>
          <p:nvPr/>
        </p:nvSpPr>
        <p:spPr>
          <a:xfrm>
            <a:off x="881671"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0" name="object 30"/>
          <p:cNvSpPr/>
          <p:nvPr/>
        </p:nvSpPr>
        <p:spPr>
          <a:xfrm>
            <a:off x="939814" y="1248433"/>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567B2F"/>
          </a:solidFill>
        </p:spPr>
        <p:txBody>
          <a:bodyPr wrap="square" lIns="0" tIns="0" rIns="0" bIns="0" rtlCol="0"/>
          <a:lstStyle/>
          <a:p/>
        </p:txBody>
      </p:sp>
      <p:sp>
        <p:nvSpPr>
          <p:cNvPr id="31" name="object 31"/>
          <p:cNvSpPr/>
          <p:nvPr/>
        </p:nvSpPr>
        <p:spPr>
          <a:xfrm>
            <a:off x="939814" y="1248433"/>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2" name="object 32"/>
          <p:cNvSpPr/>
          <p:nvPr/>
        </p:nvSpPr>
        <p:spPr>
          <a:xfrm>
            <a:off x="939814"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33" name="object 33"/>
          <p:cNvSpPr/>
          <p:nvPr/>
        </p:nvSpPr>
        <p:spPr>
          <a:xfrm>
            <a:off x="939814"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4" name="object 34"/>
          <p:cNvSpPr/>
          <p:nvPr/>
        </p:nvSpPr>
        <p:spPr>
          <a:xfrm>
            <a:off x="997923" y="1248433"/>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567B2F"/>
          </a:solidFill>
        </p:spPr>
        <p:txBody>
          <a:bodyPr wrap="square" lIns="0" tIns="0" rIns="0" bIns="0" rtlCol="0"/>
          <a:lstStyle/>
          <a:p/>
        </p:txBody>
      </p:sp>
      <p:sp>
        <p:nvSpPr>
          <p:cNvPr id="35" name="object 35"/>
          <p:cNvSpPr/>
          <p:nvPr/>
        </p:nvSpPr>
        <p:spPr>
          <a:xfrm>
            <a:off x="997923" y="1248433"/>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6" name="object 36"/>
          <p:cNvSpPr/>
          <p:nvPr/>
        </p:nvSpPr>
        <p:spPr>
          <a:xfrm>
            <a:off x="997923"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37" name="object 37"/>
          <p:cNvSpPr/>
          <p:nvPr/>
        </p:nvSpPr>
        <p:spPr>
          <a:xfrm>
            <a:off x="997923" y="127775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8" name="object 38"/>
          <p:cNvSpPr/>
          <p:nvPr/>
        </p:nvSpPr>
        <p:spPr>
          <a:xfrm>
            <a:off x="794352" y="1277996"/>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39" name="object 39"/>
          <p:cNvSpPr/>
          <p:nvPr/>
        </p:nvSpPr>
        <p:spPr>
          <a:xfrm>
            <a:off x="794352" y="1277996"/>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40" name="object 40"/>
          <p:cNvSpPr/>
          <p:nvPr/>
        </p:nvSpPr>
        <p:spPr>
          <a:xfrm>
            <a:off x="794352" y="130731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41" name="object 41"/>
          <p:cNvSpPr/>
          <p:nvPr/>
        </p:nvSpPr>
        <p:spPr>
          <a:xfrm>
            <a:off x="794352" y="130731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2" name="object 42"/>
          <p:cNvSpPr/>
          <p:nvPr/>
        </p:nvSpPr>
        <p:spPr>
          <a:xfrm>
            <a:off x="854145" y="1277754"/>
            <a:ext cx="87630" cy="616585"/>
          </a:xfrm>
          <a:custGeom>
            <a:avLst/>
            <a:gdLst/>
            <a:ahLst/>
            <a:cxnLst/>
            <a:rect l="l" t="t" r="r" b="b"/>
            <a:pathLst>
              <a:path w="87630" h="616585">
                <a:moveTo>
                  <a:pt x="87043" y="0"/>
                </a:moveTo>
                <a:lnTo>
                  <a:pt x="57799" y="29320"/>
                </a:lnTo>
                <a:lnTo>
                  <a:pt x="57799" y="616014"/>
                </a:lnTo>
                <a:lnTo>
                  <a:pt x="87043" y="586693"/>
                </a:lnTo>
                <a:lnTo>
                  <a:pt x="87043" y="0"/>
                </a:lnTo>
                <a:close/>
              </a:path>
              <a:path w="87630" h="616585">
                <a:moveTo>
                  <a:pt x="87043" y="0"/>
                </a:moveTo>
                <a:lnTo>
                  <a:pt x="29243" y="0"/>
                </a:lnTo>
                <a:lnTo>
                  <a:pt x="0" y="29320"/>
                </a:lnTo>
                <a:lnTo>
                  <a:pt x="57799" y="29320"/>
                </a:lnTo>
                <a:lnTo>
                  <a:pt x="87043" y="0"/>
                </a:lnTo>
                <a:close/>
              </a:path>
            </a:pathLst>
          </a:custGeom>
          <a:solidFill>
            <a:srgbClr val="567B2F"/>
          </a:solidFill>
        </p:spPr>
        <p:txBody>
          <a:bodyPr wrap="square" lIns="0" tIns="0" rIns="0" bIns="0" rtlCol="0"/>
          <a:lstStyle/>
          <a:p/>
        </p:txBody>
      </p:sp>
      <p:sp>
        <p:nvSpPr>
          <p:cNvPr id="43" name="object 43"/>
          <p:cNvSpPr/>
          <p:nvPr/>
        </p:nvSpPr>
        <p:spPr>
          <a:xfrm>
            <a:off x="854145" y="1277754"/>
            <a:ext cx="87630" cy="616585"/>
          </a:xfrm>
          <a:custGeom>
            <a:avLst/>
            <a:gdLst/>
            <a:ahLst/>
            <a:cxnLst/>
            <a:rect l="l" t="t" r="r" b="b"/>
            <a:pathLst>
              <a:path w="87630" h="616585">
                <a:moveTo>
                  <a:pt x="57799" y="616014"/>
                </a:moveTo>
                <a:lnTo>
                  <a:pt x="57799" y="29320"/>
                </a:lnTo>
                <a:lnTo>
                  <a:pt x="0" y="29320"/>
                </a:lnTo>
                <a:lnTo>
                  <a:pt x="29243" y="0"/>
                </a:lnTo>
                <a:lnTo>
                  <a:pt x="87043" y="0"/>
                </a:lnTo>
                <a:lnTo>
                  <a:pt x="57799" y="29320"/>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44" name="object 44"/>
          <p:cNvSpPr/>
          <p:nvPr/>
        </p:nvSpPr>
        <p:spPr>
          <a:xfrm>
            <a:off x="854145"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45" name="object 45"/>
          <p:cNvSpPr/>
          <p:nvPr/>
        </p:nvSpPr>
        <p:spPr>
          <a:xfrm>
            <a:off x="854145"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6" name="object 46"/>
          <p:cNvSpPr/>
          <p:nvPr/>
        </p:nvSpPr>
        <p:spPr>
          <a:xfrm>
            <a:off x="912289" y="1277754"/>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567B2F"/>
          </a:solidFill>
        </p:spPr>
        <p:txBody>
          <a:bodyPr wrap="square" lIns="0" tIns="0" rIns="0" bIns="0" rtlCol="0"/>
          <a:lstStyle/>
          <a:p/>
        </p:txBody>
      </p:sp>
      <p:sp>
        <p:nvSpPr>
          <p:cNvPr id="47" name="object 47"/>
          <p:cNvSpPr/>
          <p:nvPr/>
        </p:nvSpPr>
        <p:spPr>
          <a:xfrm>
            <a:off x="912289" y="1277754"/>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48" name="object 48"/>
          <p:cNvSpPr/>
          <p:nvPr/>
        </p:nvSpPr>
        <p:spPr>
          <a:xfrm>
            <a:off x="912289"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49" name="object 49"/>
          <p:cNvSpPr/>
          <p:nvPr/>
        </p:nvSpPr>
        <p:spPr>
          <a:xfrm>
            <a:off x="912289"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0" name="object 50"/>
          <p:cNvSpPr/>
          <p:nvPr/>
        </p:nvSpPr>
        <p:spPr>
          <a:xfrm>
            <a:off x="967408" y="1277754"/>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567B2F"/>
          </a:solidFill>
        </p:spPr>
        <p:txBody>
          <a:bodyPr wrap="square" lIns="0" tIns="0" rIns="0" bIns="0" rtlCol="0"/>
          <a:lstStyle/>
          <a:p/>
        </p:txBody>
      </p:sp>
      <p:sp>
        <p:nvSpPr>
          <p:cNvPr id="51" name="object 51"/>
          <p:cNvSpPr/>
          <p:nvPr/>
        </p:nvSpPr>
        <p:spPr>
          <a:xfrm>
            <a:off x="967408" y="1277754"/>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52" name="object 52"/>
          <p:cNvSpPr/>
          <p:nvPr/>
        </p:nvSpPr>
        <p:spPr>
          <a:xfrm>
            <a:off x="967408"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53" name="object 53"/>
          <p:cNvSpPr/>
          <p:nvPr/>
        </p:nvSpPr>
        <p:spPr>
          <a:xfrm>
            <a:off x="967408" y="1307075"/>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4" name="object 54"/>
          <p:cNvSpPr/>
          <p:nvPr/>
        </p:nvSpPr>
        <p:spPr>
          <a:xfrm>
            <a:off x="765109" y="1307075"/>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567B2F"/>
          </a:solidFill>
        </p:spPr>
        <p:txBody>
          <a:bodyPr wrap="square" lIns="0" tIns="0" rIns="0" bIns="0" rtlCol="0"/>
          <a:lstStyle/>
          <a:p/>
        </p:txBody>
      </p:sp>
      <p:sp>
        <p:nvSpPr>
          <p:cNvPr id="55" name="object 55"/>
          <p:cNvSpPr/>
          <p:nvPr/>
        </p:nvSpPr>
        <p:spPr>
          <a:xfrm>
            <a:off x="765109" y="1307075"/>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56" name="object 56"/>
          <p:cNvSpPr/>
          <p:nvPr/>
        </p:nvSpPr>
        <p:spPr>
          <a:xfrm>
            <a:off x="765109"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57" name="object 57"/>
          <p:cNvSpPr/>
          <p:nvPr/>
        </p:nvSpPr>
        <p:spPr>
          <a:xfrm>
            <a:off x="765109"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8" name="object 58"/>
          <p:cNvSpPr/>
          <p:nvPr/>
        </p:nvSpPr>
        <p:spPr>
          <a:xfrm>
            <a:off x="823561" y="1307075"/>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59" name="object 59"/>
          <p:cNvSpPr/>
          <p:nvPr/>
        </p:nvSpPr>
        <p:spPr>
          <a:xfrm>
            <a:off x="823561" y="1307075"/>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60" name="object 60"/>
          <p:cNvSpPr/>
          <p:nvPr/>
        </p:nvSpPr>
        <p:spPr>
          <a:xfrm>
            <a:off x="823561"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61" name="object 61"/>
          <p:cNvSpPr/>
          <p:nvPr/>
        </p:nvSpPr>
        <p:spPr>
          <a:xfrm>
            <a:off x="823561"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62" name="object 62"/>
          <p:cNvSpPr/>
          <p:nvPr/>
        </p:nvSpPr>
        <p:spPr>
          <a:xfrm>
            <a:off x="882014" y="1307075"/>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567B2F"/>
          </a:solidFill>
        </p:spPr>
        <p:txBody>
          <a:bodyPr wrap="square" lIns="0" tIns="0" rIns="0" bIns="0" rtlCol="0"/>
          <a:lstStyle/>
          <a:p/>
        </p:txBody>
      </p:sp>
      <p:sp>
        <p:nvSpPr>
          <p:cNvPr id="63" name="object 63"/>
          <p:cNvSpPr/>
          <p:nvPr/>
        </p:nvSpPr>
        <p:spPr>
          <a:xfrm>
            <a:off x="882014" y="1307075"/>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64" name="object 64"/>
          <p:cNvSpPr/>
          <p:nvPr/>
        </p:nvSpPr>
        <p:spPr>
          <a:xfrm>
            <a:off x="882014"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65" name="object 65"/>
          <p:cNvSpPr/>
          <p:nvPr/>
        </p:nvSpPr>
        <p:spPr>
          <a:xfrm>
            <a:off x="882014"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66" name="object 66"/>
          <p:cNvSpPr/>
          <p:nvPr/>
        </p:nvSpPr>
        <p:spPr>
          <a:xfrm>
            <a:off x="938165" y="1307075"/>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567B2F"/>
          </a:solidFill>
        </p:spPr>
        <p:txBody>
          <a:bodyPr wrap="square" lIns="0" tIns="0" rIns="0" bIns="0" rtlCol="0"/>
          <a:lstStyle/>
          <a:p/>
        </p:txBody>
      </p:sp>
      <p:sp>
        <p:nvSpPr>
          <p:cNvPr id="67" name="object 67"/>
          <p:cNvSpPr/>
          <p:nvPr/>
        </p:nvSpPr>
        <p:spPr>
          <a:xfrm>
            <a:off x="938165" y="1307075"/>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68" name="object 68"/>
          <p:cNvSpPr/>
          <p:nvPr/>
        </p:nvSpPr>
        <p:spPr>
          <a:xfrm>
            <a:off x="938165"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92D050"/>
          </a:solidFill>
        </p:spPr>
        <p:txBody>
          <a:bodyPr wrap="square" lIns="0" tIns="0" rIns="0" bIns="0" rtlCol="0"/>
          <a:lstStyle/>
          <a:p/>
        </p:txBody>
      </p:sp>
      <p:sp>
        <p:nvSpPr>
          <p:cNvPr id="69" name="object 69"/>
          <p:cNvSpPr/>
          <p:nvPr/>
        </p:nvSpPr>
        <p:spPr>
          <a:xfrm>
            <a:off x="938165" y="13364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70" name="object 70"/>
          <p:cNvSpPr/>
          <p:nvPr/>
        </p:nvSpPr>
        <p:spPr>
          <a:xfrm>
            <a:off x="1991483" y="1575999"/>
            <a:ext cx="88265" cy="195580"/>
          </a:xfrm>
          <a:custGeom>
            <a:avLst/>
            <a:gdLst/>
            <a:ahLst/>
            <a:cxnLst/>
            <a:rect l="l" t="t" r="r" b="b"/>
            <a:pathLst>
              <a:path w="88264" h="195580">
                <a:moveTo>
                  <a:pt x="87696" y="173545"/>
                </a:moveTo>
                <a:lnTo>
                  <a:pt x="0" y="173545"/>
                </a:lnTo>
                <a:lnTo>
                  <a:pt x="43848" y="195553"/>
                </a:lnTo>
                <a:lnTo>
                  <a:pt x="87696" y="173545"/>
                </a:lnTo>
                <a:close/>
              </a:path>
              <a:path w="88264" h="195580">
                <a:moveTo>
                  <a:pt x="65772" y="0"/>
                </a:moveTo>
                <a:lnTo>
                  <a:pt x="21924" y="0"/>
                </a:lnTo>
                <a:lnTo>
                  <a:pt x="21924" y="173545"/>
                </a:lnTo>
                <a:lnTo>
                  <a:pt x="65772" y="173545"/>
                </a:lnTo>
                <a:lnTo>
                  <a:pt x="65772" y="0"/>
                </a:lnTo>
                <a:close/>
              </a:path>
            </a:pathLst>
          </a:custGeom>
          <a:solidFill>
            <a:srgbClr val="ECCDCA"/>
          </a:solidFill>
        </p:spPr>
        <p:txBody>
          <a:bodyPr wrap="square" lIns="0" tIns="0" rIns="0" bIns="0" rtlCol="0"/>
          <a:lstStyle/>
          <a:p/>
        </p:txBody>
      </p:sp>
      <p:sp>
        <p:nvSpPr>
          <p:cNvPr id="71" name="object 71"/>
          <p:cNvSpPr/>
          <p:nvPr/>
        </p:nvSpPr>
        <p:spPr>
          <a:xfrm>
            <a:off x="1991483" y="1575999"/>
            <a:ext cx="88265" cy="195580"/>
          </a:xfrm>
          <a:custGeom>
            <a:avLst/>
            <a:gdLst/>
            <a:ahLst/>
            <a:cxnLst/>
            <a:rect l="l" t="t" r="r" b="b"/>
            <a:pathLst>
              <a:path w="88264" h="195580">
                <a:moveTo>
                  <a:pt x="21924" y="0"/>
                </a:moveTo>
                <a:lnTo>
                  <a:pt x="21924" y="173545"/>
                </a:lnTo>
                <a:lnTo>
                  <a:pt x="0" y="173545"/>
                </a:lnTo>
                <a:lnTo>
                  <a:pt x="43848" y="195553"/>
                </a:lnTo>
                <a:lnTo>
                  <a:pt x="87696" y="173545"/>
                </a:lnTo>
                <a:lnTo>
                  <a:pt x="65772" y="173545"/>
                </a:lnTo>
                <a:lnTo>
                  <a:pt x="65772" y="0"/>
                </a:lnTo>
                <a:lnTo>
                  <a:pt x="21924" y="0"/>
                </a:lnTo>
                <a:close/>
              </a:path>
            </a:pathLst>
          </a:custGeom>
          <a:ln w="3175">
            <a:solidFill>
              <a:srgbClr val="000000"/>
            </a:solidFill>
          </a:ln>
        </p:spPr>
        <p:txBody>
          <a:bodyPr wrap="square" lIns="0" tIns="0" rIns="0" bIns="0" rtlCol="0"/>
          <a:lstStyle/>
          <a:p/>
        </p:txBody>
      </p:sp>
      <p:sp>
        <p:nvSpPr>
          <p:cNvPr id="72" name="object 72"/>
          <p:cNvSpPr txBox="1"/>
          <p:nvPr/>
        </p:nvSpPr>
        <p:spPr>
          <a:xfrm>
            <a:off x="2056720" y="1501537"/>
            <a:ext cx="521970" cy="207645"/>
          </a:xfrm>
          <a:prstGeom prst="rect">
            <a:avLst/>
          </a:prstGeom>
        </p:spPr>
        <p:txBody>
          <a:bodyPr vert="horz" wrap="square" lIns="0" tIns="0" rIns="0" bIns="0" rtlCol="0">
            <a:spAutoFit/>
          </a:bodyPr>
          <a:lstStyle/>
          <a:p>
            <a:pPr marL="12700" marR="5080" indent="102870">
              <a:lnSpc>
                <a:spcPct val="100000"/>
              </a:lnSpc>
            </a:pPr>
            <a:r>
              <a:rPr sz="650" spc="-10" dirty="0">
                <a:latin typeface="宋体" panose="02010600030101010101" pitchFamily="2" charset="-122"/>
                <a:cs typeface="宋体" panose="02010600030101010101" pitchFamily="2" charset="-122"/>
              </a:rPr>
              <a:t>主进程</a:t>
            </a:r>
            <a:r>
              <a:rPr sz="650" spc="-5" dirty="0">
                <a:latin typeface="宋体" panose="02010600030101010101" pitchFamily="2" charset="-122"/>
                <a:cs typeface="宋体" panose="02010600030101010101" pitchFamily="2" charset="-122"/>
              </a:rPr>
              <a:t>0 </a:t>
            </a:r>
            <a:r>
              <a:rPr sz="650" spc="-10" dirty="0">
                <a:latin typeface="宋体" panose="02010600030101010101" pitchFamily="2" charset="-122"/>
                <a:cs typeface="宋体" panose="02010600030101010101" pitchFamily="2" charset="-122"/>
              </a:rPr>
              <a:t>数据按道分发</a:t>
            </a:r>
            <a:endParaRPr sz="650">
              <a:latin typeface="宋体" panose="02010600030101010101" pitchFamily="2" charset="-122"/>
              <a:cs typeface="宋体" panose="02010600030101010101" pitchFamily="2" charset="-122"/>
            </a:endParaRPr>
          </a:p>
        </p:txBody>
      </p:sp>
      <p:sp>
        <p:nvSpPr>
          <p:cNvPr id="73" name="object 73"/>
          <p:cNvSpPr/>
          <p:nvPr/>
        </p:nvSpPr>
        <p:spPr>
          <a:xfrm>
            <a:off x="2002136" y="1789628"/>
            <a:ext cx="57150" cy="106680"/>
          </a:xfrm>
          <a:custGeom>
            <a:avLst/>
            <a:gdLst/>
            <a:ahLst/>
            <a:cxnLst/>
            <a:rect l="l" t="t" r="r" b="b"/>
            <a:pathLst>
              <a:path w="57150" h="106680">
                <a:moveTo>
                  <a:pt x="56631" y="92447"/>
                </a:moveTo>
                <a:lnTo>
                  <a:pt x="0" y="92447"/>
                </a:lnTo>
                <a:lnTo>
                  <a:pt x="28315" y="106659"/>
                </a:lnTo>
                <a:lnTo>
                  <a:pt x="56631" y="92447"/>
                </a:lnTo>
                <a:close/>
              </a:path>
              <a:path w="57150" h="106680">
                <a:moveTo>
                  <a:pt x="42473" y="0"/>
                </a:moveTo>
                <a:lnTo>
                  <a:pt x="14157" y="0"/>
                </a:lnTo>
                <a:lnTo>
                  <a:pt x="14157" y="92447"/>
                </a:lnTo>
                <a:lnTo>
                  <a:pt x="42473" y="92447"/>
                </a:lnTo>
                <a:lnTo>
                  <a:pt x="42473" y="0"/>
                </a:lnTo>
                <a:close/>
              </a:path>
            </a:pathLst>
          </a:custGeom>
          <a:solidFill>
            <a:srgbClr val="ECCDCA"/>
          </a:solidFill>
        </p:spPr>
        <p:txBody>
          <a:bodyPr wrap="square" lIns="0" tIns="0" rIns="0" bIns="0" rtlCol="0"/>
          <a:lstStyle/>
          <a:p/>
        </p:txBody>
      </p:sp>
      <p:sp>
        <p:nvSpPr>
          <p:cNvPr id="74" name="object 74"/>
          <p:cNvSpPr/>
          <p:nvPr/>
        </p:nvSpPr>
        <p:spPr>
          <a:xfrm>
            <a:off x="2002136" y="1789628"/>
            <a:ext cx="57150" cy="106680"/>
          </a:xfrm>
          <a:custGeom>
            <a:avLst/>
            <a:gdLst/>
            <a:ahLst/>
            <a:cxnLst/>
            <a:rect l="l" t="t" r="r" b="b"/>
            <a:pathLst>
              <a:path w="57150" h="106680">
                <a:moveTo>
                  <a:pt x="14157" y="0"/>
                </a:moveTo>
                <a:lnTo>
                  <a:pt x="14157" y="92447"/>
                </a:lnTo>
                <a:lnTo>
                  <a:pt x="0" y="92447"/>
                </a:lnTo>
                <a:lnTo>
                  <a:pt x="28315" y="106659"/>
                </a:lnTo>
                <a:lnTo>
                  <a:pt x="56631" y="92447"/>
                </a:lnTo>
                <a:lnTo>
                  <a:pt x="42473" y="92447"/>
                </a:lnTo>
                <a:lnTo>
                  <a:pt x="42473" y="0"/>
                </a:lnTo>
                <a:lnTo>
                  <a:pt x="14157" y="0"/>
                </a:lnTo>
                <a:close/>
              </a:path>
            </a:pathLst>
          </a:custGeom>
          <a:ln w="3175">
            <a:solidFill>
              <a:srgbClr val="000000"/>
            </a:solidFill>
          </a:ln>
        </p:spPr>
        <p:txBody>
          <a:bodyPr wrap="square" lIns="0" tIns="0" rIns="0" bIns="0" rtlCol="0"/>
          <a:lstStyle/>
          <a:p/>
        </p:txBody>
      </p:sp>
      <p:sp>
        <p:nvSpPr>
          <p:cNvPr id="75" name="object 75"/>
          <p:cNvSpPr txBox="1"/>
          <p:nvPr/>
        </p:nvSpPr>
        <p:spPr>
          <a:xfrm>
            <a:off x="1178760" y="1805439"/>
            <a:ext cx="232410" cy="10858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节点</a:t>
            </a:r>
            <a:r>
              <a:rPr sz="650" spc="-5" dirty="0">
                <a:latin typeface="宋体" panose="02010600030101010101" pitchFamily="2" charset="-122"/>
                <a:cs typeface="宋体" panose="02010600030101010101" pitchFamily="2" charset="-122"/>
              </a:rPr>
              <a:t>0</a:t>
            </a:r>
            <a:endParaRPr sz="650">
              <a:latin typeface="宋体" panose="02010600030101010101" pitchFamily="2" charset="-122"/>
              <a:cs typeface="宋体" panose="02010600030101010101" pitchFamily="2" charset="-122"/>
            </a:endParaRPr>
          </a:p>
        </p:txBody>
      </p:sp>
      <p:sp>
        <p:nvSpPr>
          <p:cNvPr id="76" name="object 76"/>
          <p:cNvSpPr txBox="1"/>
          <p:nvPr/>
        </p:nvSpPr>
        <p:spPr>
          <a:xfrm>
            <a:off x="2871073" y="1803231"/>
            <a:ext cx="315595" cy="10858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节点</a:t>
            </a:r>
            <a:r>
              <a:rPr sz="650" spc="-5" dirty="0">
                <a:latin typeface="宋体" panose="02010600030101010101" pitchFamily="2" charset="-122"/>
                <a:cs typeface="宋体" panose="02010600030101010101" pitchFamily="2" charset="-122"/>
              </a:rPr>
              <a:t>N-1</a:t>
            </a:r>
            <a:endParaRPr sz="650">
              <a:latin typeface="宋体" panose="02010600030101010101" pitchFamily="2" charset="-122"/>
              <a:cs typeface="宋体" panose="02010600030101010101" pitchFamily="2" charset="-122"/>
            </a:endParaRPr>
          </a:p>
        </p:txBody>
      </p:sp>
      <p:sp>
        <p:nvSpPr>
          <p:cNvPr id="77" name="object 77"/>
          <p:cNvSpPr/>
          <p:nvPr/>
        </p:nvSpPr>
        <p:spPr>
          <a:xfrm>
            <a:off x="1135207" y="1789628"/>
            <a:ext cx="57150" cy="154305"/>
          </a:xfrm>
          <a:custGeom>
            <a:avLst/>
            <a:gdLst/>
            <a:ahLst/>
            <a:cxnLst/>
            <a:rect l="l" t="t" r="r" b="b"/>
            <a:pathLst>
              <a:path w="57150" h="154305">
                <a:moveTo>
                  <a:pt x="56631" y="139774"/>
                </a:moveTo>
                <a:lnTo>
                  <a:pt x="0" y="139774"/>
                </a:lnTo>
                <a:lnTo>
                  <a:pt x="28315" y="153986"/>
                </a:lnTo>
                <a:lnTo>
                  <a:pt x="56631" y="139774"/>
                </a:lnTo>
                <a:close/>
              </a:path>
              <a:path w="57150" h="154305">
                <a:moveTo>
                  <a:pt x="42473" y="0"/>
                </a:moveTo>
                <a:lnTo>
                  <a:pt x="14157" y="0"/>
                </a:lnTo>
                <a:lnTo>
                  <a:pt x="14157" y="139774"/>
                </a:lnTo>
                <a:lnTo>
                  <a:pt x="42473" y="139774"/>
                </a:lnTo>
                <a:lnTo>
                  <a:pt x="42473" y="0"/>
                </a:lnTo>
                <a:close/>
              </a:path>
            </a:pathLst>
          </a:custGeom>
          <a:solidFill>
            <a:srgbClr val="ECCDCA"/>
          </a:solidFill>
        </p:spPr>
        <p:txBody>
          <a:bodyPr wrap="square" lIns="0" tIns="0" rIns="0" bIns="0" rtlCol="0"/>
          <a:lstStyle/>
          <a:p/>
        </p:txBody>
      </p:sp>
      <p:sp>
        <p:nvSpPr>
          <p:cNvPr id="78" name="object 78"/>
          <p:cNvSpPr/>
          <p:nvPr/>
        </p:nvSpPr>
        <p:spPr>
          <a:xfrm>
            <a:off x="1135207" y="1789628"/>
            <a:ext cx="57150" cy="154305"/>
          </a:xfrm>
          <a:custGeom>
            <a:avLst/>
            <a:gdLst/>
            <a:ahLst/>
            <a:cxnLst/>
            <a:rect l="l" t="t" r="r" b="b"/>
            <a:pathLst>
              <a:path w="57150" h="154305">
                <a:moveTo>
                  <a:pt x="14157" y="0"/>
                </a:moveTo>
                <a:lnTo>
                  <a:pt x="14157" y="139774"/>
                </a:lnTo>
                <a:lnTo>
                  <a:pt x="0" y="139774"/>
                </a:lnTo>
                <a:lnTo>
                  <a:pt x="28315" y="153986"/>
                </a:lnTo>
                <a:lnTo>
                  <a:pt x="56631" y="139774"/>
                </a:lnTo>
                <a:lnTo>
                  <a:pt x="42473" y="139774"/>
                </a:lnTo>
                <a:lnTo>
                  <a:pt x="42473" y="0"/>
                </a:lnTo>
                <a:lnTo>
                  <a:pt x="14157" y="0"/>
                </a:lnTo>
                <a:close/>
              </a:path>
            </a:pathLst>
          </a:custGeom>
          <a:ln w="3175">
            <a:solidFill>
              <a:srgbClr val="000000"/>
            </a:solidFill>
          </a:ln>
        </p:spPr>
        <p:txBody>
          <a:bodyPr wrap="square" lIns="0" tIns="0" rIns="0" bIns="0" rtlCol="0"/>
          <a:lstStyle/>
          <a:p/>
        </p:txBody>
      </p:sp>
      <p:sp>
        <p:nvSpPr>
          <p:cNvPr id="79" name="object 79"/>
          <p:cNvSpPr/>
          <p:nvPr/>
        </p:nvSpPr>
        <p:spPr>
          <a:xfrm>
            <a:off x="2838791" y="1789628"/>
            <a:ext cx="57150" cy="127635"/>
          </a:xfrm>
          <a:custGeom>
            <a:avLst/>
            <a:gdLst/>
            <a:ahLst/>
            <a:cxnLst/>
            <a:rect l="l" t="t" r="r" b="b"/>
            <a:pathLst>
              <a:path w="57150" h="127635">
                <a:moveTo>
                  <a:pt x="56597" y="113040"/>
                </a:moveTo>
                <a:lnTo>
                  <a:pt x="0" y="113040"/>
                </a:lnTo>
                <a:lnTo>
                  <a:pt x="28315" y="127252"/>
                </a:lnTo>
                <a:lnTo>
                  <a:pt x="56597" y="113040"/>
                </a:lnTo>
                <a:close/>
              </a:path>
              <a:path w="57150" h="127635">
                <a:moveTo>
                  <a:pt x="42439" y="0"/>
                </a:moveTo>
                <a:lnTo>
                  <a:pt x="14157" y="0"/>
                </a:lnTo>
                <a:lnTo>
                  <a:pt x="14157" y="113040"/>
                </a:lnTo>
                <a:lnTo>
                  <a:pt x="42439" y="113040"/>
                </a:lnTo>
                <a:lnTo>
                  <a:pt x="42439" y="0"/>
                </a:lnTo>
                <a:close/>
              </a:path>
            </a:pathLst>
          </a:custGeom>
          <a:solidFill>
            <a:srgbClr val="ECCDCA"/>
          </a:solidFill>
        </p:spPr>
        <p:txBody>
          <a:bodyPr wrap="square" lIns="0" tIns="0" rIns="0" bIns="0" rtlCol="0"/>
          <a:lstStyle/>
          <a:p/>
        </p:txBody>
      </p:sp>
      <p:sp>
        <p:nvSpPr>
          <p:cNvPr id="80" name="object 80"/>
          <p:cNvSpPr/>
          <p:nvPr/>
        </p:nvSpPr>
        <p:spPr>
          <a:xfrm>
            <a:off x="2838791" y="1789628"/>
            <a:ext cx="57150" cy="127635"/>
          </a:xfrm>
          <a:custGeom>
            <a:avLst/>
            <a:gdLst/>
            <a:ahLst/>
            <a:cxnLst/>
            <a:rect l="l" t="t" r="r" b="b"/>
            <a:pathLst>
              <a:path w="57150" h="127635">
                <a:moveTo>
                  <a:pt x="14157" y="0"/>
                </a:moveTo>
                <a:lnTo>
                  <a:pt x="14157" y="113040"/>
                </a:lnTo>
                <a:lnTo>
                  <a:pt x="0" y="113040"/>
                </a:lnTo>
                <a:lnTo>
                  <a:pt x="28315" y="127252"/>
                </a:lnTo>
                <a:lnTo>
                  <a:pt x="56597" y="113040"/>
                </a:lnTo>
                <a:lnTo>
                  <a:pt x="42439" y="113040"/>
                </a:lnTo>
                <a:lnTo>
                  <a:pt x="42439" y="0"/>
                </a:lnTo>
                <a:lnTo>
                  <a:pt x="14157" y="0"/>
                </a:lnTo>
                <a:close/>
              </a:path>
            </a:pathLst>
          </a:custGeom>
          <a:ln w="3175">
            <a:solidFill>
              <a:srgbClr val="000000"/>
            </a:solidFill>
          </a:ln>
        </p:spPr>
        <p:txBody>
          <a:bodyPr wrap="square" lIns="0" tIns="0" rIns="0" bIns="0" rtlCol="0"/>
          <a:lstStyle/>
          <a:p/>
        </p:txBody>
      </p:sp>
      <p:sp>
        <p:nvSpPr>
          <p:cNvPr id="81" name="object 81"/>
          <p:cNvSpPr txBox="1"/>
          <p:nvPr/>
        </p:nvSpPr>
        <p:spPr>
          <a:xfrm>
            <a:off x="1878476" y="1856956"/>
            <a:ext cx="274320" cy="191135"/>
          </a:xfrm>
          <a:prstGeom prst="rect">
            <a:avLst/>
          </a:prstGeom>
        </p:spPr>
        <p:txBody>
          <a:bodyPr vert="horz" wrap="square" lIns="0" tIns="0" rIns="0" bIns="0" rtlCol="0">
            <a:spAutoFit/>
          </a:bodyPr>
          <a:lstStyle/>
          <a:p>
            <a:pPr marL="12700">
              <a:lnSpc>
                <a:spcPct val="100000"/>
              </a:lnSpc>
            </a:pPr>
            <a:r>
              <a:rPr sz="1300" spc="-5" dirty="0">
                <a:latin typeface="宋体" panose="02010600030101010101" pitchFamily="2" charset="-122"/>
                <a:cs typeface="宋体" panose="02010600030101010101" pitchFamily="2" charset="-122"/>
              </a:rPr>
              <a:t>..</a:t>
            </a:r>
            <a:r>
              <a:rPr sz="1300" spc="-10" dirty="0">
                <a:latin typeface="宋体" panose="02010600030101010101" pitchFamily="2" charset="-122"/>
                <a:cs typeface="宋体" panose="02010600030101010101" pitchFamily="2" charset="-122"/>
              </a:rPr>
              <a:t>.</a:t>
            </a:r>
            <a:endParaRPr sz="1300">
              <a:latin typeface="宋体" panose="02010600030101010101" pitchFamily="2" charset="-122"/>
              <a:cs typeface="宋体" panose="02010600030101010101" pitchFamily="2" charset="-122"/>
            </a:endParaRPr>
          </a:p>
        </p:txBody>
      </p:sp>
      <p:sp>
        <p:nvSpPr>
          <p:cNvPr id="82" name="object 82"/>
          <p:cNvSpPr/>
          <p:nvPr/>
        </p:nvSpPr>
        <p:spPr>
          <a:xfrm>
            <a:off x="1148918" y="1781482"/>
            <a:ext cx="1734185" cy="0"/>
          </a:xfrm>
          <a:custGeom>
            <a:avLst/>
            <a:gdLst/>
            <a:ahLst/>
            <a:cxnLst/>
            <a:rect l="l" t="t" r="r" b="b"/>
            <a:pathLst>
              <a:path w="1734185">
                <a:moveTo>
                  <a:pt x="0" y="0"/>
                </a:moveTo>
                <a:lnTo>
                  <a:pt x="1733584" y="0"/>
                </a:lnTo>
              </a:path>
            </a:pathLst>
          </a:custGeom>
          <a:ln w="17561">
            <a:solidFill>
              <a:srgbClr val="ECCDCA"/>
            </a:solidFill>
          </a:ln>
        </p:spPr>
        <p:txBody>
          <a:bodyPr wrap="square" lIns="0" tIns="0" rIns="0" bIns="0" rtlCol="0"/>
          <a:lstStyle/>
          <a:p/>
        </p:txBody>
      </p:sp>
      <p:sp>
        <p:nvSpPr>
          <p:cNvPr id="83" name="object 83"/>
          <p:cNvSpPr/>
          <p:nvPr/>
        </p:nvSpPr>
        <p:spPr>
          <a:xfrm>
            <a:off x="1148918" y="1773336"/>
            <a:ext cx="1734185" cy="16510"/>
          </a:xfrm>
          <a:custGeom>
            <a:avLst/>
            <a:gdLst/>
            <a:ahLst/>
            <a:cxnLst/>
            <a:rect l="l" t="t" r="r" b="b"/>
            <a:pathLst>
              <a:path w="1734185" h="16510">
                <a:moveTo>
                  <a:pt x="0" y="16291"/>
                </a:moveTo>
                <a:lnTo>
                  <a:pt x="1733584" y="16291"/>
                </a:lnTo>
                <a:lnTo>
                  <a:pt x="1733584" y="0"/>
                </a:lnTo>
                <a:lnTo>
                  <a:pt x="0" y="0"/>
                </a:lnTo>
                <a:lnTo>
                  <a:pt x="0" y="16291"/>
                </a:lnTo>
                <a:close/>
              </a:path>
            </a:pathLst>
          </a:custGeom>
          <a:ln w="3175">
            <a:solidFill>
              <a:srgbClr val="000000"/>
            </a:solidFill>
          </a:ln>
        </p:spPr>
        <p:txBody>
          <a:bodyPr wrap="square" lIns="0" tIns="0" rIns="0" bIns="0" rtlCol="0"/>
          <a:lstStyle/>
          <a:p/>
        </p:txBody>
      </p:sp>
      <p:sp>
        <p:nvSpPr>
          <p:cNvPr id="84" name="object 84"/>
          <p:cNvSpPr/>
          <p:nvPr/>
        </p:nvSpPr>
        <p:spPr>
          <a:xfrm>
            <a:off x="1119674" y="1600434"/>
            <a:ext cx="896619" cy="0"/>
          </a:xfrm>
          <a:custGeom>
            <a:avLst/>
            <a:gdLst/>
            <a:ahLst/>
            <a:cxnLst/>
            <a:rect l="l" t="t" r="r" b="b"/>
            <a:pathLst>
              <a:path w="896619">
                <a:moveTo>
                  <a:pt x="0" y="0"/>
                </a:moveTo>
                <a:lnTo>
                  <a:pt x="896173" y="0"/>
                </a:lnTo>
              </a:path>
            </a:pathLst>
          </a:custGeom>
          <a:ln w="50159">
            <a:solidFill>
              <a:srgbClr val="ECCDCA"/>
            </a:solidFill>
          </a:ln>
        </p:spPr>
        <p:txBody>
          <a:bodyPr wrap="square" lIns="0" tIns="0" rIns="0" bIns="0" rtlCol="0"/>
          <a:lstStyle/>
          <a:p/>
        </p:txBody>
      </p:sp>
      <p:sp>
        <p:nvSpPr>
          <p:cNvPr id="85" name="object 85"/>
          <p:cNvSpPr/>
          <p:nvPr/>
        </p:nvSpPr>
        <p:spPr>
          <a:xfrm>
            <a:off x="1119674" y="1575989"/>
            <a:ext cx="896619" cy="48895"/>
          </a:xfrm>
          <a:custGeom>
            <a:avLst/>
            <a:gdLst/>
            <a:ahLst/>
            <a:cxnLst/>
            <a:rect l="l" t="t" r="r" b="b"/>
            <a:pathLst>
              <a:path w="896619" h="48894">
                <a:moveTo>
                  <a:pt x="0" y="48889"/>
                </a:moveTo>
                <a:lnTo>
                  <a:pt x="896173" y="48889"/>
                </a:lnTo>
                <a:lnTo>
                  <a:pt x="896173" y="0"/>
                </a:lnTo>
                <a:lnTo>
                  <a:pt x="0" y="0"/>
                </a:lnTo>
                <a:lnTo>
                  <a:pt x="0" y="48889"/>
                </a:lnTo>
                <a:close/>
              </a:path>
            </a:pathLst>
          </a:custGeom>
          <a:ln w="3175">
            <a:solidFill>
              <a:srgbClr val="000000"/>
            </a:solidFill>
          </a:ln>
        </p:spPr>
        <p:txBody>
          <a:bodyPr wrap="square" lIns="0" tIns="0" rIns="0" bIns="0" rtlCol="0"/>
          <a:lstStyle/>
          <a:p/>
        </p:txBody>
      </p:sp>
      <p:sp>
        <p:nvSpPr>
          <p:cNvPr id="86" name="object 86"/>
          <p:cNvSpPr/>
          <p:nvPr/>
        </p:nvSpPr>
        <p:spPr>
          <a:xfrm>
            <a:off x="2795527" y="5922388"/>
            <a:ext cx="1514475" cy="0"/>
          </a:xfrm>
          <a:custGeom>
            <a:avLst/>
            <a:gdLst/>
            <a:ahLst/>
            <a:cxnLst/>
            <a:rect l="l" t="t" r="r" b="b"/>
            <a:pathLst>
              <a:path w="1514475">
                <a:moveTo>
                  <a:pt x="1514309" y="0"/>
                </a:moveTo>
                <a:lnTo>
                  <a:pt x="0" y="0"/>
                </a:lnTo>
              </a:path>
            </a:pathLst>
          </a:custGeom>
          <a:ln w="7450">
            <a:solidFill>
              <a:srgbClr val="000000"/>
            </a:solidFill>
          </a:ln>
        </p:spPr>
        <p:txBody>
          <a:bodyPr wrap="square" lIns="0" tIns="0" rIns="0" bIns="0" rtlCol="0"/>
          <a:lstStyle/>
          <a:p/>
        </p:txBody>
      </p:sp>
      <p:sp>
        <p:nvSpPr>
          <p:cNvPr id="87" name="object 87"/>
          <p:cNvSpPr/>
          <p:nvPr/>
        </p:nvSpPr>
        <p:spPr>
          <a:xfrm>
            <a:off x="2751301" y="5906244"/>
            <a:ext cx="48260" cy="32384"/>
          </a:xfrm>
          <a:custGeom>
            <a:avLst/>
            <a:gdLst/>
            <a:ahLst/>
            <a:cxnLst/>
            <a:rect l="l" t="t" r="r" b="b"/>
            <a:pathLst>
              <a:path w="48260" h="32385">
                <a:moveTo>
                  <a:pt x="48246" y="0"/>
                </a:moveTo>
                <a:lnTo>
                  <a:pt x="0" y="16143"/>
                </a:lnTo>
                <a:lnTo>
                  <a:pt x="48246" y="32277"/>
                </a:lnTo>
                <a:lnTo>
                  <a:pt x="48246" y="0"/>
                </a:lnTo>
                <a:close/>
              </a:path>
            </a:pathLst>
          </a:custGeom>
          <a:solidFill>
            <a:srgbClr val="000000"/>
          </a:solidFill>
        </p:spPr>
        <p:txBody>
          <a:bodyPr wrap="square" lIns="0" tIns="0" rIns="0" bIns="0" rtlCol="0"/>
          <a:lstStyle/>
          <a:p/>
        </p:txBody>
      </p:sp>
      <p:sp>
        <p:nvSpPr>
          <p:cNvPr id="88" name="object 88"/>
          <p:cNvSpPr/>
          <p:nvPr/>
        </p:nvSpPr>
        <p:spPr>
          <a:xfrm>
            <a:off x="4309836" y="3644087"/>
            <a:ext cx="5080" cy="2278380"/>
          </a:xfrm>
          <a:custGeom>
            <a:avLst/>
            <a:gdLst/>
            <a:ahLst/>
            <a:cxnLst/>
            <a:rect l="l" t="t" r="r" b="b"/>
            <a:pathLst>
              <a:path w="5079" h="2278379">
                <a:moveTo>
                  <a:pt x="4879" y="0"/>
                </a:moveTo>
                <a:lnTo>
                  <a:pt x="0" y="2278301"/>
                </a:lnTo>
              </a:path>
            </a:pathLst>
          </a:custGeom>
          <a:ln w="14020">
            <a:solidFill>
              <a:srgbClr val="000000"/>
            </a:solidFill>
          </a:ln>
        </p:spPr>
        <p:txBody>
          <a:bodyPr wrap="square" lIns="0" tIns="0" rIns="0" bIns="0" rtlCol="0"/>
          <a:lstStyle/>
          <a:p/>
        </p:txBody>
      </p:sp>
      <p:sp>
        <p:nvSpPr>
          <p:cNvPr id="89" name="object 89"/>
          <p:cNvSpPr/>
          <p:nvPr/>
        </p:nvSpPr>
        <p:spPr>
          <a:xfrm>
            <a:off x="4266469" y="3627944"/>
            <a:ext cx="48260" cy="32384"/>
          </a:xfrm>
          <a:custGeom>
            <a:avLst/>
            <a:gdLst/>
            <a:ahLst/>
            <a:cxnLst/>
            <a:rect l="l" t="t" r="r" b="b"/>
            <a:pathLst>
              <a:path w="48260" h="32385">
                <a:moveTo>
                  <a:pt x="0" y="0"/>
                </a:moveTo>
                <a:lnTo>
                  <a:pt x="0" y="32287"/>
                </a:lnTo>
                <a:lnTo>
                  <a:pt x="48246" y="16143"/>
                </a:lnTo>
                <a:lnTo>
                  <a:pt x="0" y="0"/>
                </a:lnTo>
                <a:close/>
              </a:path>
            </a:pathLst>
          </a:custGeom>
          <a:solidFill>
            <a:srgbClr val="000000"/>
          </a:solidFill>
        </p:spPr>
        <p:txBody>
          <a:bodyPr wrap="square" lIns="0" tIns="0" rIns="0" bIns="0" rtlCol="0"/>
          <a:lstStyle/>
          <a:p/>
        </p:txBody>
      </p:sp>
      <p:sp>
        <p:nvSpPr>
          <p:cNvPr id="90" name="object 90"/>
          <p:cNvSpPr txBox="1"/>
          <p:nvPr/>
        </p:nvSpPr>
        <p:spPr>
          <a:xfrm>
            <a:off x="3191550" y="5799805"/>
            <a:ext cx="191135" cy="10858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拼接</a:t>
            </a:r>
            <a:endParaRPr sz="650">
              <a:latin typeface="宋体" panose="02010600030101010101" pitchFamily="2" charset="-122"/>
              <a:cs typeface="宋体" panose="02010600030101010101" pitchFamily="2" charset="-122"/>
            </a:endParaRPr>
          </a:p>
        </p:txBody>
      </p:sp>
      <p:sp>
        <p:nvSpPr>
          <p:cNvPr id="91" name="object 91"/>
          <p:cNvSpPr/>
          <p:nvPr/>
        </p:nvSpPr>
        <p:spPr>
          <a:xfrm>
            <a:off x="4265129" y="4248753"/>
            <a:ext cx="48260" cy="32384"/>
          </a:xfrm>
          <a:custGeom>
            <a:avLst/>
            <a:gdLst/>
            <a:ahLst/>
            <a:cxnLst/>
            <a:rect l="l" t="t" r="r" b="b"/>
            <a:pathLst>
              <a:path w="48260" h="32385">
                <a:moveTo>
                  <a:pt x="0" y="0"/>
                </a:moveTo>
                <a:lnTo>
                  <a:pt x="0" y="32287"/>
                </a:lnTo>
                <a:lnTo>
                  <a:pt x="48246" y="16143"/>
                </a:lnTo>
                <a:lnTo>
                  <a:pt x="0" y="0"/>
                </a:lnTo>
                <a:close/>
              </a:path>
            </a:pathLst>
          </a:custGeom>
          <a:solidFill>
            <a:srgbClr val="000000"/>
          </a:solidFill>
        </p:spPr>
        <p:txBody>
          <a:bodyPr wrap="square" lIns="0" tIns="0" rIns="0" bIns="0" rtlCol="0"/>
          <a:lstStyle/>
          <a:p/>
        </p:txBody>
      </p:sp>
      <p:sp>
        <p:nvSpPr>
          <p:cNvPr id="92" name="object 92"/>
          <p:cNvSpPr/>
          <p:nvPr/>
        </p:nvSpPr>
        <p:spPr>
          <a:xfrm>
            <a:off x="3778950" y="5443251"/>
            <a:ext cx="492125" cy="0"/>
          </a:xfrm>
          <a:custGeom>
            <a:avLst/>
            <a:gdLst/>
            <a:ahLst/>
            <a:cxnLst/>
            <a:rect l="l" t="t" r="r" b="b"/>
            <a:pathLst>
              <a:path w="492125">
                <a:moveTo>
                  <a:pt x="0" y="0"/>
                </a:moveTo>
                <a:lnTo>
                  <a:pt x="491539" y="0"/>
                </a:lnTo>
              </a:path>
            </a:pathLst>
          </a:custGeom>
          <a:ln w="7450">
            <a:solidFill>
              <a:srgbClr val="000000"/>
            </a:solidFill>
          </a:ln>
        </p:spPr>
        <p:txBody>
          <a:bodyPr wrap="square" lIns="0" tIns="0" rIns="0" bIns="0" rtlCol="0"/>
          <a:lstStyle/>
          <a:p/>
        </p:txBody>
      </p:sp>
      <p:sp>
        <p:nvSpPr>
          <p:cNvPr id="93" name="object 93"/>
          <p:cNvSpPr/>
          <p:nvPr/>
        </p:nvSpPr>
        <p:spPr>
          <a:xfrm>
            <a:off x="4266469" y="5427107"/>
            <a:ext cx="48260" cy="32384"/>
          </a:xfrm>
          <a:custGeom>
            <a:avLst/>
            <a:gdLst/>
            <a:ahLst/>
            <a:cxnLst/>
            <a:rect l="l" t="t" r="r" b="b"/>
            <a:pathLst>
              <a:path w="48260" h="32385">
                <a:moveTo>
                  <a:pt x="0" y="0"/>
                </a:moveTo>
                <a:lnTo>
                  <a:pt x="0" y="32287"/>
                </a:lnTo>
                <a:lnTo>
                  <a:pt x="48246" y="16143"/>
                </a:lnTo>
                <a:lnTo>
                  <a:pt x="0" y="0"/>
                </a:lnTo>
                <a:close/>
              </a:path>
            </a:pathLst>
          </a:custGeom>
          <a:solidFill>
            <a:srgbClr val="000000"/>
          </a:solidFill>
        </p:spPr>
        <p:txBody>
          <a:bodyPr wrap="square" lIns="0" tIns="0" rIns="0" bIns="0" rtlCol="0"/>
          <a:lstStyle/>
          <a:p/>
        </p:txBody>
      </p:sp>
      <p:sp>
        <p:nvSpPr>
          <p:cNvPr id="94" name="object 94"/>
          <p:cNvSpPr/>
          <p:nvPr/>
        </p:nvSpPr>
        <p:spPr>
          <a:xfrm>
            <a:off x="2476906" y="5570365"/>
            <a:ext cx="87630" cy="616585"/>
          </a:xfrm>
          <a:custGeom>
            <a:avLst/>
            <a:gdLst/>
            <a:ahLst/>
            <a:cxnLst/>
            <a:rect l="l" t="t" r="r" b="b"/>
            <a:pathLst>
              <a:path w="87630" h="616585">
                <a:moveTo>
                  <a:pt x="87043" y="0"/>
                </a:moveTo>
                <a:lnTo>
                  <a:pt x="57799" y="29320"/>
                </a:lnTo>
                <a:lnTo>
                  <a:pt x="57799" y="616024"/>
                </a:lnTo>
                <a:lnTo>
                  <a:pt x="87043" y="586690"/>
                </a:lnTo>
                <a:lnTo>
                  <a:pt x="87043" y="0"/>
                </a:lnTo>
                <a:close/>
              </a:path>
              <a:path w="87630" h="616585">
                <a:moveTo>
                  <a:pt x="87043" y="0"/>
                </a:moveTo>
                <a:lnTo>
                  <a:pt x="29243" y="0"/>
                </a:lnTo>
                <a:lnTo>
                  <a:pt x="0" y="29320"/>
                </a:lnTo>
                <a:lnTo>
                  <a:pt x="57799" y="29320"/>
                </a:lnTo>
                <a:lnTo>
                  <a:pt x="87043" y="0"/>
                </a:lnTo>
                <a:close/>
              </a:path>
            </a:pathLst>
          </a:custGeom>
          <a:solidFill>
            <a:srgbClr val="00692F"/>
          </a:solidFill>
        </p:spPr>
        <p:txBody>
          <a:bodyPr wrap="square" lIns="0" tIns="0" rIns="0" bIns="0" rtlCol="0"/>
          <a:lstStyle/>
          <a:p/>
        </p:txBody>
      </p:sp>
      <p:sp>
        <p:nvSpPr>
          <p:cNvPr id="95" name="object 95"/>
          <p:cNvSpPr/>
          <p:nvPr/>
        </p:nvSpPr>
        <p:spPr>
          <a:xfrm>
            <a:off x="2476906" y="5570365"/>
            <a:ext cx="87630" cy="616585"/>
          </a:xfrm>
          <a:custGeom>
            <a:avLst/>
            <a:gdLst/>
            <a:ahLst/>
            <a:cxnLst/>
            <a:rect l="l" t="t" r="r" b="b"/>
            <a:pathLst>
              <a:path w="87630" h="616585">
                <a:moveTo>
                  <a:pt x="57799" y="616024"/>
                </a:moveTo>
                <a:lnTo>
                  <a:pt x="57799" y="29320"/>
                </a:lnTo>
                <a:lnTo>
                  <a:pt x="0" y="29320"/>
                </a:lnTo>
                <a:lnTo>
                  <a:pt x="29243" y="0"/>
                </a:lnTo>
                <a:lnTo>
                  <a:pt x="87043" y="0"/>
                </a:lnTo>
                <a:lnTo>
                  <a:pt x="57799" y="29320"/>
                </a:lnTo>
                <a:lnTo>
                  <a:pt x="87043" y="0"/>
                </a:lnTo>
                <a:lnTo>
                  <a:pt x="87043" y="586690"/>
                </a:lnTo>
                <a:lnTo>
                  <a:pt x="57799" y="616024"/>
                </a:lnTo>
                <a:close/>
              </a:path>
            </a:pathLst>
          </a:custGeom>
          <a:ln w="3175">
            <a:solidFill>
              <a:srgbClr val="000000"/>
            </a:solidFill>
          </a:ln>
        </p:spPr>
        <p:txBody>
          <a:bodyPr wrap="square" lIns="0" tIns="0" rIns="0" bIns="0" rtlCol="0"/>
          <a:lstStyle/>
          <a:p/>
        </p:txBody>
      </p:sp>
      <p:sp>
        <p:nvSpPr>
          <p:cNvPr id="96" name="object 96"/>
          <p:cNvSpPr/>
          <p:nvPr/>
        </p:nvSpPr>
        <p:spPr>
          <a:xfrm>
            <a:off x="2476906" y="5599696"/>
            <a:ext cx="58419" cy="59055"/>
          </a:xfrm>
          <a:custGeom>
            <a:avLst/>
            <a:gdLst/>
            <a:ahLst/>
            <a:cxnLst/>
            <a:rect l="l" t="t" r="r" b="b"/>
            <a:pathLst>
              <a:path w="58419" h="59054">
                <a:moveTo>
                  <a:pt x="0" y="58669"/>
                </a:moveTo>
                <a:lnTo>
                  <a:pt x="57803" y="58669"/>
                </a:lnTo>
                <a:lnTo>
                  <a:pt x="57803" y="0"/>
                </a:lnTo>
                <a:lnTo>
                  <a:pt x="0" y="0"/>
                </a:lnTo>
                <a:lnTo>
                  <a:pt x="0" y="58669"/>
                </a:lnTo>
                <a:close/>
              </a:path>
            </a:pathLst>
          </a:custGeom>
          <a:solidFill>
            <a:srgbClr val="00AF50"/>
          </a:solidFill>
        </p:spPr>
        <p:txBody>
          <a:bodyPr wrap="square" lIns="0" tIns="0" rIns="0" bIns="0" rtlCol="0"/>
          <a:lstStyle/>
          <a:p/>
        </p:txBody>
      </p:sp>
      <p:sp>
        <p:nvSpPr>
          <p:cNvPr id="97" name="object 97"/>
          <p:cNvSpPr/>
          <p:nvPr/>
        </p:nvSpPr>
        <p:spPr>
          <a:xfrm>
            <a:off x="2476906"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98" name="object 98"/>
          <p:cNvSpPr/>
          <p:nvPr/>
        </p:nvSpPr>
        <p:spPr>
          <a:xfrm>
            <a:off x="2534706" y="5570365"/>
            <a:ext cx="87630" cy="616585"/>
          </a:xfrm>
          <a:custGeom>
            <a:avLst/>
            <a:gdLst/>
            <a:ahLst/>
            <a:cxnLst/>
            <a:rect l="l" t="t" r="r" b="b"/>
            <a:pathLst>
              <a:path w="87630" h="616585">
                <a:moveTo>
                  <a:pt x="87009" y="0"/>
                </a:moveTo>
                <a:lnTo>
                  <a:pt x="57799" y="29320"/>
                </a:lnTo>
                <a:lnTo>
                  <a:pt x="57799" y="616024"/>
                </a:lnTo>
                <a:lnTo>
                  <a:pt x="87009" y="586690"/>
                </a:lnTo>
                <a:lnTo>
                  <a:pt x="87009" y="0"/>
                </a:lnTo>
                <a:close/>
              </a:path>
              <a:path w="87630" h="616585">
                <a:moveTo>
                  <a:pt x="87009" y="0"/>
                </a:moveTo>
                <a:lnTo>
                  <a:pt x="29209" y="0"/>
                </a:lnTo>
                <a:lnTo>
                  <a:pt x="0" y="29320"/>
                </a:lnTo>
                <a:lnTo>
                  <a:pt x="57799" y="29320"/>
                </a:lnTo>
                <a:lnTo>
                  <a:pt x="87009" y="0"/>
                </a:lnTo>
                <a:close/>
              </a:path>
            </a:pathLst>
          </a:custGeom>
          <a:solidFill>
            <a:srgbClr val="990000"/>
          </a:solidFill>
        </p:spPr>
        <p:txBody>
          <a:bodyPr wrap="square" lIns="0" tIns="0" rIns="0" bIns="0" rtlCol="0"/>
          <a:lstStyle/>
          <a:p/>
        </p:txBody>
      </p:sp>
      <p:sp>
        <p:nvSpPr>
          <p:cNvPr id="99" name="object 99"/>
          <p:cNvSpPr/>
          <p:nvPr/>
        </p:nvSpPr>
        <p:spPr>
          <a:xfrm>
            <a:off x="2534706" y="5570365"/>
            <a:ext cx="87630" cy="616585"/>
          </a:xfrm>
          <a:custGeom>
            <a:avLst/>
            <a:gdLst/>
            <a:ahLst/>
            <a:cxnLst/>
            <a:rect l="l" t="t" r="r" b="b"/>
            <a:pathLst>
              <a:path w="87630" h="616585">
                <a:moveTo>
                  <a:pt x="57799" y="616024"/>
                </a:moveTo>
                <a:lnTo>
                  <a:pt x="57799" y="29320"/>
                </a:lnTo>
                <a:lnTo>
                  <a:pt x="0" y="29320"/>
                </a:lnTo>
                <a:lnTo>
                  <a:pt x="29209" y="0"/>
                </a:lnTo>
                <a:lnTo>
                  <a:pt x="87009" y="0"/>
                </a:lnTo>
                <a:lnTo>
                  <a:pt x="57799" y="29320"/>
                </a:lnTo>
                <a:lnTo>
                  <a:pt x="87009" y="0"/>
                </a:lnTo>
                <a:lnTo>
                  <a:pt x="87009" y="586690"/>
                </a:lnTo>
                <a:lnTo>
                  <a:pt x="57799" y="616024"/>
                </a:lnTo>
                <a:close/>
              </a:path>
            </a:pathLst>
          </a:custGeom>
          <a:ln w="3175">
            <a:solidFill>
              <a:srgbClr val="000000"/>
            </a:solidFill>
          </a:ln>
        </p:spPr>
        <p:txBody>
          <a:bodyPr wrap="square" lIns="0" tIns="0" rIns="0" bIns="0" rtlCol="0"/>
          <a:lstStyle/>
          <a:p/>
        </p:txBody>
      </p:sp>
      <p:sp>
        <p:nvSpPr>
          <p:cNvPr id="100" name="object 100"/>
          <p:cNvSpPr/>
          <p:nvPr/>
        </p:nvSpPr>
        <p:spPr>
          <a:xfrm>
            <a:off x="2534706" y="5599696"/>
            <a:ext cx="58419" cy="59055"/>
          </a:xfrm>
          <a:custGeom>
            <a:avLst/>
            <a:gdLst/>
            <a:ahLst/>
            <a:cxnLst/>
            <a:rect l="l" t="t" r="r" b="b"/>
            <a:pathLst>
              <a:path w="58419" h="59054">
                <a:moveTo>
                  <a:pt x="0" y="58669"/>
                </a:moveTo>
                <a:lnTo>
                  <a:pt x="57803" y="58669"/>
                </a:lnTo>
                <a:lnTo>
                  <a:pt x="57803" y="0"/>
                </a:lnTo>
                <a:lnTo>
                  <a:pt x="0" y="0"/>
                </a:lnTo>
                <a:lnTo>
                  <a:pt x="0" y="58669"/>
                </a:lnTo>
                <a:close/>
              </a:path>
            </a:pathLst>
          </a:custGeom>
          <a:solidFill>
            <a:srgbClr val="FF0000"/>
          </a:solidFill>
        </p:spPr>
        <p:txBody>
          <a:bodyPr wrap="square" lIns="0" tIns="0" rIns="0" bIns="0" rtlCol="0"/>
          <a:lstStyle/>
          <a:p/>
        </p:txBody>
      </p:sp>
      <p:sp>
        <p:nvSpPr>
          <p:cNvPr id="101" name="object 101"/>
          <p:cNvSpPr/>
          <p:nvPr/>
        </p:nvSpPr>
        <p:spPr>
          <a:xfrm>
            <a:off x="2534706"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02" name="object 102"/>
          <p:cNvSpPr/>
          <p:nvPr/>
        </p:nvSpPr>
        <p:spPr>
          <a:xfrm>
            <a:off x="2591853" y="5570365"/>
            <a:ext cx="87630" cy="616585"/>
          </a:xfrm>
          <a:custGeom>
            <a:avLst/>
            <a:gdLst/>
            <a:ahLst/>
            <a:cxnLst/>
            <a:rect l="l" t="t" r="r" b="b"/>
            <a:pathLst>
              <a:path w="87630" h="616585">
                <a:moveTo>
                  <a:pt x="87043" y="0"/>
                </a:moveTo>
                <a:lnTo>
                  <a:pt x="57799" y="29320"/>
                </a:lnTo>
                <a:lnTo>
                  <a:pt x="57799" y="616024"/>
                </a:lnTo>
                <a:lnTo>
                  <a:pt x="87043" y="586690"/>
                </a:lnTo>
                <a:lnTo>
                  <a:pt x="87043" y="0"/>
                </a:lnTo>
                <a:close/>
              </a:path>
              <a:path w="87630" h="616585">
                <a:moveTo>
                  <a:pt x="87043" y="0"/>
                </a:moveTo>
                <a:lnTo>
                  <a:pt x="29209" y="0"/>
                </a:lnTo>
                <a:lnTo>
                  <a:pt x="0" y="29320"/>
                </a:lnTo>
                <a:lnTo>
                  <a:pt x="57799" y="29320"/>
                </a:lnTo>
                <a:lnTo>
                  <a:pt x="87043" y="0"/>
                </a:lnTo>
                <a:close/>
              </a:path>
            </a:pathLst>
          </a:custGeom>
          <a:solidFill>
            <a:srgbClr val="001239"/>
          </a:solidFill>
        </p:spPr>
        <p:txBody>
          <a:bodyPr wrap="square" lIns="0" tIns="0" rIns="0" bIns="0" rtlCol="0"/>
          <a:lstStyle/>
          <a:p/>
        </p:txBody>
      </p:sp>
      <p:sp>
        <p:nvSpPr>
          <p:cNvPr id="103" name="object 103"/>
          <p:cNvSpPr/>
          <p:nvPr/>
        </p:nvSpPr>
        <p:spPr>
          <a:xfrm>
            <a:off x="2591853" y="5570365"/>
            <a:ext cx="87630" cy="616585"/>
          </a:xfrm>
          <a:custGeom>
            <a:avLst/>
            <a:gdLst/>
            <a:ahLst/>
            <a:cxnLst/>
            <a:rect l="l" t="t" r="r" b="b"/>
            <a:pathLst>
              <a:path w="87630" h="616585">
                <a:moveTo>
                  <a:pt x="57799" y="616024"/>
                </a:moveTo>
                <a:lnTo>
                  <a:pt x="57799" y="29320"/>
                </a:lnTo>
                <a:lnTo>
                  <a:pt x="0" y="29320"/>
                </a:lnTo>
                <a:lnTo>
                  <a:pt x="29209" y="0"/>
                </a:lnTo>
                <a:lnTo>
                  <a:pt x="87043" y="0"/>
                </a:lnTo>
                <a:lnTo>
                  <a:pt x="57799" y="29320"/>
                </a:lnTo>
                <a:lnTo>
                  <a:pt x="87043" y="0"/>
                </a:lnTo>
                <a:lnTo>
                  <a:pt x="87043" y="586690"/>
                </a:lnTo>
                <a:lnTo>
                  <a:pt x="57799" y="616024"/>
                </a:lnTo>
                <a:close/>
              </a:path>
            </a:pathLst>
          </a:custGeom>
          <a:ln w="3175">
            <a:solidFill>
              <a:srgbClr val="000000"/>
            </a:solidFill>
          </a:ln>
        </p:spPr>
        <p:txBody>
          <a:bodyPr wrap="square" lIns="0" tIns="0" rIns="0" bIns="0" rtlCol="0"/>
          <a:lstStyle/>
          <a:p/>
        </p:txBody>
      </p:sp>
      <p:sp>
        <p:nvSpPr>
          <p:cNvPr id="104" name="object 104"/>
          <p:cNvSpPr/>
          <p:nvPr/>
        </p:nvSpPr>
        <p:spPr>
          <a:xfrm>
            <a:off x="2591853"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105" name="object 105"/>
          <p:cNvSpPr/>
          <p:nvPr/>
        </p:nvSpPr>
        <p:spPr>
          <a:xfrm>
            <a:off x="2591853"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06" name="object 106"/>
          <p:cNvSpPr/>
          <p:nvPr/>
        </p:nvSpPr>
        <p:spPr>
          <a:xfrm>
            <a:off x="2649653" y="5570365"/>
            <a:ext cx="87630" cy="616585"/>
          </a:xfrm>
          <a:custGeom>
            <a:avLst/>
            <a:gdLst/>
            <a:ahLst/>
            <a:cxnLst/>
            <a:rect l="l" t="t" r="r" b="b"/>
            <a:pathLst>
              <a:path w="87630" h="616585">
                <a:moveTo>
                  <a:pt x="87009" y="0"/>
                </a:moveTo>
                <a:lnTo>
                  <a:pt x="57799" y="29320"/>
                </a:lnTo>
                <a:lnTo>
                  <a:pt x="57799" y="616024"/>
                </a:lnTo>
                <a:lnTo>
                  <a:pt x="87009" y="586690"/>
                </a:lnTo>
                <a:lnTo>
                  <a:pt x="87009" y="0"/>
                </a:lnTo>
                <a:close/>
              </a:path>
              <a:path w="87630" h="616585">
                <a:moveTo>
                  <a:pt x="87009" y="0"/>
                </a:moveTo>
                <a:lnTo>
                  <a:pt x="29209" y="0"/>
                </a:lnTo>
                <a:lnTo>
                  <a:pt x="0" y="29320"/>
                </a:lnTo>
                <a:lnTo>
                  <a:pt x="57799" y="29320"/>
                </a:lnTo>
                <a:lnTo>
                  <a:pt x="87009" y="0"/>
                </a:lnTo>
                <a:close/>
              </a:path>
            </a:pathLst>
          </a:custGeom>
          <a:solidFill>
            <a:srgbClr val="999900"/>
          </a:solidFill>
        </p:spPr>
        <p:txBody>
          <a:bodyPr wrap="square" lIns="0" tIns="0" rIns="0" bIns="0" rtlCol="0"/>
          <a:lstStyle/>
          <a:p/>
        </p:txBody>
      </p:sp>
      <p:sp>
        <p:nvSpPr>
          <p:cNvPr id="107" name="object 107"/>
          <p:cNvSpPr/>
          <p:nvPr/>
        </p:nvSpPr>
        <p:spPr>
          <a:xfrm>
            <a:off x="2649653" y="5570365"/>
            <a:ext cx="87630" cy="616585"/>
          </a:xfrm>
          <a:custGeom>
            <a:avLst/>
            <a:gdLst/>
            <a:ahLst/>
            <a:cxnLst/>
            <a:rect l="l" t="t" r="r" b="b"/>
            <a:pathLst>
              <a:path w="87630" h="616585">
                <a:moveTo>
                  <a:pt x="57799" y="616024"/>
                </a:moveTo>
                <a:lnTo>
                  <a:pt x="57799" y="29320"/>
                </a:lnTo>
                <a:lnTo>
                  <a:pt x="0" y="29320"/>
                </a:lnTo>
                <a:lnTo>
                  <a:pt x="29209" y="0"/>
                </a:lnTo>
                <a:lnTo>
                  <a:pt x="87009" y="0"/>
                </a:lnTo>
                <a:lnTo>
                  <a:pt x="57799" y="29320"/>
                </a:lnTo>
                <a:lnTo>
                  <a:pt x="87009" y="0"/>
                </a:lnTo>
                <a:lnTo>
                  <a:pt x="87009" y="586690"/>
                </a:lnTo>
                <a:lnTo>
                  <a:pt x="57799" y="616024"/>
                </a:lnTo>
                <a:close/>
              </a:path>
            </a:pathLst>
          </a:custGeom>
          <a:ln w="3175">
            <a:solidFill>
              <a:srgbClr val="FFFF00"/>
            </a:solidFill>
          </a:ln>
        </p:spPr>
        <p:txBody>
          <a:bodyPr wrap="square" lIns="0" tIns="0" rIns="0" bIns="0" rtlCol="0"/>
          <a:lstStyle/>
          <a:p/>
        </p:txBody>
      </p:sp>
      <p:sp>
        <p:nvSpPr>
          <p:cNvPr id="108" name="object 108"/>
          <p:cNvSpPr/>
          <p:nvPr/>
        </p:nvSpPr>
        <p:spPr>
          <a:xfrm>
            <a:off x="2649653"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109" name="object 109"/>
          <p:cNvSpPr/>
          <p:nvPr/>
        </p:nvSpPr>
        <p:spPr>
          <a:xfrm>
            <a:off x="2649653" y="559969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FFFF00"/>
            </a:solidFill>
          </a:ln>
        </p:spPr>
        <p:txBody>
          <a:bodyPr wrap="square" lIns="0" tIns="0" rIns="0" bIns="0" rtlCol="0"/>
          <a:lstStyle/>
          <a:p/>
        </p:txBody>
      </p:sp>
      <p:sp>
        <p:nvSpPr>
          <p:cNvPr id="110" name="object 110"/>
          <p:cNvSpPr/>
          <p:nvPr/>
        </p:nvSpPr>
        <p:spPr>
          <a:xfrm>
            <a:off x="2448350" y="5599686"/>
            <a:ext cx="87630" cy="616585"/>
          </a:xfrm>
          <a:custGeom>
            <a:avLst/>
            <a:gdLst/>
            <a:ahLst/>
            <a:cxnLst/>
            <a:rect l="l" t="t" r="r" b="b"/>
            <a:pathLst>
              <a:path w="87630" h="616585">
                <a:moveTo>
                  <a:pt x="87009" y="0"/>
                </a:moveTo>
                <a:lnTo>
                  <a:pt x="57799" y="29355"/>
                </a:lnTo>
                <a:lnTo>
                  <a:pt x="57799" y="616038"/>
                </a:lnTo>
                <a:lnTo>
                  <a:pt x="87009" y="58670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111" name="object 111"/>
          <p:cNvSpPr/>
          <p:nvPr/>
        </p:nvSpPr>
        <p:spPr>
          <a:xfrm>
            <a:off x="2448350" y="5599686"/>
            <a:ext cx="87630" cy="616585"/>
          </a:xfrm>
          <a:custGeom>
            <a:avLst/>
            <a:gdLst/>
            <a:ahLst/>
            <a:cxnLst/>
            <a:rect l="l" t="t" r="r" b="b"/>
            <a:pathLst>
              <a:path w="87630" h="616585">
                <a:moveTo>
                  <a:pt x="57799" y="616038"/>
                </a:moveTo>
                <a:lnTo>
                  <a:pt x="57799" y="29355"/>
                </a:lnTo>
                <a:lnTo>
                  <a:pt x="0" y="29355"/>
                </a:lnTo>
                <a:lnTo>
                  <a:pt x="29209" y="0"/>
                </a:lnTo>
                <a:lnTo>
                  <a:pt x="87009" y="0"/>
                </a:lnTo>
                <a:lnTo>
                  <a:pt x="57799" y="29355"/>
                </a:lnTo>
                <a:lnTo>
                  <a:pt x="87009" y="0"/>
                </a:lnTo>
                <a:lnTo>
                  <a:pt x="87009" y="586703"/>
                </a:lnTo>
                <a:lnTo>
                  <a:pt x="57799" y="616038"/>
                </a:lnTo>
                <a:close/>
              </a:path>
            </a:pathLst>
          </a:custGeom>
          <a:ln w="3175">
            <a:solidFill>
              <a:srgbClr val="000000"/>
            </a:solidFill>
          </a:ln>
        </p:spPr>
        <p:txBody>
          <a:bodyPr wrap="square" lIns="0" tIns="0" rIns="0" bIns="0" rtlCol="0"/>
          <a:lstStyle/>
          <a:p/>
        </p:txBody>
      </p:sp>
      <p:sp>
        <p:nvSpPr>
          <p:cNvPr id="112" name="object 112"/>
          <p:cNvSpPr/>
          <p:nvPr/>
        </p:nvSpPr>
        <p:spPr>
          <a:xfrm>
            <a:off x="2448350"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113" name="object 113"/>
          <p:cNvSpPr/>
          <p:nvPr/>
        </p:nvSpPr>
        <p:spPr>
          <a:xfrm>
            <a:off x="2448350"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14" name="object 114"/>
          <p:cNvSpPr/>
          <p:nvPr/>
        </p:nvSpPr>
        <p:spPr>
          <a:xfrm>
            <a:off x="2504501" y="5599686"/>
            <a:ext cx="87630" cy="616585"/>
          </a:xfrm>
          <a:custGeom>
            <a:avLst/>
            <a:gdLst/>
            <a:ahLst/>
            <a:cxnLst/>
            <a:rect l="l" t="t" r="r" b="b"/>
            <a:pathLst>
              <a:path w="87630" h="616585">
                <a:moveTo>
                  <a:pt x="87043" y="0"/>
                </a:moveTo>
                <a:lnTo>
                  <a:pt x="57799" y="29355"/>
                </a:lnTo>
                <a:lnTo>
                  <a:pt x="57799" y="616038"/>
                </a:lnTo>
                <a:lnTo>
                  <a:pt x="87043" y="586703"/>
                </a:lnTo>
                <a:lnTo>
                  <a:pt x="87043" y="0"/>
                </a:lnTo>
                <a:close/>
              </a:path>
              <a:path w="87630" h="616585">
                <a:moveTo>
                  <a:pt x="87043" y="0"/>
                </a:moveTo>
                <a:lnTo>
                  <a:pt x="29243" y="0"/>
                </a:lnTo>
                <a:lnTo>
                  <a:pt x="0" y="29355"/>
                </a:lnTo>
                <a:lnTo>
                  <a:pt x="57799" y="29355"/>
                </a:lnTo>
                <a:lnTo>
                  <a:pt x="87043" y="0"/>
                </a:lnTo>
                <a:close/>
              </a:path>
            </a:pathLst>
          </a:custGeom>
          <a:solidFill>
            <a:srgbClr val="00692F"/>
          </a:solidFill>
        </p:spPr>
        <p:txBody>
          <a:bodyPr wrap="square" lIns="0" tIns="0" rIns="0" bIns="0" rtlCol="0"/>
          <a:lstStyle/>
          <a:p/>
        </p:txBody>
      </p:sp>
      <p:sp>
        <p:nvSpPr>
          <p:cNvPr id="115" name="object 115"/>
          <p:cNvSpPr/>
          <p:nvPr/>
        </p:nvSpPr>
        <p:spPr>
          <a:xfrm>
            <a:off x="2504501" y="5599686"/>
            <a:ext cx="87630" cy="616585"/>
          </a:xfrm>
          <a:custGeom>
            <a:avLst/>
            <a:gdLst/>
            <a:ahLst/>
            <a:cxnLst/>
            <a:rect l="l" t="t" r="r" b="b"/>
            <a:pathLst>
              <a:path w="87630" h="616585">
                <a:moveTo>
                  <a:pt x="57799" y="616038"/>
                </a:moveTo>
                <a:lnTo>
                  <a:pt x="57799" y="29355"/>
                </a:lnTo>
                <a:lnTo>
                  <a:pt x="0" y="29355"/>
                </a:lnTo>
                <a:lnTo>
                  <a:pt x="29243" y="0"/>
                </a:lnTo>
                <a:lnTo>
                  <a:pt x="87043" y="0"/>
                </a:lnTo>
                <a:lnTo>
                  <a:pt x="57799" y="29355"/>
                </a:lnTo>
                <a:lnTo>
                  <a:pt x="87043" y="0"/>
                </a:lnTo>
                <a:lnTo>
                  <a:pt x="87043" y="586703"/>
                </a:lnTo>
                <a:lnTo>
                  <a:pt x="57799" y="616038"/>
                </a:lnTo>
                <a:close/>
              </a:path>
            </a:pathLst>
          </a:custGeom>
          <a:ln w="3175">
            <a:solidFill>
              <a:srgbClr val="000000"/>
            </a:solidFill>
          </a:ln>
        </p:spPr>
        <p:txBody>
          <a:bodyPr wrap="square" lIns="0" tIns="0" rIns="0" bIns="0" rtlCol="0"/>
          <a:lstStyle/>
          <a:p/>
        </p:txBody>
      </p:sp>
      <p:sp>
        <p:nvSpPr>
          <p:cNvPr id="116" name="object 116"/>
          <p:cNvSpPr/>
          <p:nvPr/>
        </p:nvSpPr>
        <p:spPr>
          <a:xfrm>
            <a:off x="2504501" y="5629031"/>
            <a:ext cx="58419" cy="59055"/>
          </a:xfrm>
          <a:custGeom>
            <a:avLst/>
            <a:gdLst/>
            <a:ahLst/>
            <a:cxnLst/>
            <a:rect l="l" t="t" r="r" b="b"/>
            <a:pathLst>
              <a:path w="58419" h="59054">
                <a:moveTo>
                  <a:pt x="0" y="58667"/>
                </a:moveTo>
                <a:lnTo>
                  <a:pt x="57803" y="58667"/>
                </a:lnTo>
                <a:lnTo>
                  <a:pt x="57803" y="0"/>
                </a:lnTo>
                <a:lnTo>
                  <a:pt x="0" y="0"/>
                </a:lnTo>
                <a:lnTo>
                  <a:pt x="0" y="58667"/>
                </a:lnTo>
                <a:close/>
              </a:path>
            </a:pathLst>
          </a:custGeom>
          <a:solidFill>
            <a:srgbClr val="00AF50"/>
          </a:solidFill>
        </p:spPr>
        <p:txBody>
          <a:bodyPr wrap="square" lIns="0" tIns="0" rIns="0" bIns="0" rtlCol="0"/>
          <a:lstStyle/>
          <a:p/>
        </p:txBody>
      </p:sp>
      <p:sp>
        <p:nvSpPr>
          <p:cNvPr id="117" name="object 117"/>
          <p:cNvSpPr/>
          <p:nvPr/>
        </p:nvSpPr>
        <p:spPr>
          <a:xfrm>
            <a:off x="2504501"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18" name="object 118"/>
          <p:cNvSpPr/>
          <p:nvPr/>
        </p:nvSpPr>
        <p:spPr>
          <a:xfrm>
            <a:off x="2562644" y="5599686"/>
            <a:ext cx="87630" cy="616585"/>
          </a:xfrm>
          <a:custGeom>
            <a:avLst/>
            <a:gdLst/>
            <a:ahLst/>
            <a:cxnLst/>
            <a:rect l="l" t="t" r="r" b="b"/>
            <a:pathLst>
              <a:path w="87630" h="616585">
                <a:moveTo>
                  <a:pt x="87009" y="0"/>
                </a:moveTo>
                <a:lnTo>
                  <a:pt x="57799" y="29355"/>
                </a:lnTo>
                <a:lnTo>
                  <a:pt x="57799" y="616038"/>
                </a:lnTo>
                <a:lnTo>
                  <a:pt x="87009" y="586703"/>
                </a:lnTo>
                <a:lnTo>
                  <a:pt x="87009" y="0"/>
                </a:lnTo>
                <a:close/>
              </a:path>
              <a:path w="87630" h="616585">
                <a:moveTo>
                  <a:pt x="87009" y="0"/>
                </a:moveTo>
                <a:lnTo>
                  <a:pt x="29209" y="0"/>
                </a:lnTo>
                <a:lnTo>
                  <a:pt x="0" y="29355"/>
                </a:lnTo>
                <a:lnTo>
                  <a:pt x="57799" y="29355"/>
                </a:lnTo>
                <a:lnTo>
                  <a:pt x="87009" y="0"/>
                </a:lnTo>
                <a:close/>
              </a:path>
            </a:pathLst>
          </a:custGeom>
          <a:solidFill>
            <a:srgbClr val="990000"/>
          </a:solidFill>
        </p:spPr>
        <p:txBody>
          <a:bodyPr wrap="square" lIns="0" tIns="0" rIns="0" bIns="0" rtlCol="0"/>
          <a:lstStyle/>
          <a:p/>
        </p:txBody>
      </p:sp>
      <p:sp>
        <p:nvSpPr>
          <p:cNvPr id="119" name="object 119"/>
          <p:cNvSpPr/>
          <p:nvPr/>
        </p:nvSpPr>
        <p:spPr>
          <a:xfrm>
            <a:off x="2562644" y="5599686"/>
            <a:ext cx="87630" cy="616585"/>
          </a:xfrm>
          <a:custGeom>
            <a:avLst/>
            <a:gdLst/>
            <a:ahLst/>
            <a:cxnLst/>
            <a:rect l="l" t="t" r="r" b="b"/>
            <a:pathLst>
              <a:path w="87630" h="616585">
                <a:moveTo>
                  <a:pt x="57799" y="616038"/>
                </a:moveTo>
                <a:lnTo>
                  <a:pt x="57799" y="29355"/>
                </a:lnTo>
                <a:lnTo>
                  <a:pt x="0" y="29355"/>
                </a:lnTo>
                <a:lnTo>
                  <a:pt x="29209" y="0"/>
                </a:lnTo>
                <a:lnTo>
                  <a:pt x="87009" y="0"/>
                </a:lnTo>
                <a:lnTo>
                  <a:pt x="57799" y="29355"/>
                </a:lnTo>
                <a:lnTo>
                  <a:pt x="87009" y="0"/>
                </a:lnTo>
                <a:lnTo>
                  <a:pt x="87009" y="586703"/>
                </a:lnTo>
                <a:lnTo>
                  <a:pt x="57799" y="616038"/>
                </a:lnTo>
                <a:close/>
              </a:path>
            </a:pathLst>
          </a:custGeom>
          <a:ln w="3175">
            <a:solidFill>
              <a:srgbClr val="000000"/>
            </a:solidFill>
          </a:ln>
        </p:spPr>
        <p:txBody>
          <a:bodyPr wrap="square" lIns="0" tIns="0" rIns="0" bIns="0" rtlCol="0"/>
          <a:lstStyle/>
          <a:p/>
        </p:txBody>
      </p:sp>
      <p:sp>
        <p:nvSpPr>
          <p:cNvPr id="120" name="object 120"/>
          <p:cNvSpPr/>
          <p:nvPr/>
        </p:nvSpPr>
        <p:spPr>
          <a:xfrm>
            <a:off x="2562644"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121" name="object 121"/>
          <p:cNvSpPr/>
          <p:nvPr/>
        </p:nvSpPr>
        <p:spPr>
          <a:xfrm>
            <a:off x="2562644"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22" name="object 122"/>
          <p:cNvSpPr/>
          <p:nvPr/>
        </p:nvSpPr>
        <p:spPr>
          <a:xfrm>
            <a:off x="2620753" y="5599686"/>
            <a:ext cx="87630" cy="616585"/>
          </a:xfrm>
          <a:custGeom>
            <a:avLst/>
            <a:gdLst/>
            <a:ahLst/>
            <a:cxnLst/>
            <a:rect l="l" t="t" r="r" b="b"/>
            <a:pathLst>
              <a:path w="87630" h="616585">
                <a:moveTo>
                  <a:pt x="87043" y="0"/>
                </a:moveTo>
                <a:lnTo>
                  <a:pt x="57799" y="29355"/>
                </a:lnTo>
                <a:lnTo>
                  <a:pt x="57799" y="616038"/>
                </a:lnTo>
                <a:lnTo>
                  <a:pt x="87043" y="586703"/>
                </a:lnTo>
                <a:lnTo>
                  <a:pt x="87043" y="0"/>
                </a:lnTo>
                <a:close/>
              </a:path>
              <a:path w="87630"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123" name="object 123"/>
          <p:cNvSpPr/>
          <p:nvPr/>
        </p:nvSpPr>
        <p:spPr>
          <a:xfrm>
            <a:off x="2620753" y="5599686"/>
            <a:ext cx="87630" cy="616585"/>
          </a:xfrm>
          <a:custGeom>
            <a:avLst/>
            <a:gdLst/>
            <a:ahLst/>
            <a:cxnLst/>
            <a:rect l="l" t="t" r="r" b="b"/>
            <a:pathLst>
              <a:path w="87630" h="616585">
                <a:moveTo>
                  <a:pt x="57799" y="616038"/>
                </a:moveTo>
                <a:lnTo>
                  <a:pt x="57799" y="29355"/>
                </a:lnTo>
                <a:lnTo>
                  <a:pt x="0" y="29355"/>
                </a:lnTo>
                <a:lnTo>
                  <a:pt x="29243" y="0"/>
                </a:lnTo>
                <a:lnTo>
                  <a:pt x="87043" y="0"/>
                </a:lnTo>
                <a:lnTo>
                  <a:pt x="57799" y="29355"/>
                </a:lnTo>
                <a:lnTo>
                  <a:pt x="87043" y="0"/>
                </a:lnTo>
                <a:lnTo>
                  <a:pt x="87043" y="586703"/>
                </a:lnTo>
                <a:lnTo>
                  <a:pt x="57799" y="616038"/>
                </a:lnTo>
                <a:close/>
              </a:path>
            </a:pathLst>
          </a:custGeom>
          <a:ln w="3175">
            <a:solidFill>
              <a:srgbClr val="000000"/>
            </a:solidFill>
          </a:ln>
        </p:spPr>
        <p:txBody>
          <a:bodyPr wrap="square" lIns="0" tIns="0" rIns="0" bIns="0" rtlCol="0"/>
          <a:lstStyle/>
          <a:p/>
        </p:txBody>
      </p:sp>
      <p:sp>
        <p:nvSpPr>
          <p:cNvPr id="124" name="object 124"/>
          <p:cNvSpPr/>
          <p:nvPr/>
        </p:nvSpPr>
        <p:spPr>
          <a:xfrm>
            <a:off x="2620753"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125" name="object 125"/>
          <p:cNvSpPr/>
          <p:nvPr/>
        </p:nvSpPr>
        <p:spPr>
          <a:xfrm>
            <a:off x="2620753" y="562903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26" name="object 126"/>
          <p:cNvSpPr/>
          <p:nvPr/>
        </p:nvSpPr>
        <p:spPr>
          <a:xfrm>
            <a:off x="2417182" y="5629283"/>
            <a:ext cx="87630" cy="616585"/>
          </a:xfrm>
          <a:custGeom>
            <a:avLst/>
            <a:gdLst/>
            <a:ahLst/>
            <a:cxnLst/>
            <a:rect l="l" t="t" r="r" b="b"/>
            <a:pathLst>
              <a:path w="87630" h="616585">
                <a:moveTo>
                  <a:pt x="87009" y="0"/>
                </a:moveTo>
                <a:lnTo>
                  <a:pt x="57799" y="29320"/>
                </a:lnTo>
                <a:lnTo>
                  <a:pt x="57799" y="616021"/>
                </a:lnTo>
                <a:lnTo>
                  <a:pt x="87009" y="586686"/>
                </a:lnTo>
                <a:lnTo>
                  <a:pt x="87009" y="0"/>
                </a:lnTo>
                <a:close/>
              </a:path>
              <a:path w="87630" h="616585">
                <a:moveTo>
                  <a:pt x="87009" y="0"/>
                </a:moveTo>
                <a:lnTo>
                  <a:pt x="29209" y="0"/>
                </a:lnTo>
                <a:lnTo>
                  <a:pt x="0" y="29320"/>
                </a:lnTo>
                <a:lnTo>
                  <a:pt x="57799" y="29320"/>
                </a:lnTo>
                <a:lnTo>
                  <a:pt x="87009" y="0"/>
                </a:lnTo>
                <a:close/>
              </a:path>
            </a:pathLst>
          </a:custGeom>
          <a:solidFill>
            <a:srgbClr val="001239"/>
          </a:solidFill>
        </p:spPr>
        <p:txBody>
          <a:bodyPr wrap="square" lIns="0" tIns="0" rIns="0" bIns="0" rtlCol="0"/>
          <a:lstStyle/>
          <a:p/>
        </p:txBody>
      </p:sp>
      <p:sp>
        <p:nvSpPr>
          <p:cNvPr id="127" name="object 127"/>
          <p:cNvSpPr/>
          <p:nvPr/>
        </p:nvSpPr>
        <p:spPr>
          <a:xfrm>
            <a:off x="2417182" y="5629283"/>
            <a:ext cx="87630" cy="616585"/>
          </a:xfrm>
          <a:custGeom>
            <a:avLst/>
            <a:gdLst/>
            <a:ahLst/>
            <a:cxnLst/>
            <a:rect l="l" t="t" r="r" b="b"/>
            <a:pathLst>
              <a:path w="87630" h="616585">
                <a:moveTo>
                  <a:pt x="57799" y="616021"/>
                </a:moveTo>
                <a:lnTo>
                  <a:pt x="57799" y="29320"/>
                </a:lnTo>
                <a:lnTo>
                  <a:pt x="0" y="29320"/>
                </a:lnTo>
                <a:lnTo>
                  <a:pt x="29209" y="0"/>
                </a:lnTo>
                <a:lnTo>
                  <a:pt x="87009" y="0"/>
                </a:lnTo>
                <a:lnTo>
                  <a:pt x="57799" y="29320"/>
                </a:lnTo>
                <a:lnTo>
                  <a:pt x="87009" y="0"/>
                </a:lnTo>
                <a:lnTo>
                  <a:pt x="87009" y="586686"/>
                </a:lnTo>
                <a:lnTo>
                  <a:pt x="57799" y="616021"/>
                </a:lnTo>
                <a:close/>
              </a:path>
            </a:pathLst>
          </a:custGeom>
          <a:ln w="3175">
            <a:solidFill>
              <a:srgbClr val="000000"/>
            </a:solidFill>
          </a:ln>
        </p:spPr>
        <p:txBody>
          <a:bodyPr wrap="square" lIns="0" tIns="0" rIns="0" bIns="0" rtlCol="0"/>
          <a:lstStyle/>
          <a:p/>
        </p:txBody>
      </p:sp>
      <p:sp>
        <p:nvSpPr>
          <p:cNvPr id="128" name="object 128"/>
          <p:cNvSpPr/>
          <p:nvPr/>
        </p:nvSpPr>
        <p:spPr>
          <a:xfrm>
            <a:off x="2417182" y="565861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129" name="object 129"/>
          <p:cNvSpPr/>
          <p:nvPr/>
        </p:nvSpPr>
        <p:spPr>
          <a:xfrm>
            <a:off x="2417182" y="565861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30" name="object 130"/>
          <p:cNvSpPr/>
          <p:nvPr/>
        </p:nvSpPr>
        <p:spPr>
          <a:xfrm>
            <a:off x="2476975" y="5629042"/>
            <a:ext cx="87630" cy="616585"/>
          </a:xfrm>
          <a:custGeom>
            <a:avLst/>
            <a:gdLst/>
            <a:ahLst/>
            <a:cxnLst/>
            <a:rect l="l" t="t" r="r" b="b"/>
            <a:pathLst>
              <a:path w="87630" h="616585">
                <a:moveTo>
                  <a:pt x="87043" y="0"/>
                </a:moveTo>
                <a:lnTo>
                  <a:pt x="57834" y="29320"/>
                </a:lnTo>
                <a:lnTo>
                  <a:pt x="57834" y="616017"/>
                </a:lnTo>
                <a:lnTo>
                  <a:pt x="87043" y="586683"/>
                </a:lnTo>
                <a:lnTo>
                  <a:pt x="87043" y="0"/>
                </a:lnTo>
                <a:close/>
              </a:path>
              <a:path w="87630" h="616585">
                <a:moveTo>
                  <a:pt x="87043" y="0"/>
                </a:moveTo>
                <a:lnTo>
                  <a:pt x="29243" y="0"/>
                </a:lnTo>
                <a:lnTo>
                  <a:pt x="0" y="29320"/>
                </a:lnTo>
                <a:lnTo>
                  <a:pt x="57834" y="29320"/>
                </a:lnTo>
                <a:lnTo>
                  <a:pt x="87043" y="0"/>
                </a:lnTo>
                <a:close/>
              </a:path>
            </a:pathLst>
          </a:custGeom>
          <a:solidFill>
            <a:srgbClr val="999900"/>
          </a:solidFill>
        </p:spPr>
        <p:txBody>
          <a:bodyPr wrap="square" lIns="0" tIns="0" rIns="0" bIns="0" rtlCol="0"/>
          <a:lstStyle/>
          <a:p/>
        </p:txBody>
      </p:sp>
      <p:sp>
        <p:nvSpPr>
          <p:cNvPr id="131" name="object 131"/>
          <p:cNvSpPr/>
          <p:nvPr/>
        </p:nvSpPr>
        <p:spPr>
          <a:xfrm>
            <a:off x="2476975" y="5629042"/>
            <a:ext cx="87630" cy="616585"/>
          </a:xfrm>
          <a:custGeom>
            <a:avLst/>
            <a:gdLst/>
            <a:ahLst/>
            <a:cxnLst/>
            <a:rect l="l" t="t" r="r" b="b"/>
            <a:pathLst>
              <a:path w="87630" h="616585">
                <a:moveTo>
                  <a:pt x="57834" y="616017"/>
                </a:moveTo>
                <a:lnTo>
                  <a:pt x="57834" y="29320"/>
                </a:lnTo>
                <a:lnTo>
                  <a:pt x="0" y="29320"/>
                </a:lnTo>
                <a:lnTo>
                  <a:pt x="29243" y="0"/>
                </a:lnTo>
                <a:lnTo>
                  <a:pt x="87043" y="0"/>
                </a:lnTo>
                <a:lnTo>
                  <a:pt x="57834" y="29320"/>
                </a:lnTo>
                <a:lnTo>
                  <a:pt x="87043" y="0"/>
                </a:lnTo>
                <a:lnTo>
                  <a:pt x="87043" y="586683"/>
                </a:lnTo>
                <a:lnTo>
                  <a:pt x="57834" y="616017"/>
                </a:lnTo>
                <a:close/>
              </a:path>
            </a:pathLst>
          </a:custGeom>
          <a:ln w="3175">
            <a:solidFill>
              <a:srgbClr val="000000"/>
            </a:solidFill>
          </a:ln>
        </p:spPr>
        <p:txBody>
          <a:bodyPr wrap="square" lIns="0" tIns="0" rIns="0" bIns="0" rtlCol="0"/>
          <a:lstStyle/>
          <a:p/>
        </p:txBody>
      </p:sp>
      <p:sp>
        <p:nvSpPr>
          <p:cNvPr id="132" name="object 132"/>
          <p:cNvSpPr/>
          <p:nvPr/>
        </p:nvSpPr>
        <p:spPr>
          <a:xfrm>
            <a:off x="2476975"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133" name="object 133"/>
          <p:cNvSpPr/>
          <p:nvPr/>
        </p:nvSpPr>
        <p:spPr>
          <a:xfrm>
            <a:off x="2476975"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34" name="object 134"/>
          <p:cNvSpPr/>
          <p:nvPr/>
        </p:nvSpPr>
        <p:spPr>
          <a:xfrm>
            <a:off x="2535119" y="5629042"/>
            <a:ext cx="87630" cy="616585"/>
          </a:xfrm>
          <a:custGeom>
            <a:avLst/>
            <a:gdLst/>
            <a:ahLst/>
            <a:cxnLst/>
            <a:rect l="l" t="t" r="r" b="b"/>
            <a:pathLst>
              <a:path w="87630" h="616585">
                <a:moveTo>
                  <a:pt x="87009" y="0"/>
                </a:moveTo>
                <a:lnTo>
                  <a:pt x="57799" y="29320"/>
                </a:lnTo>
                <a:lnTo>
                  <a:pt x="57799" y="616017"/>
                </a:lnTo>
                <a:lnTo>
                  <a:pt x="87009" y="586683"/>
                </a:lnTo>
                <a:lnTo>
                  <a:pt x="87009" y="0"/>
                </a:lnTo>
                <a:close/>
              </a:path>
              <a:path w="87630" h="616585">
                <a:moveTo>
                  <a:pt x="87009" y="0"/>
                </a:moveTo>
                <a:lnTo>
                  <a:pt x="29209" y="0"/>
                </a:lnTo>
                <a:lnTo>
                  <a:pt x="0" y="29320"/>
                </a:lnTo>
                <a:lnTo>
                  <a:pt x="57799" y="29320"/>
                </a:lnTo>
                <a:lnTo>
                  <a:pt x="87009" y="0"/>
                </a:lnTo>
                <a:close/>
              </a:path>
            </a:pathLst>
          </a:custGeom>
          <a:solidFill>
            <a:srgbClr val="00692F"/>
          </a:solidFill>
        </p:spPr>
        <p:txBody>
          <a:bodyPr wrap="square" lIns="0" tIns="0" rIns="0" bIns="0" rtlCol="0"/>
          <a:lstStyle/>
          <a:p/>
        </p:txBody>
      </p:sp>
      <p:sp>
        <p:nvSpPr>
          <p:cNvPr id="135" name="object 135"/>
          <p:cNvSpPr/>
          <p:nvPr/>
        </p:nvSpPr>
        <p:spPr>
          <a:xfrm>
            <a:off x="2535119" y="5629042"/>
            <a:ext cx="87630" cy="616585"/>
          </a:xfrm>
          <a:custGeom>
            <a:avLst/>
            <a:gdLst/>
            <a:ahLst/>
            <a:cxnLst/>
            <a:rect l="l" t="t" r="r" b="b"/>
            <a:pathLst>
              <a:path w="87630" h="616585">
                <a:moveTo>
                  <a:pt x="57799" y="616017"/>
                </a:moveTo>
                <a:lnTo>
                  <a:pt x="57799" y="29320"/>
                </a:lnTo>
                <a:lnTo>
                  <a:pt x="0" y="29320"/>
                </a:lnTo>
                <a:lnTo>
                  <a:pt x="29209" y="0"/>
                </a:lnTo>
                <a:lnTo>
                  <a:pt x="87009" y="0"/>
                </a:lnTo>
                <a:lnTo>
                  <a:pt x="57799" y="29320"/>
                </a:lnTo>
                <a:lnTo>
                  <a:pt x="87009" y="0"/>
                </a:lnTo>
                <a:lnTo>
                  <a:pt x="87009" y="586683"/>
                </a:lnTo>
                <a:lnTo>
                  <a:pt x="57799" y="616017"/>
                </a:lnTo>
                <a:close/>
              </a:path>
            </a:pathLst>
          </a:custGeom>
          <a:ln w="3175">
            <a:solidFill>
              <a:srgbClr val="000000"/>
            </a:solidFill>
          </a:ln>
        </p:spPr>
        <p:txBody>
          <a:bodyPr wrap="square" lIns="0" tIns="0" rIns="0" bIns="0" rtlCol="0"/>
          <a:lstStyle/>
          <a:p/>
        </p:txBody>
      </p:sp>
      <p:sp>
        <p:nvSpPr>
          <p:cNvPr id="136" name="object 136"/>
          <p:cNvSpPr/>
          <p:nvPr/>
        </p:nvSpPr>
        <p:spPr>
          <a:xfrm>
            <a:off x="2535119"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137" name="object 137"/>
          <p:cNvSpPr/>
          <p:nvPr/>
        </p:nvSpPr>
        <p:spPr>
          <a:xfrm>
            <a:off x="2535119"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38" name="object 138"/>
          <p:cNvSpPr/>
          <p:nvPr/>
        </p:nvSpPr>
        <p:spPr>
          <a:xfrm>
            <a:off x="2590238" y="5629042"/>
            <a:ext cx="87630" cy="616585"/>
          </a:xfrm>
          <a:custGeom>
            <a:avLst/>
            <a:gdLst/>
            <a:ahLst/>
            <a:cxnLst/>
            <a:rect l="l" t="t" r="r" b="b"/>
            <a:pathLst>
              <a:path w="87630" h="616585">
                <a:moveTo>
                  <a:pt x="87009" y="0"/>
                </a:moveTo>
                <a:lnTo>
                  <a:pt x="57799" y="29320"/>
                </a:lnTo>
                <a:lnTo>
                  <a:pt x="57799" y="616017"/>
                </a:lnTo>
                <a:lnTo>
                  <a:pt x="87009" y="586683"/>
                </a:lnTo>
                <a:lnTo>
                  <a:pt x="87009" y="0"/>
                </a:lnTo>
                <a:close/>
              </a:path>
              <a:path w="87630" h="616585">
                <a:moveTo>
                  <a:pt x="87009" y="0"/>
                </a:moveTo>
                <a:lnTo>
                  <a:pt x="29209" y="0"/>
                </a:lnTo>
                <a:lnTo>
                  <a:pt x="0" y="29320"/>
                </a:lnTo>
                <a:lnTo>
                  <a:pt x="57799" y="29320"/>
                </a:lnTo>
                <a:lnTo>
                  <a:pt x="87009" y="0"/>
                </a:lnTo>
                <a:close/>
              </a:path>
            </a:pathLst>
          </a:custGeom>
          <a:solidFill>
            <a:srgbClr val="990000"/>
          </a:solidFill>
        </p:spPr>
        <p:txBody>
          <a:bodyPr wrap="square" lIns="0" tIns="0" rIns="0" bIns="0" rtlCol="0"/>
          <a:lstStyle/>
          <a:p/>
        </p:txBody>
      </p:sp>
      <p:sp>
        <p:nvSpPr>
          <p:cNvPr id="139" name="object 139"/>
          <p:cNvSpPr/>
          <p:nvPr/>
        </p:nvSpPr>
        <p:spPr>
          <a:xfrm>
            <a:off x="2590238" y="5629042"/>
            <a:ext cx="87630" cy="616585"/>
          </a:xfrm>
          <a:custGeom>
            <a:avLst/>
            <a:gdLst/>
            <a:ahLst/>
            <a:cxnLst/>
            <a:rect l="l" t="t" r="r" b="b"/>
            <a:pathLst>
              <a:path w="87630" h="616585">
                <a:moveTo>
                  <a:pt x="57799" y="616017"/>
                </a:moveTo>
                <a:lnTo>
                  <a:pt x="57799" y="29320"/>
                </a:lnTo>
                <a:lnTo>
                  <a:pt x="0" y="29320"/>
                </a:lnTo>
                <a:lnTo>
                  <a:pt x="29209" y="0"/>
                </a:lnTo>
                <a:lnTo>
                  <a:pt x="87009" y="0"/>
                </a:lnTo>
                <a:lnTo>
                  <a:pt x="57799" y="29320"/>
                </a:lnTo>
                <a:lnTo>
                  <a:pt x="87009" y="0"/>
                </a:lnTo>
                <a:lnTo>
                  <a:pt x="87009" y="586683"/>
                </a:lnTo>
                <a:lnTo>
                  <a:pt x="57799" y="616017"/>
                </a:lnTo>
                <a:close/>
              </a:path>
            </a:pathLst>
          </a:custGeom>
          <a:ln w="3175">
            <a:solidFill>
              <a:srgbClr val="000000"/>
            </a:solidFill>
          </a:ln>
        </p:spPr>
        <p:txBody>
          <a:bodyPr wrap="square" lIns="0" tIns="0" rIns="0" bIns="0" rtlCol="0"/>
          <a:lstStyle/>
          <a:p/>
        </p:txBody>
      </p:sp>
      <p:sp>
        <p:nvSpPr>
          <p:cNvPr id="140" name="object 140"/>
          <p:cNvSpPr/>
          <p:nvPr/>
        </p:nvSpPr>
        <p:spPr>
          <a:xfrm>
            <a:off x="2590238"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141" name="object 141"/>
          <p:cNvSpPr/>
          <p:nvPr/>
        </p:nvSpPr>
        <p:spPr>
          <a:xfrm>
            <a:off x="2590238" y="5658366"/>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42" name="object 142"/>
          <p:cNvSpPr/>
          <p:nvPr/>
        </p:nvSpPr>
        <p:spPr>
          <a:xfrm>
            <a:off x="2387938" y="5658362"/>
            <a:ext cx="87630" cy="616585"/>
          </a:xfrm>
          <a:custGeom>
            <a:avLst/>
            <a:gdLst/>
            <a:ahLst/>
            <a:cxnLst/>
            <a:rect l="l" t="t" r="r" b="b"/>
            <a:pathLst>
              <a:path w="87630" h="616585">
                <a:moveTo>
                  <a:pt x="87043" y="0"/>
                </a:moveTo>
                <a:lnTo>
                  <a:pt x="57799" y="29355"/>
                </a:lnTo>
                <a:lnTo>
                  <a:pt x="57799" y="616030"/>
                </a:lnTo>
                <a:lnTo>
                  <a:pt x="87043" y="586696"/>
                </a:lnTo>
                <a:lnTo>
                  <a:pt x="87043" y="0"/>
                </a:lnTo>
                <a:close/>
              </a:path>
              <a:path w="87630" h="616585">
                <a:moveTo>
                  <a:pt x="87043" y="0"/>
                </a:moveTo>
                <a:lnTo>
                  <a:pt x="29243" y="0"/>
                </a:lnTo>
                <a:lnTo>
                  <a:pt x="0" y="29355"/>
                </a:lnTo>
                <a:lnTo>
                  <a:pt x="57799" y="29355"/>
                </a:lnTo>
                <a:lnTo>
                  <a:pt x="87043" y="0"/>
                </a:lnTo>
                <a:close/>
              </a:path>
            </a:pathLst>
          </a:custGeom>
          <a:solidFill>
            <a:srgbClr val="990000"/>
          </a:solidFill>
        </p:spPr>
        <p:txBody>
          <a:bodyPr wrap="square" lIns="0" tIns="0" rIns="0" bIns="0" rtlCol="0"/>
          <a:lstStyle/>
          <a:p/>
        </p:txBody>
      </p:sp>
      <p:sp>
        <p:nvSpPr>
          <p:cNvPr id="143" name="object 143"/>
          <p:cNvSpPr/>
          <p:nvPr/>
        </p:nvSpPr>
        <p:spPr>
          <a:xfrm>
            <a:off x="2387938" y="5658362"/>
            <a:ext cx="87630" cy="616585"/>
          </a:xfrm>
          <a:custGeom>
            <a:avLst/>
            <a:gdLst/>
            <a:ahLst/>
            <a:cxnLst/>
            <a:rect l="l" t="t" r="r" b="b"/>
            <a:pathLst>
              <a:path w="87630" h="616585">
                <a:moveTo>
                  <a:pt x="57799" y="616030"/>
                </a:moveTo>
                <a:lnTo>
                  <a:pt x="57799" y="29355"/>
                </a:lnTo>
                <a:lnTo>
                  <a:pt x="0" y="29355"/>
                </a:lnTo>
                <a:lnTo>
                  <a:pt x="29243" y="0"/>
                </a:lnTo>
                <a:lnTo>
                  <a:pt x="87043" y="0"/>
                </a:lnTo>
                <a:lnTo>
                  <a:pt x="57799" y="29355"/>
                </a:lnTo>
                <a:lnTo>
                  <a:pt x="87043" y="0"/>
                </a:lnTo>
                <a:lnTo>
                  <a:pt x="87043" y="586696"/>
                </a:lnTo>
                <a:lnTo>
                  <a:pt x="57799" y="616030"/>
                </a:lnTo>
                <a:close/>
              </a:path>
            </a:pathLst>
          </a:custGeom>
          <a:ln w="3175">
            <a:solidFill>
              <a:srgbClr val="000000"/>
            </a:solidFill>
          </a:ln>
        </p:spPr>
        <p:txBody>
          <a:bodyPr wrap="square" lIns="0" tIns="0" rIns="0" bIns="0" rtlCol="0"/>
          <a:lstStyle/>
          <a:p/>
        </p:txBody>
      </p:sp>
      <p:sp>
        <p:nvSpPr>
          <p:cNvPr id="144" name="object 144"/>
          <p:cNvSpPr/>
          <p:nvPr/>
        </p:nvSpPr>
        <p:spPr>
          <a:xfrm>
            <a:off x="2387938"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145" name="object 145"/>
          <p:cNvSpPr/>
          <p:nvPr/>
        </p:nvSpPr>
        <p:spPr>
          <a:xfrm>
            <a:off x="2387938"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46" name="object 146"/>
          <p:cNvSpPr/>
          <p:nvPr/>
        </p:nvSpPr>
        <p:spPr>
          <a:xfrm>
            <a:off x="2446391" y="5658362"/>
            <a:ext cx="87630" cy="616585"/>
          </a:xfrm>
          <a:custGeom>
            <a:avLst/>
            <a:gdLst/>
            <a:ahLst/>
            <a:cxnLst/>
            <a:rect l="l" t="t" r="r" b="b"/>
            <a:pathLst>
              <a:path w="87630" h="616585">
                <a:moveTo>
                  <a:pt x="87043" y="0"/>
                </a:moveTo>
                <a:lnTo>
                  <a:pt x="57799" y="29355"/>
                </a:lnTo>
                <a:lnTo>
                  <a:pt x="57799" y="616030"/>
                </a:lnTo>
                <a:lnTo>
                  <a:pt x="87043" y="586696"/>
                </a:lnTo>
                <a:lnTo>
                  <a:pt x="87043" y="0"/>
                </a:lnTo>
                <a:close/>
              </a:path>
              <a:path w="87630"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147" name="object 147"/>
          <p:cNvSpPr/>
          <p:nvPr/>
        </p:nvSpPr>
        <p:spPr>
          <a:xfrm>
            <a:off x="2446391" y="5658362"/>
            <a:ext cx="87630" cy="616585"/>
          </a:xfrm>
          <a:custGeom>
            <a:avLst/>
            <a:gdLst/>
            <a:ahLst/>
            <a:cxnLst/>
            <a:rect l="l" t="t" r="r" b="b"/>
            <a:pathLst>
              <a:path w="87630" h="616585">
                <a:moveTo>
                  <a:pt x="57799" y="616030"/>
                </a:moveTo>
                <a:lnTo>
                  <a:pt x="57799" y="29355"/>
                </a:lnTo>
                <a:lnTo>
                  <a:pt x="0" y="29355"/>
                </a:lnTo>
                <a:lnTo>
                  <a:pt x="29243" y="0"/>
                </a:lnTo>
                <a:lnTo>
                  <a:pt x="87043" y="0"/>
                </a:lnTo>
                <a:lnTo>
                  <a:pt x="57799" y="29355"/>
                </a:lnTo>
                <a:lnTo>
                  <a:pt x="87043" y="0"/>
                </a:lnTo>
                <a:lnTo>
                  <a:pt x="87043" y="586696"/>
                </a:lnTo>
                <a:lnTo>
                  <a:pt x="57799" y="616030"/>
                </a:lnTo>
                <a:close/>
              </a:path>
            </a:pathLst>
          </a:custGeom>
          <a:ln w="3175">
            <a:solidFill>
              <a:srgbClr val="000000"/>
            </a:solidFill>
          </a:ln>
        </p:spPr>
        <p:txBody>
          <a:bodyPr wrap="square" lIns="0" tIns="0" rIns="0" bIns="0" rtlCol="0"/>
          <a:lstStyle/>
          <a:p/>
        </p:txBody>
      </p:sp>
      <p:sp>
        <p:nvSpPr>
          <p:cNvPr id="148" name="object 148"/>
          <p:cNvSpPr/>
          <p:nvPr/>
        </p:nvSpPr>
        <p:spPr>
          <a:xfrm>
            <a:off x="2446391"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149" name="object 149"/>
          <p:cNvSpPr/>
          <p:nvPr/>
        </p:nvSpPr>
        <p:spPr>
          <a:xfrm>
            <a:off x="2446391"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50" name="object 150"/>
          <p:cNvSpPr/>
          <p:nvPr/>
        </p:nvSpPr>
        <p:spPr>
          <a:xfrm>
            <a:off x="2504844" y="5658362"/>
            <a:ext cx="87630" cy="616585"/>
          </a:xfrm>
          <a:custGeom>
            <a:avLst/>
            <a:gdLst/>
            <a:ahLst/>
            <a:cxnLst/>
            <a:rect l="l" t="t" r="r" b="b"/>
            <a:pathLst>
              <a:path w="87630" h="616585">
                <a:moveTo>
                  <a:pt x="87009" y="0"/>
                </a:moveTo>
                <a:lnTo>
                  <a:pt x="57799" y="29355"/>
                </a:lnTo>
                <a:lnTo>
                  <a:pt x="57799" y="616030"/>
                </a:lnTo>
                <a:lnTo>
                  <a:pt x="87009" y="586696"/>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151" name="object 151"/>
          <p:cNvSpPr/>
          <p:nvPr/>
        </p:nvSpPr>
        <p:spPr>
          <a:xfrm>
            <a:off x="2504844" y="5658362"/>
            <a:ext cx="87630" cy="616585"/>
          </a:xfrm>
          <a:custGeom>
            <a:avLst/>
            <a:gdLst/>
            <a:ahLst/>
            <a:cxnLst/>
            <a:rect l="l" t="t" r="r" b="b"/>
            <a:pathLst>
              <a:path w="87630" h="616585">
                <a:moveTo>
                  <a:pt x="57799" y="616030"/>
                </a:moveTo>
                <a:lnTo>
                  <a:pt x="57799" y="29355"/>
                </a:lnTo>
                <a:lnTo>
                  <a:pt x="0" y="29355"/>
                </a:lnTo>
                <a:lnTo>
                  <a:pt x="29209" y="0"/>
                </a:lnTo>
                <a:lnTo>
                  <a:pt x="87009" y="0"/>
                </a:lnTo>
                <a:lnTo>
                  <a:pt x="57799" y="29355"/>
                </a:lnTo>
                <a:lnTo>
                  <a:pt x="87009" y="0"/>
                </a:lnTo>
                <a:lnTo>
                  <a:pt x="87009" y="586696"/>
                </a:lnTo>
                <a:lnTo>
                  <a:pt x="57799" y="616030"/>
                </a:lnTo>
                <a:close/>
              </a:path>
            </a:pathLst>
          </a:custGeom>
          <a:ln w="3175">
            <a:solidFill>
              <a:srgbClr val="000000"/>
            </a:solidFill>
          </a:ln>
        </p:spPr>
        <p:txBody>
          <a:bodyPr wrap="square" lIns="0" tIns="0" rIns="0" bIns="0" rtlCol="0"/>
          <a:lstStyle/>
          <a:p/>
        </p:txBody>
      </p:sp>
      <p:sp>
        <p:nvSpPr>
          <p:cNvPr id="152" name="object 152"/>
          <p:cNvSpPr/>
          <p:nvPr/>
        </p:nvSpPr>
        <p:spPr>
          <a:xfrm>
            <a:off x="2504844"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153" name="object 153"/>
          <p:cNvSpPr/>
          <p:nvPr/>
        </p:nvSpPr>
        <p:spPr>
          <a:xfrm>
            <a:off x="2504844"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54" name="object 154"/>
          <p:cNvSpPr/>
          <p:nvPr/>
        </p:nvSpPr>
        <p:spPr>
          <a:xfrm>
            <a:off x="2560995" y="5658362"/>
            <a:ext cx="87630" cy="616585"/>
          </a:xfrm>
          <a:custGeom>
            <a:avLst/>
            <a:gdLst/>
            <a:ahLst/>
            <a:cxnLst/>
            <a:rect l="l" t="t" r="r" b="b"/>
            <a:pathLst>
              <a:path w="87630" h="616585">
                <a:moveTo>
                  <a:pt x="87043" y="0"/>
                </a:moveTo>
                <a:lnTo>
                  <a:pt x="57799" y="29355"/>
                </a:lnTo>
                <a:lnTo>
                  <a:pt x="57799" y="616030"/>
                </a:lnTo>
                <a:lnTo>
                  <a:pt x="87043" y="586696"/>
                </a:lnTo>
                <a:lnTo>
                  <a:pt x="87043" y="0"/>
                </a:lnTo>
                <a:close/>
              </a:path>
              <a:path w="87630" h="616585">
                <a:moveTo>
                  <a:pt x="87043" y="0"/>
                </a:moveTo>
                <a:lnTo>
                  <a:pt x="29243" y="0"/>
                </a:lnTo>
                <a:lnTo>
                  <a:pt x="0" y="29355"/>
                </a:lnTo>
                <a:lnTo>
                  <a:pt x="57799" y="29355"/>
                </a:lnTo>
                <a:lnTo>
                  <a:pt x="87043" y="0"/>
                </a:lnTo>
                <a:close/>
              </a:path>
            </a:pathLst>
          </a:custGeom>
          <a:solidFill>
            <a:srgbClr val="00692F"/>
          </a:solidFill>
        </p:spPr>
        <p:txBody>
          <a:bodyPr wrap="square" lIns="0" tIns="0" rIns="0" bIns="0" rtlCol="0"/>
          <a:lstStyle/>
          <a:p/>
        </p:txBody>
      </p:sp>
      <p:sp>
        <p:nvSpPr>
          <p:cNvPr id="155" name="object 155"/>
          <p:cNvSpPr/>
          <p:nvPr/>
        </p:nvSpPr>
        <p:spPr>
          <a:xfrm>
            <a:off x="2560995" y="5658362"/>
            <a:ext cx="87630" cy="616585"/>
          </a:xfrm>
          <a:custGeom>
            <a:avLst/>
            <a:gdLst/>
            <a:ahLst/>
            <a:cxnLst/>
            <a:rect l="l" t="t" r="r" b="b"/>
            <a:pathLst>
              <a:path w="87630" h="616585">
                <a:moveTo>
                  <a:pt x="57799" y="616030"/>
                </a:moveTo>
                <a:lnTo>
                  <a:pt x="57799" y="29355"/>
                </a:lnTo>
                <a:lnTo>
                  <a:pt x="0" y="29355"/>
                </a:lnTo>
                <a:lnTo>
                  <a:pt x="29243" y="0"/>
                </a:lnTo>
                <a:lnTo>
                  <a:pt x="87043" y="0"/>
                </a:lnTo>
                <a:lnTo>
                  <a:pt x="57799" y="29355"/>
                </a:lnTo>
                <a:lnTo>
                  <a:pt x="87043" y="0"/>
                </a:lnTo>
                <a:lnTo>
                  <a:pt x="87043" y="586696"/>
                </a:lnTo>
                <a:lnTo>
                  <a:pt x="57799" y="616030"/>
                </a:lnTo>
                <a:close/>
              </a:path>
            </a:pathLst>
          </a:custGeom>
          <a:ln w="3175">
            <a:solidFill>
              <a:srgbClr val="92D050"/>
            </a:solidFill>
          </a:ln>
        </p:spPr>
        <p:txBody>
          <a:bodyPr wrap="square" lIns="0" tIns="0" rIns="0" bIns="0" rtlCol="0"/>
          <a:lstStyle/>
          <a:p/>
        </p:txBody>
      </p:sp>
      <p:sp>
        <p:nvSpPr>
          <p:cNvPr id="156" name="object 156"/>
          <p:cNvSpPr/>
          <p:nvPr/>
        </p:nvSpPr>
        <p:spPr>
          <a:xfrm>
            <a:off x="2560995"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157" name="object 157"/>
          <p:cNvSpPr/>
          <p:nvPr/>
        </p:nvSpPr>
        <p:spPr>
          <a:xfrm>
            <a:off x="2560995" y="568769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92D050"/>
            </a:solidFill>
          </a:ln>
        </p:spPr>
        <p:txBody>
          <a:bodyPr wrap="square" lIns="0" tIns="0" rIns="0" bIns="0" rtlCol="0"/>
          <a:lstStyle/>
          <a:p/>
        </p:txBody>
      </p:sp>
      <p:sp>
        <p:nvSpPr>
          <p:cNvPr id="158" name="object 158"/>
          <p:cNvSpPr/>
          <p:nvPr/>
        </p:nvSpPr>
        <p:spPr>
          <a:xfrm>
            <a:off x="695969" y="1956725"/>
            <a:ext cx="882015" cy="0"/>
          </a:xfrm>
          <a:custGeom>
            <a:avLst/>
            <a:gdLst/>
            <a:ahLst/>
            <a:cxnLst/>
            <a:rect l="l" t="t" r="r" b="b"/>
            <a:pathLst>
              <a:path w="882015">
                <a:moveTo>
                  <a:pt x="0" y="0"/>
                </a:moveTo>
                <a:lnTo>
                  <a:pt x="881568" y="0"/>
                </a:lnTo>
              </a:path>
            </a:pathLst>
          </a:custGeom>
          <a:ln w="17270">
            <a:solidFill>
              <a:srgbClr val="ECCDCA"/>
            </a:solidFill>
          </a:ln>
        </p:spPr>
        <p:txBody>
          <a:bodyPr wrap="square" lIns="0" tIns="0" rIns="0" bIns="0" rtlCol="0"/>
          <a:lstStyle/>
          <a:p/>
        </p:txBody>
      </p:sp>
      <p:sp>
        <p:nvSpPr>
          <p:cNvPr id="159" name="object 159"/>
          <p:cNvSpPr/>
          <p:nvPr/>
        </p:nvSpPr>
        <p:spPr>
          <a:xfrm>
            <a:off x="695969" y="1948725"/>
            <a:ext cx="882015" cy="16510"/>
          </a:xfrm>
          <a:custGeom>
            <a:avLst/>
            <a:gdLst/>
            <a:ahLst/>
            <a:cxnLst/>
            <a:rect l="l" t="t" r="r" b="b"/>
            <a:pathLst>
              <a:path w="882015" h="16510">
                <a:moveTo>
                  <a:pt x="0" y="16000"/>
                </a:moveTo>
                <a:lnTo>
                  <a:pt x="881568" y="16000"/>
                </a:lnTo>
                <a:lnTo>
                  <a:pt x="881568" y="0"/>
                </a:lnTo>
                <a:lnTo>
                  <a:pt x="0" y="0"/>
                </a:lnTo>
                <a:lnTo>
                  <a:pt x="0" y="16000"/>
                </a:lnTo>
                <a:close/>
              </a:path>
            </a:pathLst>
          </a:custGeom>
          <a:ln w="3175">
            <a:solidFill>
              <a:srgbClr val="000000"/>
            </a:solidFill>
          </a:ln>
        </p:spPr>
        <p:txBody>
          <a:bodyPr wrap="square" lIns="0" tIns="0" rIns="0" bIns="0" rtlCol="0"/>
          <a:lstStyle/>
          <a:p/>
        </p:txBody>
      </p:sp>
      <p:sp>
        <p:nvSpPr>
          <p:cNvPr id="160" name="object 160"/>
          <p:cNvSpPr/>
          <p:nvPr/>
        </p:nvSpPr>
        <p:spPr>
          <a:xfrm>
            <a:off x="681330" y="1964725"/>
            <a:ext cx="59055" cy="106680"/>
          </a:xfrm>
          <a:custGeom>
            <a:avLst/>
            <a:gdLst/>
            <a:ahLst/>
            <a:cxnLst/>
            <a:rect l="l" t="t" r="r" b="b"/>
            <a:pathLst>
              <a:path w="59054" h="106680">
                <a:moveTo>
                  <a:pt x="58452" y="91998"/>
                </a:moveTo>
                <a:lnTo>
                  <a:pt x="0" y="91998"/>
                </a:lnTo>
                <a:lnTo>
                  <a:pt x="29243" y="106659"/>
                </a:lnTo>
                <a:lnTo>
                  <a:pt x="58452" y="91998"/>
                </a:lnTo>
                <a:close/>
              </a:path>
              <a:path w="59054" h="106680">
                <a:moveTo>
                  <a:pt x="43848" y="0"/>
                </a:moveTo>
                <a:lnTo>
                  <a:pt x="14638" y="0"/>
                </a:lnTo>
                <a:lnTo>
                  <a:pt x="14638" y="91998"/>
                </a:lnTo>
                <a:lnTo>
                  <a:pt x="43848" y="91998"/>
                </a:lnTo>
                <a:lnTo>
                  <a:pt x="43848" y="0"/>
                </a:lnTo>
                <a:close/>
              </a:path>
            </a:pathLst>
          </a:custGeom>
          <a:solidFill>
            <a:srgbClr val="ECCDCA"/>
          </a:solidFill>
        </p:spPr>
        <p:txBody>
          <a:bodyPr wrap="square" lIns="0" tIns="0" rIns="0" bIns="0" rtlCol="0"/>
          <a:lstStyle/>
          <a:p/>
        </p:txBody>
      </p:sp>
      <p:sp>
        <p:nvSpPr>
          <p:cNvPr id="161" name="object 161"/>
          <p:cNvSpPr/>
          <p:nvPr/>
        </p:nvSpPr>
        <p:spPr>
          <a:xfrm>
            <a:off x="681330" y="1964725"/>
            <a:ext cx="59055" cy="106680"/>
          </a:xfrm>
          <a:custGeom>
            <a:avLst/>
            <a:gdLst/>
            <a:ahLst/>
            <a:cxnLst/>
            <a:rect l="l" t="t" r="r" b="b"/>
            <a:pathLst>
              <a:path w="59054" h="106680">
                <a:moveTo>
                  <a:pt x="14638" y="0"/>
                </a:moveTo>
                <a:lnTo>
                  <a:pt x="14638" y="91998"/>
                </a:lnTo>
                <a:lnTo>
                  <a:pt x="0" y="91998"/>
                </a:lnTo>
                <a:lnTo>
                  <a:pt x="29243" y="106659"/>
                </a:lnTo>
                <a:lnTo>
                  <a:pt x="58452" y="91998"/>
                </a:lnTo>
                <a:lnTo>
                  <a:pt x="43848" y="91998"/>
                </a:lnTo>
                <a:lnTo>
                  <a:pt x="43848" y="0"/>
                </a:lnTo>
                <a:lnTo>
                  <a:pt x="14638" y="0"/>
                </a:lnTo>
                <a:close/>
              </a:path>
            </a:pathLst>
          </a:custGeom>
          <a:ln w="3175">
            <a:solidFill>
              <a:srgbClr val="000000"/>
            </a:solidFill>
          </a:ln>
        </p:spPr>
        <p:txBody>
          <a:bodyPr wrap="square" lIns="0" tIns="0" rIns="0" bIns="0" rtlCol="0"/>
          <a:lstStyle/>
          <a:p/>
        </p:txBody>
      </p:sp>
      <p:sp>
        <p:nvSpPr>
          <p:cNvPr id="162" name="object 162"/>
          <p:cNvSpPr/>
          <p:nvPr/>
        </p:nvSpPr>
        <p:spPr>
          <a:xfrm>
            <a:off x="1129433" y="1964725"/>
            <a:ext cx="59055" cy="106680"/>
          </a:xfrm>
          <a:custGeom>
            <a:avLst/>
            <a:gdLst/>
            <a:ahLst/>
            <a:cxnLst/>
            <a:rect l="l" t="t" r="r" b="b"/>
            <a:pathLst>
              <a:path w="59055" h="106680">
                <a:moveTo>
                  <a:pt x="58452" y="91998"/>
                </a:moveTo>
                <a:lnTo>
                  <a:pt x="0" y="91998"/>
                </a:lnTo>
                <a:lnTo>
                  <a:pt x="29209" y="106659"/>
                </a:lnTo>
                <a:lnTo>
                  <a:pt x="58452" y="91998"/>
                </a:lnTo>
                <a:close/>
              </a:path>
              <a:path w="59055" h="106680">
                <a:moveTo>
                  <a:pt x="43813" y="0"/>
                </a:moveTo>
                <a:lnTo>
                  <a:pt x="14604" y="0"/>
                </a:lnTo>
                <a:lnTo>
                  <a:pt x="14604" y="91998"/>
                </a:lnTo>
                <a:lnTo>
                  <a:pt x="43813" y="91998"/>
                </a:lnTo>
                <a:lnTo>
                  <a:pt x="43813" y="0"/>
                </a:lnTo>
                <a:close/>
              </a:path>
            </a:pathLst>
          </a:custGeom>
          <a:solidFill>
            <a:srgbClr val="ECCDCA"/>
          </a:solidFill>
        </p:spPr>
        <p:txBody>
          <a:bodyPr wrap="square" lIns="0" tIns="0" rIns="0" bIns="0" rtlCol="0"/>
          <a:lstStyle/>
          <a:p/>
        </p:txBody>
      </p:sp>
      <p:sp>
        <p:nvSpPr>
          <p:cNvPr id="163" name="object 163"/>
          <p:cNvSpPr/>
          <p:nvPr/>
        </p:nvSpPr>
        <p:spPr>
          <a:xfrm>
            <a:off x="1129433" y="1964725"/>
            <a:ext cx="59055" cy="106680"/>
          </a:xfrm>
          <a:custGeom>
            <a:avLst/>
            <a:gdLst/>
            <a:ahLst/>
            <a:cxnLst/>
            <a:rect l="l" t="t" r="r" b="b"/>
            <a:pathLst>
              <a:path w="59055" h="106680">
                <a:moveTo>
                  <a:pt x="14604" y="0"/>
                </a:moveTo>
                <a:lnTo>
                  <a:pt x="14604" y="91998"/>
                </a:lnTo>
                <a:lnTo>
                  <a:pt x="0" y="91998"/>
                </a:lnTo>
                <a:lnTo>
                  <a:pt x="29209" y="106659"/>
                </a:lnTo>
                <a:lnTo>
                  <a:pt x="58452" y="91998"/>
                </a:lnTo>
                <a:lnTo>
                  <a:pt x="43813" y="91998"/>
                </a:lnTo>
                <a:lnTo>
                  <a:pt x="43813" y="0"/>
                </a:lnTo>
                <a:lnTo>
                  <a:pt x="14604" y="0"/>
                </a:lnTo>
                <a:close/>
              </a:path>
            </a:pathLst>
          </a:custGeom>
          <a:ln w="3175">
            <a:solidFill>
              <a:srgbClr val="000000"/>
            </a:solidFill>
          </a:ln>
        </p:spPr>
        <p:txBody>
          <a:bodyPr wrap="square" lIns="0" tIns="0" rIns="0" bIns="0" rtlCol="0"/>
          <a:lstStyle/>
          <a:p/>
        </p:txBody>
      </p:sp>
      <p:sp>
        <p:nvSpPr>
          <p:cNvPr id="164" name="object 164"/>
          <p:cNvSpPr/>
          <p:nvPr/>
        </p:nvSpPr>
        <p:spPr>
          <a:xfrm>
            <a:off x="1533689" y="1964725"/>
            <a:ext cx="58419" cy="109220"/>
          </a:xfrm>
          <a:custGeom>
            <a:avLst/>
            <a:gdLst/>
            <a:ahLst/>
            <a:cxnLst/>
            <a:rect l="l" t="t" r="r" b="b"/>
            <a:pathLst>
              <a:path w="58419" h="109219">
                <a:moveTo>
                  <a:pt x="58418" y="94033"/>
                </a:moveTo>
                <a:lnTo>
                  <a:pt x="0" y="94033"/>
                </a:lnTo>
                <a:lnTo>
                  <a:pt x="29209" y="108694"/>
                </a:lnTo>
                <a:lnTo>
                  <a:pt x="58418" y="94033"/>
                </a:lnTo>
                <a:close/>
              </a:path>
              <a:path w="58419" h="109219">
                <a:moveTo>
                  <a:pt x="43813" y="0"/>
                </a:moveTo>
                <a:lnTo>
                  <a:pt x="14604" y="0"/>
                </a:lnTo>
                <a:lnTo>
                  <a:pt x="14604" y="94033"/>
                </a:lnTo>
                <a:lnTo>
                  <a:pt x="43813" y="94033"/>
                </a:lnTo>
                <a:lnTo>
                  <a:pt x="43813" y="0"/>
                </a:lnTo>
                <a:close/>
              </a:path>
            </a:pathLst>
          </a:custGeom>
          <a:solidFill>
            <a:srgbClr val="ECCDCA"/>
          </a:solidFill>
        </p:spPr>
        <p:txBody>
          <a:bodyPr wrap="square" lIns="0" tIns="0" rIns="0" bIns="0" rtlCol="0"/>
          <a:lstStyle/>
          <a:p/>
        </p:txBody>
      </p:sp>
      <p:sp>
        <p:nvSpPr>
          <p:cNvPr id="165" name="object 165"/>
          <p:cNvSpPr/>
          <p:nvPr/>
        </p:nvSpPr>
        <p:spPr>
          <a:xfrm>
            <a:off x="1533689" y="1964725"/>
            <a:ext cx="58419" cy="109220"/>
          </a:xfrm>
          <a:custGeom>
            <a:avLst/>
            <a:gdLst/>
            <a:ahLst/>
            <a:cxnLst/>
            <a:rect l="l" t="t" r="r" b="b"/>
            <a:pathLst>
              <a:path w="58419" h="109219">
                <a:moveTo>
                  <a:pt x="14604" y="0"/>
                </a:moveTo>
                <a:lnTo>
                  <a:pt x="14604" y="94033"/>
                </a:lnTo>
                <a:lnTo>
                  <a:pt x="0" y="94033"/>
                </a:lnTo>
                <a:lnTo>
                  <a:pt x="29209" y="108694"/>
                </a:lnTo>
                <a:lnTo>
                  <a:pt x="58418" y="94033"/>
                </a:lnTo>
                <a:lnTo>
                  <a:pt x="43813" y="94033"/>
                </a:lnTo>
                <a:lnTo>
                  <a:pt x="43813" y="0"/>
                </a:lnTo>
                <a:lnTo>
                  <a:pt x="14604" y="0"/>
                </a:lnTo>
                <a:close/>
              </a:path>
            </a:pathLst>
          </a:custGeom>
          <a:ln w="3175">
            <a:solidFill>
              <a:srgbClr val="000000"/>
            </a:solidFill>
          </a:ln>
        </p:spPr>
        <p:txBody>
          <a:bodyPr wrap="square" lIns="0" tIns="0" rIns="0" bIns="0" rtlCol="0"/>
          <a:lstStyle/>
          <a:p/>
        </p:txBody>
      </p:sp>
      <p:sp>
        <p:nvSpPr>
          <p:cNvPr id="166" name="object 166"/>
          <p:cNvSpPr/>
          <p:nvPr/>
        </p:nvSpPr>
        <p:spPr>
          <a:xfrm>
            <a:off x="1372935" y="2083209"/>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167" name="object 167"/>
          <p:cNvSpPr/>
          <p:nvPr/>
        </p:nvSpPr>
        <p:spPr>
          <a:xfrm>
            <a:off x="1372935" y="2083209"/>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ln w="10755">
            <a:solidFill>
              <a:srgbClr val="FF0000"/>
            </a:solidFill>
          </a:ln>
        </p:spPr>
        <p:txBody>
          <a:bodyPr wrap="square" lIns="0" tIns="0" rIns="0" bIns="0" rtlCol="0"/>
          <a:lstStyle/>
          <a:p/>
        </p:txBody>
      </p:sp>
      <p:sp>
        <p:nvSpPr>
          <p:cNvPr id="168" name="object 168"/>
          <p:cNvSpPr/>
          <p:nvPr/>
        </p:nvSpPr>
        <p:spPr>
          <a:xfrm>
            <a:off x="515731" y="2083209"/>
            <a:ext cx="389890" cy="179070"/>
          </a:xfrm>
          <a:custGeom>
            <a:avLst/>
            <a:gdLst/>
            <a:ahLst/>
            <a:cxnLst/>
            <a:rect l="l" t="t" r="r" b="b"/>
            <a:pathLst>
              <a:path w="389890"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169" name="object 169"/>
          <p:cNvSpPr/>
          <p:nvPr/>
        </p:nvSpPr>
        <p:spPr>
          <a:xfrm>
            <a:off x="963834" y="2083209"/>
            <a:ext cx="389890" cy="179070"/>
          </a:xfrm>
          <a:custGeom>
            <a:avLst/>
            <a:gdLst/>
            <a:ahLst/>
            <a:cxnLst/>
            <a:rect l="l" t="t" r="r" b="b"/>
            <a:pathLst>
              <a:path w="389890"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170" name="object 170"/>
          <p:cNvSpPr/>
          <p:nvPr/>
        </p:nvSpPr>
        <p:spPr>
          <a:xfrm>
            <a:off x="963834" y="2083209"/>
            <a:ext cx="389890" cy="179070"/>
          </a:xfrm>
          <a:custGeom>
            <a:avLst/>
            <a:gdLst/>
            <a:ahLst/>
            <a:cxnLst/>
            <a:rect l="l" t="t" r="r" b="b"/>
            <a:pathLst>
              <a:path w="389890" h="179069">
                <a:moveTo>
                  <a:pt x="0" y="178450"/>
                </a:moveTo>
                <a:lnTo>
                  <a:pt x="389650" y="178450"/>
                </a:lnTo>
                <a:lnTo>
                  <a:pt x="389650" y="0"/>
                </a:lnTo>
                <a:lnTo>
                  <a:pt x="0" y="0"/>
                </a:lnTo>
                <a:lnTo>
                  <a:pt x="0" y="178450"/>
                </a:lnTo>
                <a:close/>
              </a:path>
            </a:pathLst>
          </a:custGeom>
          <a:ln w="10755">
            <a:solidFill>
              <a:srgbClr val="006FC0"/>
            </a:solidFill>
          </a:ln>
        </p:spPr>
        <p:txBody>
          <a:bodyPr wrap="square" lIns="0" tIns="0" rIns="0" bIns="0" rtlCol="0"/>
          <a:lstStyle/>
          <a:p/>
        </p:txBody>
      </p:sp>
      <p:sp>
        <p:nvSpPr>
          <p:cNvPr id="171" name="object 171"/>
          <p:cNvSpPr/>
          <p:nvPr/>
        </p:nvSpPr>
        <p:spPr>
          <a:xfrm>
            <a:off x="691089" y="2265282"/>
            <a:ext cx="59055" cy="130175"/>
          </a:xfrm>
          <a:custGeom>
            <a:avLst/>
            <a:gdLst/>
            <a:ahLst/>
            <a:cxnLst/>
            <a:rect l="l" t="t" r="r" b="b"/>
            <a:pathLst>
              <a:path w="59054" h="130175">
                <a:moveTo>
                  <a:pt x="58452" y="114972"/>
                </a:moveTo>
                <a:lnTo>
                  <a:pt x="0" y="114972"/>
                </a:lnTo>
                <a:lnTo>
                  <a:pt x="29209" y="129632"/>
                </a:lnTo>
                <a:lnTo>
                  <a:pt x="58452" y="114972"/>
                </a:lnTo>
                <a:close/>
              </a:path>
              <a:path w="59054" h="130175">
                <a:moveTo>
                  <a:pt x="43813" y="0"/>
                </a:moveTo>
                <a:lnTo>
                  <a:pt x="14604" y="0"/>
                </a:lnTo>
                <a:lnTo>
                  <a:pt x="14604" y="114972"/>
                </a:lnTo>
                <a:lnTo>
                  <a:pt x="43813" y="114972"/>
                </a:lnTo>
                <a:lnTo>
                  <a:pt x="43813" y="0"/>
                </a:lnTo>
                <a:close/>
              </a:path>
            </a:pathLst>
          </a:custGeom>
          <a:solidFill>
            <a:srgbClr val="006FC0"/>
          </a:solidFill>
        </p:spPr>
        <p:txBody>
          <a:bodyPr wrap="square" lIns="0" tIns="0" rIns="0" bIns="0" rtlCol="0"/>
          <a:lstStyle/>
          <a:p/>
        </p:txBody>
      </p:sp>
      <p:sp>
        <p:nvSpPr>
          <p:cNvPr id="172" name="object 172"/>
          <p:cNvSpPr/>
          <p:nvPr/>
        </p:nvSpPr>
        <p:spPr>
          <a:xfrm>
            <a:off x="691089" y="2265282"/>
            <a:ext cx="59055" cy="130175"/>
          </a:xfrm>
          <a:custGeom>
            <a:avLst/>
            <a:gdLst/>
            <a:ahLst/>
            <a:cxnLst/>
            <a:rect l="l" t="t" r="r" b="b"/>
            <a:pathLst>
              <a:path w="59054" h="130175">
                <a:moveTo>
                  <a:pt x="14604" y="0"/>
                </a:moveTo>
                <a:lnTo>
                  <a:pt x="14604" y="114972"/>
                </a:lnTo>
                <a:lnTo>
                  <a:pt x="0" y="114972"/>
                </a:lnTo>
                <a:lnTo>
                  <a:pt x="29209" y="129632"/>
                </a:lnTo>
                <a:lnTo>
                  <a:pt x="58452" y="114972"/>
                </a:lnTo>
                <a:lnTo>
                  <a:pt x="43813" y="114972"/>
                </a:lnTo>
                <a:lnTo>
                  <a:pt x="43813" y="0"/>
                </a:lnTo>
                <a:lnTo>
                  <a:pt x="14604" y="0"/>
                </a:lnTo>
                <a:close/>
              </a:path>
            </a:pathLst>
          </a:custGeom>
          <a:ln w="3175">
            <a:solidFill>
              <a:srgbClr val="000000"/>
            </a:solidFill>
          </a:ln>
        </p:spPr>
        <p:txBody>
          <a:bodyPr wrap="square" lIns="0" tIns="0" rIns="0" bIns="0" rtlCol="0"/>
          <a:lstStyle/>
          <a:p/>
        </p:txBody>
      </p:sp>
      <p:sp>
        <p:nvSpPr>
          <p:cNvPr id="173" name="object 173"/>
          <p:cNvSpPr/>
          <p:nvPr/>
        </p:nvSpPr>
        <p:spPr>
          <a:xfrm>
            <a:off x="1109949" y="2265282"/>
            <a:ext cx="59055" cy="130175"/>
          </a:xfrm>
          <a:custGeom>
            <a:avLst/>
            <a:gdLst/>
            <a:ahLst/>
            <a:cxnLst/>
            <a:rect l="l" t="t" r="r" b="b"/>
            <a:pathLst>
              <a:path w="59055" h="130175">
                <a:moveTo>
                  <a:pt x="58452" y="114972"/>
                </a:moveTo>
                <a:lnTo>
                  <a:pt x="0" y="114972"/>
                </a:lnTo>
                <a:lnTo>
                  <a:pt x="29209" y="129632"/>
                </a:lnTo>
                <a:lnTo>
                  <a:pt x="58452" y="114972"/>
                </a:lnTo>
                <a:close/>
              </a:path>
              <a:path w="59055" h="130175">
                <a:moveTo>
                  <a:pt x="43813" y="0"/>
                </a:moveTo>
                <a:lnTo>
                  <a:pt x="14604" y="0"/>
                </a:lnTo>
                <a:lnTo>
                  <a:pt x="14604" y="114972"/>
                </a:lnTo>
                <a:lnTo>
                  <a:pt x="43813" y="114972"/>
                </a:lnTo>
                <a:lnTo>
                  <a:pt x="43813" y="0"/>
                </a:lnTo>
                <a:close/>
              </a:path>
            </a:pathLst>
          </a:custGeom>
          <a:solidFill>
            <a:srgbClr val="006FC0"/>
          </a:solidFill>
        </p:spPr>
        <p:txBody>
          <a:bodyPr wrap="square" lIns="0" tIns="0" rIns="0" bIns="0" rtlCol="0"/>
          <a:lstStyle/>
          <a:p/>
        </p:txBody>
      </p:sp>
      <p:sp>
        <p:nvSpPr>
          <p:cNvPr id="174" name="object 174"/>
          <p:cNvSpPr/>
          <p:nvPr/>
        </p:nvSpPr>
        <p:spPr>
          <a:xfrm>
            <a:off x="1109949" y="2265282"/>
            <a:ext cx="59055" cy="130175"/>
          </a:xfrm>
          <a:custGeom>
            <a:avLst/>
            <a:gdLst/>
            <a:ahLst/>
            <a:cxnLst/>
            <a:rect l="l" t="t" r="r" b="b"/>
            <a:pathLst>
              <a:path w="59055" h="130175">
                <a:moveTo>
                  <a:pt x="14604" y="0"/>
                </a:moveTo>
                <a:lnTo>
                  <a:pt x="14604" y="114972"/>
                </a:lnTo>
                <a:lnTo>
                  <a:pt x="0" y="114972"/>
                </a:lnTo>
                <a:lnTo>
                  <a:pt x="29209" y="129632"/>
                </a:lnTo>
                <a:lnTo>
                  <a:pt x="58452" y="114972"/>
                </a:lnTo>
                <a:lnTo>
                  <a:pt x="43813" y="114972"/>
                </a:lnTo>
                <a:lnTo>
                  <a:pt x="43813" y="0"/>
                </a:lnTo>
                <a:lnTo>
                  <a:pt x="14604" y="0"/>
                </a:lnTo>
                <a:close/>
              </a:path>
            </a:pathLst>
          </a:custGeom>
          <a:ln w="3175">
            <a:solidFill>
              <a:srgbClr val="000000"/>
            </a:solidFill>
          </a:ln>
        </p:spPr>
        <p:txBody>
          <a:bodyPr wrap="square" lIns="0" tIns="0" rIns="0" bIns="0" rtlCol="0"/>
          <a:lstStyle/>
          <a:p/>
        </p:txBody>
      </p:sp>
      <p:sp>
        <p:nvSpPr>
          <p:cNvPr id="175" name="object 175"/>
          <p:cNvSpPr/>
          <p:nvPr/>
        </p:nvSpPr>
        <p:spPr>
          <a:xfrm>
            <a:off x="1538534" y="2265282"/>
            <a:ext cx="59055" cy="130175"/>
          </a:xfrm>
          <a:custGeom>
            <a:avLst/>
            <a:gdLst/>
            <a:ahLst/>
            <a:cxnLst/>
            <a:rect l="l" t="t" r="r" b="b"/>
            <a:pathLst>
              <a:path w="59055" h="130175">
                <a:moveTo>
                  <a:pt x="58452" y="114972"/>
                </a:moveTo>
                <a:lnTo>
                  <a:pt x="0" y="114972"/>
                </a:lnTo>
                <a:lnTo>
                  <a:pt x="29243" y="129632"/>
                </a:lnTo>
                <a:lnTo>
                  <a:pt x="58452" y="114972"/>
                </a:lnTo>
                <a:close/>
              </a:path>
              <a:path w="59055" h="130175">
                <a:moveTo>
                  <a:pt x="43848" y="0"/>
                </a:moveTo>
                <a:lnTo>
                  <a:pt x="14604" y="0"/>
                </a:lnTo>
                <a:lnTo>
                  <a:pt x="14604" y="114972"/>
                </a:lnTo>
                <a:lnTo>
                  <a:pt x="43848" y="114972"/>
                </a:lnTo>
                <a:lnTo>
                  <a:pt x="43848" y="0"/>
                </a:lnTo>
                <a:close/>
              </a:path>
            </a:pathLst>
          </a:custGeom>
          <a:solidFill>
            <a:srgbClr val="FF0000"/>
          </a:solidFill>
        </p:spPr>
        <p:txBody>
          <a:bodyPr wrap="square" lIns="0" tIns="0" rIns="0" bIns="0" rtlCol="0"/>
          <a:lstStyle/>
          <a:p/>
        </p:txBody>
      </p:sp>
      <p:sp>
        <p:nvSpPr>
          <p:cNvPr id="176" name="object 176"/>
          <p:cNvSpPr/>
          <p:nvPr/>
        </p:nvSpPr>
        <p:spPr>
          <a:xfrm>
            <a:off x="1538534" y="2265282"/>
            <a:ext cx="59055" cy="130175"/>
          </a:xfrm>
          <a:custGeom>
            <a:avLst/>
            <a:gdLst/>
            <a:ahLst/>
            <a:cxnLst/>
            <a:rect l="l" t="t" r="r" b="b"/>
            <a:pathLst>
              <a:path w="59055" h="130175">
                <a:moveTo>
                  <a:pt x="14604" y="0"/>
                </a:moveTo>
                <a:lnTo>
                  <a:pt x="14604" y="114972"/>
                </a:lnTo>
                <a:lnTo>
                  <a:pt x="0" y="114972"/>
                </a:lnTo>
                <a:lnTo>
                  <a:pt x="29243" y="129632"/>
                </a:lnTo>
                <a:lnTo>
                  <a:pt x="58452" y="114972"/>
                </a:lnTo>
                <a:lnTo>
                  <a:pt x="43848" y="114972"/>
                </a:lnTo>
                <a:lnTo>
                  <a:pt x="43848" y="0"/>
                </a:lnTo>
                <a:lnTo>
                  <a:pt x="14604" y="0"/>
                </a:lnTo>
                <a:close/>
              </a:path>
            </a:pathLst>
          </a:custGeom>
          <a:ln w="3175">
            <a:solidFill>
              <a:srgbClr val="000000"/>
            </a:solidFill>
          </a:ln>
        </p:spPr>
        <p:txBody>
          <a:bodyPr wrap="square" lIns="0" tIns="0" rIns="0" bIns="0" rtlCol="0"/>
          <a:lstStyle/>
          <a:p/>
        </p:txBody>
      </p:sp>
      <p:sp>
        <p:nvSpPr>
          <p:cNvPr id="177" name="object 177"/>
          <p:cNvSpPr/>
          <p:nvPr/>
        </p:nvSpPr>
        <p:spPr>
          <a:xfrm>
            <a:off x="585867" y="2398536"/>
            <a:ext cx="87630" cy="616585"/>
          </a:xfrm>
          <a:custGeom>
            <a:avLst/>
            <a:gdLst/>
            <a:ahLst/>
            <a:cxnLst/>
            <a:rect l="l" t="t" r="r" b="b"/>
            <a:pathLst>
              <a:path w="87629" h="616585">
                <a:moveTo>
                  <a:pt x="87043" y="0"/>
                </a:moveTo>
                <a:lnTo>
                  <a:pt x="57834" y="29355"/>
                </a:lnTo>
                <a:lnTo>
                  <a:pt x="57834" y="616014"/>
                </a:lnTo>
                <a:lnTo>
                  <a:pt x="87043" y="586693"/>
                </a:lnTo>
                <a:lnTo>
                  <a:pt x="87043" y="0"/>
                </a:lnTo>
                <a:close/>
              </a:path>
              <a:path w="87629" h="616585">
                <a:moveTo>
                  <a:pt x="87043" y="0"/>
                </a:moveTo>
                <a:lnTo>
                  <a:pt x="29243" y="0"/>
                </a:lnTo>
                <a:lnTo>
                  <a:pt x="0" y="29355"/>
                </a:lnTo>
                <a:lnTo>
                  <a:pt x="57834" y="29355"/>
                </a:lnTo>
                <a:lnTo>
                  <a:pt x="87043" y="0"/>
                </a:lnTo>
                <a:close/>
              </a:path>
            </a:pathLst>
          </a:custGeom>
          <a:solidFill>
            <a:srgbClr val="990000"/>
          </a:solidFill>
        </p:spPr>
        <p:txBody>
          <a:bodyPr wrap="square" lIns="0" tIns="0" rIns="0" bIns="0" rtlCol="0"/>
          <a:lstStyle/>
          <a:p/>
        </p:txBody>
      </p:sp>
      <p:sp>
        <p:nvSpPr>
          <p:cNvPr id="178" name="object 178"/>
          <p:cNvSpPr/>
          <p:nvPr/>
        </p:nvSpPr>
        <p:spPr>
          <a:xfrm>
            <a:off x="585867" y="2398536"/>
            <a:ext cx="87630" cy="616585"/>
          </a:xfrm>
          <a:custGeom>
            <a:avLst/>
            <a:gdLst/>
            <a:ahLst/>
            <a:cxnLst/>
            <a:rect l="l" t="t" r="r" b="b"/>
            <a:pathLst>
              <a:path w="87629" h="616585">
                <a:moveTo>
                  <a:pt x="57834" y="616014"/>
                </a:moveTo>
                <a:lnTo>
                  <a:pt x="57834" y="29355"/>
                </a:lnTo>
                <a:lnTo>
                  <a:pt x="0" y="29355"/>
                </a:lnTo>
                <a:lnTo>
                  <a:pt x="29243" y="0"/>
                </a:lnTo>
                <a:lnTo>
                  <a:pt x="87043" y="0"/>
                </a:lnTo>
                <a:lnTo>
                  <a:pt x="57834" y="29355"/>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179" name="object 179"/>
          <p:cNvSpPr/>
          <p:nvPr/>
        </p:nvSpPr>
        <p:spPr>
          <a:xfrm>
            <a:off x="585867"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180" name="object 180"/>
          <p:cNvSpPr/>
          <p:nvPr/>
        </p:nvSpPr>
        <p:spPr>
          <a:xfrm>
            <a:off x="585867"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81" name="object 181"/>
          <p:cNvSpPr/>
          <p:nvPr/>
        </p:nvSpPr>
        <p:spPr>
          <a:xfrm>
            <a:off x="644320" y="2398536"/>
            <a:ext cx="87630" cy="616585"/>
          </a:xfrm>
          <a:custGeom>
            <a:avLst/>
            <a:gdLst/>
            <a:ahLst/>
            <a:cxnLst/>
            <a:rect l="l" t="t" r="r" b="b"/>
            <a:pathLst>
              <a:path w="87629" h="616585">
                <a:moveTo>
                  <a:pt x="87043" y="0"/>
                </a:moveTo>
                <a:lnTo>
                  <a:pt x="57799" y="29355"/>
                </a:lnTo>
                <a:lnTo>
                  <a:pt x="57799" y="616014"/>
                </a:lnTo>
                <a:lnTo>
                  <a:pt x="87043" y="586693"/>
                </a:lnTo>
                <a:lnTo>
                  <a:pt x="87043" y="0"/>
                </a:lnTo>
                <a:close/>
              </a:path>
              <a:path w="87629"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182" name="object 182"/>
          <p:cNvSpPr/>
          <p:nvPr/>
        </p:nvSpPr>
        <p:spPr>
          <a:xfrm>
            <a:off x="644320" y="2398536"/>
            <a:ext cx="87630" cy="616585"/>
          </a:xfrm>
          <a:custGeom>
            <a:avLst/>
            <a:gdLst/>
            <a:ahLst/>
            <a:cxnLst/>
            <a:rect l="l" t="t" r="r" b="b"/>
            <a:pathLst>
              <a:path w="87629" h="616585">
                <a:moveTo>
                  <a:pt x="57799" y="616014"/>
                </a:moveTo>
                <a:lnTo>
                  <a:pt x="57799" y="29355"/>
                </a:lnTo>
                <a:lnTo>
                  <a:pt x="0" y="29355"/>
                </a:lnTo>
                <a:lnTo>
                  <a:pt x="29243"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183" name="object 183"/>
          <p:cNvSpPr/>
          <p:nvPr/>
        </p:nvSpPr>
        <p:spPr>
          <a:xfrm>
            <a:off x="644320"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184" name="object 184"/>
          <p:cNvSpPr/>
          <p:nvPr/>
        </p:nvSpPr>
        <p:spPr>
          <a:xfrm>
            <a:off x="644320"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85" name="object 185"/>
          <p:cNvSpPr/>
          <p:nvPr/>
        </p:nvSpPr>
        <p:spPr>
          <a:xfrm>
            <a:off x="702773" y="2398536"/>
            <a:ext cx="87630" cy="616585"/>
          </a:xfrm>
          <a:custGeom>
            <a:avLst/>
            <a:gdLst/>
            <a:ahLst/>
            <a:cxnLst/>
            <a:rect l="l" t="t" r="r" b="b"/>
            <a:pathLst>
              <a:path w="87629" h="616585">
                <a:moveTo>
                  <a:pt x="87009" y="0"/>
                </a:moveTo>
                <a:lnTo>
                  <a:pt x="57799" y="29355"/>
                </a:lnTo>
                <a:lnTo>
                  <a:pt x="57799" y="616014"/>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186" name="object 186"/>
          <p:cNvSpPr/>
          <p:nvPr/>
        </p:nvSpPr>
        <p:spPr>
          <a:xfrm>
            <a:off x="702773" y="2398536"/>
            <a:ext cx="87630" cy="616585"/>
          </a:xfrm>
          <a:custGeom>
            <a:avLst/>
            <a:gdLst/>
            <a:ahLst/>
            <a:cxnLst/>
            <a:rect l="l" t="t" r="r" b="b"/>
            <a:pathLst>
              <a:path w="87629"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187" name="object 187"/>
          <p:cNvSpPr/>
          <p:nvPr/>
        </p:nvSpPr>
        <p:spPr>
          <a:xfrm>
            <a:off x="702773"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188" name="object 188"/>
          <p:cNvSpPr/>
          <p:nvPr/>
        </p:nvSpPr>
        <p:spPr>
          <a:xfrm>
            <a:off x="702773" y="2427857"/>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89" name="object 189"/>
          <p:cNvSpPr/>
          <p:nvPr/>
        </p:nvSpPr>
        <p:spPr>
          <a:xfrm>
            <a:off x="758923" y="2398536"/>
            <a:ext cx="87630" cy="616585"/>
          </a:xfrm>
          <a:custGeom>
            <a:avLst/>
            <a:gdLst/>
            <a:ahLst/>
            <a:cxnLst/>
            <a:rect l="l" t="t" r="r" b="b"/>
            <a:pathLst>
              <a:path w="87630" h="616585">
                <a:moveTo>
                  <a:pt x="87043" y="0"/>
                </a:moveTo>
                <a:lnTo>
                  <a:pt x="57834" y="29355"/>
                </a:lnTo>
                <a:lnTo>
                  <a:pt x="57834" y="616014"/>
                </a:lnTo>
                <a:lnTo>
                  <a:pt x="87043" y="586693"/>
                </a:lnTo>
                <a:lnTo>
                  <a:pt x="87043" y="0"/>
                </a:lnTo>
                <a:close/>
              </a:path>
              <a:path w="87630" h="616585">
                <a:moveTo>
                  <a:pt x="87043" y="0"/>
                </a:moveTo>
                <a:lnTo>
                  <a:pt x="29243" y="0"/>
                </a:lnTo>
                <a:lnTo>
                  <a:pt x="0" y="29355"/>
                </a:lnTo>
                <a:lnTo>
                  <a:pt x="57834" y="29355"/>
                </a:lnTo>
                <a:lnTo>
                  <a:pt x="87043" y="0"/>
                </a:lnTo>
                <a:close/>
              </a:path>
            </a:pathLst>
          </a:custGeom>
          <a:solidFill>
            <a:srgbClr val="00692F"/>
          </a:solidFill>
        </p:spPr>
        <p:txBody>
          <a:bodyPr wrap="square" lIns="0" tIns="0" rIns="0" bIns="0" rtlCol="0"/>
          <a:lstStyle/>
          <a:p/>
        </p:txBody>
      </p:sp>
      <p:sp>
        <p:nvSpPr>
          <p:cNvPr id="190" name="object 190"/>
          <p:cNvSpPr/>
          <p:nvPr/>
        </p:nvSpPr>
        <p:spPr>
          <a:xfrm>
            <a:off x="758923" y="2398536"/>
            <a:ext cx="87630" cy="616585"/>
          </a:xfrm>
          <a:custGeom>
            <a:avLst/>
            <a:gdLst/>
            <a:ahLst/>
            <a:cxnLst/>
            <a:rect l="l" t="t" r="r" b="b"/>
            <a:pathLst>
              <a:path w="87630" h="616585">
                <a:moveTo>
                  <a:pt x="57834" y="616014"/>
                </a:moveTo>
                <a:lnTo>
                  <a:pt x="57834" y="29355"/>
                </a:lnTo>
                <a:lnTo>
                  <a:pt x="0" y="29355"/>
                </a:lnTo>
                <a:lnTo>
                  <a:pt x="29243" y="0"/>
                </a:lnTo>
                <a:lnTo>
                  <a:pt x="87043" y="0"/>
                </a:lnTo>
                <a:lnTo>
                  <a:pt x="57834" y="29355"/>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191" name="object 191"/>
          <p:cNvSpPr/>
          <p:nvPr/>
        </p:nvSpPr>
        <p:spPr>
          <a:xfrm>
            <a:off x="758923"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192" name="object 192"/>
          <p:cNvSpPr/>
          <p:nvPr/>
        </p:nvSpPr>
        <p:spPr>
          <a:xfrm>
            <a:off x="758923"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93" name="object 193"/>
          <p:cNvSpPr/>
          <p:nvPr/>
        </p:nvSpPr>
        <p:spPr>
          <a:xfrm>
            <a:off x="979401" y="2398536"/>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990000"/>
          </a:solidFill>
        </p:spPr>
        <p:txBody>
          <a:bodyPr wrap="square" lIns="0" tIns="0" rIns="0" bIns="0" rtlCol="0"/>
          <a:lstStyle/>
          <a:p/>
        </p:txBody>
      </p:sp>
      <p:sp>
        <p:nvSpPr>
          <p:cNvPr id="194" name="object 194"/>
          <p:cNvSpPr/>
          <p:nvPr/>
        </p:nvSpPr>
        <p:spPr>
          <a:xfrm>
            <a:off x="979401" y="2398536"/>
            <a:ext cx="87630" cy="616585"/>
          </a:xfrm>
          <a:custGeom>
            <a:avLst/>
            <a:gdLst/>
            <a:ahLst/>
            <a:cxnLst/>
            <a:rect l="l" t="t" r="r" b="b"/>
            <a:pathLst>
              <a:path w="87630" h="616585">
                <a:moveTo>
                  <a:pt x="57799" y="616014"/>
                </a:moveTo>
                <a:lnTo>
                  <a:pt x="57799" y="29355"/>
                </a:lnTo>
                <a:lnTo>
                  <a:pt x="0" y="29355"/>
                </a:lnTo>
                <a:lnTo>
                  <a:pt x="29243"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195" name="object 195"/>
          <p:cNvSpPr/>
          <p:nvPr/>
        </p:nvSpPr>
        <p:spPr>
          <a:xfrm>
            <a:off x="979401"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196" name="object 196"/>
          <p:cNvSpPr/>
          <p:nvPr/>
        </p:nvSpPr>
        <p:spPr>
          <a:xfrm>
            <a:off x="979401"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197" name="object 197"/>
          <p:cNvSpPr/>
          <p:nvPr/>
        </p:nvSpPr>
        <p:spPr>
          <a:xfrm>
            <a:off x="1037854" y="2398536"/>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198" name="object 198"/>
          <p:cNvSpPr/>
          <p:nvPr/>
        </p:nvSpPr>
        <p:spPr>
          <a:xfrm>
            <a:off x="1037854" y="2398536"/>
            <a:ext cx="87630" cy="616585"/>
          </a:xfrm>
          <a:custGeom>
            <a:avLst/>
            <a:gdLst/>
            <a:ahLst/>
            <a:cxnLst/>
            <a:rect l="l" t="t" r="r" b="b"/>
            <a:pathLst>
              <a:path w="87630" h="616585">
                <a:moveTo>
                  <a:pt x="57799" y="616014"/>
                </a:moveTo>
                <a:lnTo>
                  <a:pt x="57799" y="29355"/>
                </a:lnTo>
                <a:lnTo>
                  <a:pt x="0" y="29355"/>
                </a:lnTo>
                <a:lnTo>
                  <a:pt x="29243"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199" name="object 199"/>
          <p:cNvSpPr/>
          <p:nvPr/>
        </p:nvSpPr>
        <p:spPr>
          <a:xfrm>
            <a:off x="1037854"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200" name="object 200"/>
          <p:cNvSpPr/>
          <p:nvPr/>
        </p:nvSpPr>
        <p:spPr>
          <a:xfrm>
            <a:off x="1037854"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01" name="object 201"/>
          <p:cNvSpPr/>
          <p:nvPr/>
        </p:nvSpPr>
        <p:spPr>
          <a:xfrm>
            <a:off x="1096307" y="2398536"/>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202" name="object 202"/>
          <p:cNvSpPr/>
          <p:nvPr/>
        </p:nvSpPr>
        <p:spPr>
          <a:xfrm>
            <a:off x="1096307" y="2398536"/>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203" name="object 203"/>
          <p:cNvSpPr/>
          <p:nvPr/>
        </p:nvSpPr>
        <p:spPr>
          <a:xfrm>
            <a:off x="109630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204" name="object 204"/>
          <p:cNvSpPr/>
          <p:nvPr/>
        </p:nvSpPr>
        <p:spPr>
          <a:xfrm>
            <a:off x="109630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05" name="object 205"/>
          <p:cNvSpPr/>
          <p:nvPr/>
        </p:nvSpPr>
        <p:spPr>
          <a:xfrm>
            <a:off x="1152457" y="2398536"/>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00692F"/>
          </a:solidFill>
        </p:spPr>
        <p:txBody>
          <a:bodyPr wrap="square" lIns="0" tIns="0" rIns="0" bIns="0" rtlCol="0"/>
          <a:lstStyle/>
          <a:p/>
        </p:txBody>
      </p:sp>
      <p:sp>
        <p:nvSpPr>
          <p:cNvPr id="206" name="object 206"/>
          <p:cNvSpPr/>
          <p:nvPr/>
        </p:nvSpPr>
        <p:spPr>
          <a:xfrm>
            <a:off x="1152457" y="2398536"/>
            <a:ext cx="87630" cy="616585"/>
          </a:xfrm>
          <a:custGeom>
            <a:avLst/>
            <a:gdLst/>
            <a:ahLst/>
            <a:cxnLst/>
            <a:rect l="l" t="t" r="r" b="b"/>
            <a:pathLst>
              <a:path w="87630" h="616585">
                <a:moveTo>
                  <a:pt x="57799" y="616014"/>
                </a:moveTo>
                <a:lnTo>
                  <a:pt x="57799" y="29355"/>
                </a:lnTo>
                <a:lnTo>
                  <a:pt x="0" y="29355"/>
                </a:lnTo>
                <a:lnTo>
                  <a:pt x="29243"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207" name="object 207"/>
          <p:cNvSpPr/>
          <p:nvPr/>
        </p:nvSpPr>
        <p:spPr>
          <a:xfrm>
            <a:off x="115245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08" name="object 208"/>
          <p:cNvSpPr/>
          <p:nvPr/>
        </p:nvSpPr>
        <p:spPr>
          <a:xfrm>
            <a:off x="115245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09" name="object 209"/>
          <p:cNvSpPr/>
          <p:nvPr/>
        </p:nvSpPr>
        <p:spPr>
          <a:xfrm>
            <a:off x="1408021" y="2398536"/>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0000"/>
          </a:solidFill>
        </p:spPr>
        <p:txBody>
          <a:bodyPr wrap="square" lIns="0" tIns="0" rIns="0" bIns="0" rtlCol="0"/>
          <a:lstStyle/>
          <a:p/>
        </p:txBody>
      </p:sp>
      <p:sp>
        <p:nvSpPr>
          <p:cNvPr id="210" name="object 210"/>
          <p:cNvSpPr/>
          <p:nvPr/>
        </p:nvSpPr>
        <p:spPr>
          <a:xfrm>
            <a:off x="1408021" y="2398536"/>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211" name="object 211"/>
          <p:cNvSpPr/>
          <p:nvPr/>
        </p:nvSpPr>
        <p:spPr>
          <a:xfrm>
            <a:off x="1408021"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212" name="object 212"/>
          <p:cNvSpPr/>
          <p:nvPr/>
        </p:nvSpPr>
        <p:spPr>
          <a:xfrm>
            <a:off x="1408021"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13" name="object 213"/>
          <p:cNvSpPr/>
          <p:nvPr/>
        </p:nvSpPr>
        <p:spPr>
          <a:xfrm>
            <a:off x="1466473" y="2398536"/>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1239"/>
          </a:solidFill>
        </p:spPr>
        <p:txBody>
          <a:bodyPr wrap="square" lIns="0" tIns="0" rIns="0" bIns="0" rtlCol="0"/>
          <a:lstStyle/>
          <a:p/>
        </p:txBody>
      </p:sp>
      <p:sp>
        <p:nvSpPr>
          <p:cNvPr id="214" name="object 214"/>
          <p:cNvSpPr/>
          <p:nvPr/>
        </p:nvSpPr>
        <p:spPr>
          <a:xfrm>
            <a:off x="1466473" y="2398536"/>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215" name="object 215"/>
          <p:cNvSpPr/>
          <p:nvPr/>
        </p:nvSpPr>
        <p:spPr>
          <a:xfrm>
            <a:off x="1466473"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216" name="object 216"/>
          <p:cNvSpPr/>
          <p:nvPr/>
        </p:nvSpPr>
        <p:spPr>
          <a:xfrm>
            <a:off x="1466473"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17" name="object 217"/>
          <p:cNvSpPr/>
          <p:nvPr/>
        </p:nvSpPr>
        <p:spPr>
          <a:xfrm>
            <a:off x="1524892" y="2398536"/>
            <a:ext cx="87630" cy="616585"/>
          </a:xfrm>
          <a:custGeom>
            <a:avLst/>
            <a:gdLst/>
            <a:ahLst/>
            <a:cxnLst/>
            <a:rect l="l" t="t" r="r" b="b"/>
            <a:pathLst>
              <a:path w="87630" h="616585">
                <a:moveTo>
                  <a:pt x="87043" y="0"/>
                </a:moveTo>
                <a:lnTo>
                  <a:pt x="57834" y="29355"/>
                </a:lnTo>
                <a:lnTo>
                  <a:pt x="57834" y="616014"/>
                </a:lnTo>
                <a:lnTo>
                  <a:pt x="87043" y="586693"/>
                </a:lnTo>
                <a:lnTo>
                  <a:pt x="87043" y="0"/>
                </a:lnTo>
                <a:close/>
              </a:path>
              <a:path w="87630" h="616585">
                <a:moveTo>
                  <a:pt x="87043" y="0"/>
                </a:moveTo>
                <a:lnTo>
                  <a:pt x="29243" y="0"/>
                </a:lnTo>
                <a:lnTo>
                  <a:pt x="0" y="29355"/>
                </a:lnTo>
                <a:lnTo>
                  <a:pt x="57834" y="29355"/>
                </a:lnTo>
                <a:lnTo>
                  <a:pt x="87043" y="0"/>
                </a:lnTo>
                <a:close/>
              </a:path>
            </a:pathLst>
          </a:custGeom>
          <a:solidFill>
            <a:srgbClr val="999900"/>
          </a:solidFill>
        </p:spPr>
        <p:txBody>
          <a:bodyPr wrap="square" lIns="0" tIns="0" rIns="0" bIns="0" rtlCol="0"/>
          <a:lstStyle/>
          <a:p/>
        </p:txBody>
      </p:sp>
      <p:sp>
        <p:nvSpPr>
          <p:cNvPr id="218" name="object 218"/>
          <p:cNvSpPr/>
          <p:nvPr/>
        </p:nvSpPr>
        <p:spPr>
          <a:xfrm>
            <a:off x="1524892" y="2398536"/>
            <a:ext cx="87630" cy="616585"/>
          </a:xfrm>
          <a:custGeom>
            <a:avLst/>
            <a:gdLst/>
            <a:ahLst/>
            <a:cxnLst/>
            <a:rect l="l" t="t" r="r" b="b"/>
            <a:pathLst>
              <a:path w="87630" h="616585">
                <a:moveTo>
                  <a:pt x="57834" y="616014"/>
                </a:moveTo>
                <a:lnTo>
                  <a:pt x="57834" y="29355"/>
                </a:lnTo>
                <a:lnTo>
                  <a:pt x="0" y="29355"/>
                </a:lnTo>
                <a:lnTo>
                  <a:pt x="29243" y="0"/>
                </a:lnTo>
                <a:lnTo>
                  <a:pt x="87043" y="0"/>
                </a:lnTo>
                <a:lnTo>
                  <a:pt x="57834" y="29355"/>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219" name="object 219"/>
          <p:cNvSpPr/>
          <p:nvPr/>
        </p:nvSpPr>
        <p:spPr>
          <a:xfrm>
            <a:off x="1524892"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220" name="object 220"/>
          <p:cNvSpPr/>
          <p:nvPr/>
        </p:nvSpPr>
        <p:spPr>
          <a:xfrm>
            <a:off x="1524892"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21" name="object 221"/>
          <p:cNvSpPr/>
          <p:nvPr/>
        </p:nvSpPr>
        <p:spPr>
          <a:xfrm>
            <a:off x="1581077" y="2398536"/>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222" name="object 222"/>
          <p:cNvSpPr/>
          <p:nvPr/>
        </p:nvSpPr>
        <p:spPr>
          <a:xfrm>
            <a:off x="1581077" y="2398536"/>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223" name="object 223"/>
          <p:cNvSpPr/>
          <p:nvPr/>
        </p:nvSpPr>
        <p:spPr>
          <a:xfrm>
            <a:off x="158107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24" name="object 224"/>
          <p:cNvSpPr/>
          <p:nvPr/>
        </p:nvSpPr>
        <p:spPr>
          <a:xfrm>
            <a:off x="1581077" y="2427857"/>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25" name="object 225"/>
          <p:cNvSpPr txBox="1"/>
          <p:nvPr/>
        </p:nvSpPr>
        <p:spPr>
          <a:xfrm>
            <a:off x="1360510" y="1967311"/>
            <a:ext cx="365125" cy="205104"/>
          </a:xfrm>
          <a:prstGeom prst="rect">
            <a:avLst/>
          </a:prstGeom>
        </p:spPr>
        <p:txBody>
          <a:bodyPr vert="horz" wrap="square" lIns="0" tIns="0" rIns="0" bIns="0" rtlCol="0">
            <a:spAutoFit/>
          </a:bodyPr>
          <a:lstStyle/>
          <a:p>
            <a:pPr marL="12700">
              <a:lnSpc>
                <a:spcPct val="100000"/>
              </a:lnSpc>
            </a:pPr>
            <a:r>
              <a:rPr sz="450" spc="35" dirty="0">
                <a:latin typeface="宋体" panose="02010600030101010101" pitchFamily="2" charset="-122"/>
                <a:cs typeface="宋体" panose="02010600030101010101" pitchFamily="2" charset="-122"/>
              </a:rPr>
              <a:t>进程</a:t>
            </a:r>
            <a:r>
              <a:rPr sz="450" spc="15" dirty="0">
                <a:latin typeface="宋体" panose="02010600030101010101" pitchFamily="2" charset="-122"/>
                <a:cs typeface="宋体" panose="02010600030101010101" pitchFamily="2" charset="-122"/>
              </a:rPr>
              <a:t>3</a:t>
            </a:r>
            <a:endParaRPr sz="450">
              <a:latin typeface="宋体" panose="02010600030101010101" pitchFamily="2" charset="-122"/>
              <a:cs typeface="宋体" panose="02010600030101010101" pitchFamily="2" charset="-122"/>
            </a:endParaRPr>
          </a:p>
          <a:p>
            <a:pPr marL="62230">
              <a:lnSpc>
                <a:spcPct val="100000"/>
              </a:lnSpc>
              <a:spcBef>
                <a:spcPts val="160"/>
              </a:spcBef>
            </a:pPr>
            <a:r>
              <a:rPr sz="650" spc="-10" dirty="0">
                <a:solidFill>
                  <a:srgbClr val="FF0000"/>
                </a:solidFill>
                <a:latin typeface="宋体" panose="02010600030101010101" pitchFamily="2" charset="-122"/>
                <a:cs typeface="宋体" panose="02010600030101010101" pitchFamily="2" charset="-122"/>
              </a:rPr>
              <a:t>双路</a:t>
            </a:r>
            <a:r>
              <a:rPr sz="650" spc="-5" dirty="0">
                <a:solidFill>
                  <a:srgbClr val="FF0000"/>
                </a:solidFill>
                <a:latin typeface="宋体" panose="02010600030101010101" pitchFamily="2" charset="-122"/>
                <a:cs typeface="宋体" panose="02010600030101010101" pitchFamily="2" charset="-122"/>
              </a:rPr>
              <a:t>6</a:t>
            </a:r>
            <a:r>
              <a:rPr sz="650" spc="-10" dirty="0">
                <a:solidFill>
                  <a:srgbClr val="FF0000"/>
                </a:solidFill>
                <a:latin typeface="宋体" panose="02010600030101010101" pitchFamily="2" charset="-122"/>
                <a:cs typeface="宋体" panose="02010600030101010101" pitchFamily="2" charset="-122"/>
              </a:rPr>
              <a:t>核</a:t>
            </a:r>
            <a:endParaRPr sz="650">
              <a:latin typeface="宋体" panose="02010600030101010101" pitchFamily="2" charset="-122"/>
              <a:cs typeface="宋体" panose="02010600030101010101" pitchFamily="2" charset="-122"/>
            </a:endParaRPr>
          </a:p>
        </p:txBody>
      </p:sp>
      <p:sp>
        <p:nvSpPr>
          <p:cNvPr id="226" name="object 226"/>
          <p:cNvSpPr txBox="1"/>
          <p:nvPr/>
        </p:nvSpPr>
        <p:spPr>
          <a:xfrm>
            <a:off x="1492742" y="2163085"/>
            <a:ext cx="149860" cy="108585"/>
          </a:xfrm>
          <a:prstGeom prst="rect">
            <a:avLst/>
          </a:prstGeom>
        </p:spPr>
        <p:txBody>
          <a:bodyPr vert="horz" wrap="square" lIns="0" tIns="0" rIns="0" bIns="0" rtlCol="0">
            <a:spAutoFit/>
          </a:bodyPr>
          <a:lstStyle/>
          <a:p>
            <a:pPr marL="12700">
              <a:lnSpc>
                <a:spcPct val="100000"/>
              </a:lnSpc>
            </a:pPr>
            <a:r>
              <a:rPr sz="650" spc="-5" dirty="0">
                <a:solidFill>
                  <a:srgbClr val="FF0000"/>
                </a:solidFill>
                <a:latin typeface="宋体" panose="02010600030101010101" pitchFamily="2" charset="-122"/>
                <a:cs typeface="宋体" panose="02010600030101010101" pitchFamily="2" charset="-122"/>
              </a:rPr>
              <a:t>CPU</a:t>
            </a:r>
            <a:endParaRPr sz="650">
              <a:latin typeface="宋体" panose="02010600030101010101" pitchFamily="2" charset="-122"/>
              <a:cs typeface="宋体" panose="02010600030101010101" pitchFamily="2" charset="-122"/>
            </a:endParaRPr>
          </a:p>
        </p:txBody>
      </p:sp>
      <p:sp>
        <p:nvSpPr>
          <p:cNvPr id="227" name="object 227"/>
          <p:cNvSpPr txBox="1"/>
          <p:nvPr/>
        </p:nvSpPr>
        <p:spPr>
          <a:xfrm>
            <a:off x="515731" y="2083209"/>
            <a:ext cx="389890" cy="179070"/>
          </a:xfrm>
          <a:prstGeom prst="rect">
            <a:avLst/>
          </a:prstGeom>
          <a:solidFill>
            <a:srgbClr val="FFFFFF"/>
          </a:solidFill>
          <a:ln w="10755">
            <a:solidFill>
              <a:srgbClr val="006FC0"/>
            </a:solidFill>
          </a:ln>
        </p:spPr>
        <p:txBody>
          <a:bodyPr vert="horz" wrap="square" lIns="0" tIns="0" rIns="0" bIns="0" rtlCol="0">
            <a:spAutoFit/>
          </a:bodyPr>
          <a:lstStyle/>
          <a:p>
            <a:pPr marL="106045">
              <a:lnSpc>
                <a:spcPct val="100000"/>
              </a:lnSpc>
            </a:pPr>
            <a:r>
              <a:rPr sz="650" spc="-5" dirty="0">
                <a:solidFill>
                  <a:srgbClr val="006FC0"/>
                </a:solidFill>
                <a:latin typeface="宋体" panose="02010600030101010101" pitchFamily="2" charset="-122"/>
                <a:cs typeface="宋体" panose="02010600030101010101" pitchFamily="2" charset="-122"/>
              </a:rPr>
              <a:t>MIC0</a:t>
            </a:r>
            <a:endParaRPr sz="650">
              <a:latin typeface="宋体" panose="02010600030101010101" pitchFamily="2" charset="-122"/>
              <a:cs typeface="宋体" panose="02010600030101010101" pitchFamily="2" charset="-122"/>
            </a:endParaRPr>
          </a:p>
        </p:txBody>
      </p:sp>
      <p:sp>
        <p:nvSpPr>
          <p:cNvPr id="228" name="object 228"/>
          <p:cNvSpPr txBox="1"/>
          <p:nvPr/>
        </p:nvSpPr>
        <p:spPr>
          <a:xfrm>
            <a:off x="1062817" y="2113412"/>
            <a:ext cx="191770" cy="108585"/>
          </a:xfrm>
          <a:prstGeom prst="rect">
            <a:avLst/>
          </a:prstGeom>
        </p:spPr>
        <p:txBody>
          <a:bodyPr vert="horz" wrap="square" lIns="0" tIns="0" rIns="0" bIns="0" rtlCol="0">
            <a:spAutoFit/>
          </a:bodyPr>
          <a:lstStyle/>
          <a:p>
            <a:pPr marL="12700">
              <a:lnSpc>
                <a:spcPct val="100000"/>
              </a:lnSpc>
            </a:pPr>
            <a:r>
              <a:rPr sz="650" spc="-5" dirty="0">
                <a:solidFill>
                  <a:srgbClr val="006FC0"/>
                </a:solidFill>
                <a:latin typeface="宋体" panose="02010600030101010101" pitchFamily="2" charset="-122"/>
                <a:cs typeface="宋体" panose="02010600030101010101" pitchFamily="2" charset="-122"/>
              </a:rPr>
              <a:t>MIC1</a:t>
            </a:r>
            <a:endParaRPr sz="650">
              <a:latin typeface="宋体" panose="02010600030101010101" pitchFamily="2" charset="-122"/>
              <a:cs typeface="宋体" panose="02010600030101010101" pitchFamily="2" charset="-122"/>
            </a:endParaRPr>
          </a:p>
        </p:txBody>
      </p:sp>
      <p:sp>
        <p:nvSpPr>
          <p:cNvPr id="229" name="object 229"/>
          <p:cNvSpPr txBox="1"/>
          <p:nvPr/>
        </p:nvSpPr>
        <p:spPr>
          <a:xfrm>
            <a:off x="1030996" y="3616967"/>
            <a:ext cx="274320" cy="191135"/>
          </a:xfrm>
          <a:prstGeom prst="rect">
            <a:avLst/>
          </a:prstGeom>
        </p:spPr>
        <p:txBody>
          <a:bodyPr vert="horz" wrap="square" lIns="0" tIns="0" rIns="0" bIns="0" rtlCol="0">
            <a:spAutoFit/>
          </a:bodyPr>
          <a:lstStyle/>
          <a:p>
            <a:pPr marL="12700">
              <a:lnSpc>
                <a:spcPct val="100000"/>
              </a:lnSpc>
            </a:pPr>
            <a:r>
              <a:rPr sz="1300" spc="-5" dirty="0">
                <a:latin typeface="宋体" panose="02010600030101010101" pitchFamily="2" charset="-122"/>
                <a:cs typeface="宋体" panose="02010600030101010101" pitchFamily="2" charset="-122"/>
              </a:rPr>
              <a:t>..</a:t>
            </a:r>
            <a:r>
              <a:rPr sz="1300" spc="-10" dirty="0">
                <a:latin typeface="宋体" panose="02010600030101010101" pitchFamily="2" charset="-122"/>
                <a:cs typeface="宋体" panose="02010600030101010101" pitchFamily="2" charset="-122"/>
              </a:rPr>
              <a:t>.</a:t>
            </a:r>
            <a:endParaRPr sz="1300">
              <a:latin typeface="宋体" panose="02010600030101010101" pitchFamily="2" charset="-122"/>
              <a:cs typeface="宋体" panose="02010600030101010101" pitchFamily="2" charset="-122"/>
            </a:endParaRPr>
          </a:p>
        </p:txBody>
      </p:sp>
      <p:sp>
        <p:nvSpPr>
          <p:cNvPr id="230" name="object 230"/>
          <p:cNvSpPr txBox="1"/>
          <p:nvPr/>
        </p:nvSpPr>
        <p:spPr>
          <a:xfrm>
            <a:off x="398341" y="3143023"/>
            <a:ext cx="439420" cy="207645"/>
          </a:xfrm>
          <a:prstGeom prst="rect">
            <a:avLst/>
          </a:prstGeom>
        </p:spPr>
        <p:txBody>
          <a:bodyPr vert="horz" wrap="square" lIns="0" tIns="0" rIns="0" bIns="0" rtlCol="0">
            <a:spAutoFit/>
          </a:bodyPr>
          <a:lstStyle/>
          <a:p>
            <a:pPr marL="12700" marR="5080" indent="102870">
              <a:lnSpc>
                <a:spcPct val="100000"/>
              </a:lnSpc>
            </a:pPr>
            <a:r>
              <a:rPr sz="650" spc="-10" dirty="0">
                <a:latin typeface="宋体" panose="02010600030101010101" pitchFamily="2" charset="-122"/>
                <a:cs typeface="宋体" panose="02010600030101010101" pitchFamily="2" charset="-122"/>
              </a:rPr>
              <a:t>进程</a:t>
            </a:r>
            <a:r>
              <a:rPr sz="650" spc="-5" dirty="0">
                <a:latin typeface="宋体" panose="02010600030101010101" pitchFamily="2" charset="-122"/>
                <a:cs typeface="宋体" panose="02010600030101010101" pitchFamily="2" charset="-122"/>
              </a:rPr>
              <a:t>3 </a:t>
            </a:r>
            <a:r>
              <a:rPr sz="650" spc="-10" dirty="0">
                <a:latin typeface="宋体" panose="02010600030101010101" pitchFamily="2" charset="-122"/>
                <a:cs typeface="宋体" panose="02010600030101010101" pitchFamily="2" charset="-122"/>
              </a:rPr>
              <a:t>节点内规约</a:t>
            </a:r>
            <a:endParaRPr sz="650">
              <a:latin typeface="宋体" panose="02010600030101010101" pitchFamily="2" charset="-122"/>
              <a:cs typeface="宋体" panose="02010600030101010101" pitchFamily="2" charset="-122"/>
            </a:endParaRPr>
          </a:p>
        </p:txBody>
      </p:sp>
      <p:sp>
        <p:nvSpPr>
          <p:cNvPr id="231" name="object 231"/>
          <p:cNvSpPr txBox="1"/>
          <p:nvPr/>
        </p:nvSpPr>
        <p:spPr>
          <a:xfrm>
            <a:off x="455481" y="1965531"/>
            <a:ext cx="232410" cy="10858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进程</a:t>
            </a:r>
            <a:r>
              <a:rPr sz="650" spc="-5" dirty="0">
                <a:latin typeface="宋体" panose="02010600030101010101" pitchFamily="2" charset="-122"/>
                <a:cs typeface="宋体" panose="02010600030101010101" pitchFamily="2" charset="-122"/>
              </a:rPr>
              <a:t>1</a:t>
            </a:r>
            <a:endParaRPr sz="650">
              <a:latin typeface="宋体" panose="02010600030101010101" pitchFamily="2" charset="-122"/>
              <a:cs typeface="宋体" panose="02010600030101010101" pitchFamily="2" charset="-122"/>
            </a:endParaRPr>
          </a:p>
        </p:txBody>
      </p:sp>
      <p:sp>
        <p:nvSpPr>
          <p:cNvPr id="232" name="object 232"/>
          <p:cNvSpPr txBox="1"/>
          <p:nvPr/>
        </p:nvSpPr>
        <p:spPr>
          <a:xfrm>
            <a:off x="970859" y="1979557"/>
            <a:ext cx="180975" cy="87630"/>
          </a:xfrm>
          <a:prstGeom prst="rect">
            <a:avLst/>
          </a:prstGeom>
        </p:spPr>
        <p:txBody>
          <a:bodyPr vert="horz" wrap="square" lIns="0" tIns="0" rIns="0" bIns="0" rtlCol="0">
            <a:spAutoFit/>
          </a:bodyPr>
          <a:lstStyle/>
          <a:p>
            <a:pPr marL="12700">
              <a:lnSpc>
                <a:spcPct val="100000"/>
              </a:lnSpc>
            </a:pPr>
            <a:r>
              <a:rPr sz="450" spc="35" dirty="0">
                <a:latin typeface="宋体" panose="02010600030101010101" pitchFamily="2" charset="-122"/>
                <a:cs typeface="宋体" panose="02010600030101010101" pitchFamily="2" charset="-122"/>
              </a:rPr>
              <a:t>进程</a:t>
            </a:r>
            <a:r>
              <a:rPr sz="450" spc="15" dirty="0">
                <a:latin typeface="宋体" panose="02010600030101010101" pitchFamily="2" charset="-122"/>
                <a:cs typeface="宋体" panose="02010600030101010101" pitchFamily="2" charset="-122"/>
              </a:rPr>
              <a:t>2</a:t>
            </a:r>
            <a:endParaRPr sz="450">
              <a:latin typeface="宋体" panose="02010600030101010101" pitchFamily="2" charset="-122"/>
              <a:cs typeface="宋体" panose="02010600030101010101" pitchFamily="2" charset="-122"/>
            </a:endParaRPr>
          </a:p>
        </p:txBody>
      </p:sp>
      <p:sp>
        <p:nvSpPr>
          <p:cNvPr id="233" name="object 233"/>
          <p:cNvSpPr/>
          <p:nvPr/>
        </p:nvSpPr>
        <p:spPr>
          <a:xfrm>
            <a:off x="147540" y="2828794"/>
            <a:ext cx="87630" cy="616585"/>
          </a:xfrm>
          <a:custGeom>
            <a:avLst/>
            <a:gdLst/>
            <a:ahLst/>
            <a:cxnLst/>
            <a:rect l="l" t="t" r="r" b="b"/>
            <a:pathLst>
              <a:path w="87629" h="616585">
                <a:moveTo>
                  <a:pt x="87026" y="0"/>
                </a:moveTo>
                <a:lnTo>
                  <a:pt x="57803" y="29320"/>
                </a:lnTo>
                <a:lnTo>
                  <a:pt x="57803" y="616014"/>
                </a:lnTo>
                <a:lnTo>
                  <a:pt x="87026" y="586659"/>
                </a:lnTo>
                <a:lnTo>
                  <a:pt x="87026" y="0"/>
                </a:lnTo>
                <a:close/>
              </a:path>
              <a:path w="87629" h="616585">
                <a:moveTo>
                  <a:pt x="87026" y="0"/>
                </a:moveTo>
                <a:lnTo>
                  <a:pt x="29222" y="0"/>
                </a:lnTo>
                <a:lnTo>
                  <a:pt x="0" y="29320"/>
                </a:lnTo>
                <a:lnTo>
                  <a:pt x="57803" y="29320"/>
                </a:lnTo>
                <a:lnTo>
                  <a:pt x="87026" y="0"/>
                </a:lnTo>
                <a:close/>
              </a:path>
            </a:pathLst>
          </a:custGeom>
          <a:solidFill>
            <a:srgbClr val="990000"/>
          </a:solidFill>
        </p:spPr>
        <p:txBody>
          <a:bodyPr wrap="square" lIns="0" tIns="0" rIns="0" bIns="0" rtlCol="0"/>
          <a:lstStyle/>
          <a:p/>
        </p:txBody>
      </p:sp>
      <p:sp>
        <p:nvSpPr>
          <p:cNvPr id="234" name="object 234"/>
          <p:cNvSpPr/>
          <p:nvPr/>
        </p:nvSpPr>
        <p:spPr>
          <a:xfrm>
            <a:off x="147540" y="2828794"/>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59"/>
                </a:lnTo>
                <a:lnTo>
                  <a:pt x="57803" y="616014"/>
                </a:lnTo>
                <a:close/>
              </a:path>
            </a:pathLst>
          </a:custGeom>
          <a:ln w="3175">
            <a:solidFill>
              <a:srgbClr val="000000"/>
            </a:solidFill>
          </a:ln>
        </p:spPr>
        <p:txBody>
          <a:bodyPr wrap="square" lIns="0" tIns="0" rIns="0" bIns="0" rtlCol="0"/>
          <a:lstStyle/>
          <a:p/>
        </p:txBody>
      </p:sp>
      <p:sp>
        <p:nvSpPr>
          <p:cNvPr id="235" name="object 235"/>
          <p:cNvSpPr/>
          <p:nvPr/>
        </p:nvSpPr>
        <p:spPr>
          <a:xfrm>
            <a:off x="147540"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236" name="object 236"/>
          <p:cNvSpPr/>
          <p:nvPr/>
        </p:nvSpPr>
        <p:spPr>
          <a:xfrm>
            <a:off x="147540"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37" name="object 237"/>
          <p:cNvSpPr/>
          <p:nvPr/>
        </p:nvSpPr>
        <p:spPr>
          <a:xfrm>
            <a:off x="205986" y="2828794"/>
            <a:ext cx="87630" cy="616585"/>
          </a:xfrm>
          <a:custGeom>
            <a:avLst/>
            <a:gdLst/>
            <a:ahLst/>
            <a:cxnLst/>
            <a:rect l="l" t="t" r="r" b="b"/>
            <a:pathLst>
              <a:path w="87629" h="616585">
                <a:moveTo>
                  <a:pt x="87026" y="0"/>
                </a:moveTo>
                <a:lnTo>
                  <a:pt x="57803" y="29320"/>
                </a:lnTo>
                <a:lnTo>
                  <a:pt x="57803" y="616014"/>
                </a:lnTo>
                <a:lnTo>
                  <a:pt x="87026" y="586659"/>
                </a:lnTo>
                <a:lnTo>
                  <a:pt x="87026" y="0"/>
                </a:lnTo>
                <a:close/>
              </a:path>
              <a:path w="87629" h="616585">
                <a:moveTo>
                  <a:pt x="87026" y="0"/>
                </a:moveTo>
                <a:lnTo>
                  <a:pt x="29222" y="0"/>
                </a:lnTo>
                <a:lnTo>
                  <a:pt x="0" y="29320"/>
                </a:lnTo>
                <a:lnTo>
                  <a:pt x="57803" y="29320"/>
                </a:lnTo>
                <a:lnTo>
                  <a:pt x="87026" y="0"/>
                </a:lnTo>
                <a:close/>
              </a:path>
            </a:pathLst>
          </a:custGeom>
          <a:solidFill>
            <a:srgbClr val="001239"/>
          </a:solidFill>
        </p:spPr>
        <p:txBody>
          <a:bodyPr wrap="square" lIns="0" tIns="0" rIns="0" bIns="0" rtlCol="0"/>
          <a:lstStyle/>
          <a:p/>
        </p:txBody>
      </p:sp>
      <p:sp>
        <p:nvSpPr>
          <p:cNvPr id="238" name="object 238"/>
          <p:cNvSpPr/>
          <p:nvPr/>
        </p:nvSpPr>
        <p:spPr>
          <a:xfrm>
            <a:off x="205986" y="2828794"/>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59"/>
                </a:lnTo>
                <a:lnTo>
                  <a:pt x="57803" y="616014"/>
                </a:lnTo>
                <a:close/>
              </a:path>
            </a:pathLst>
          </a:custGeom>
          <a:ln w="3175">
            <a:solidFill>
              <a:srgbClr val="000000"/>
            </a:solidFill>
          </a:ln>
        </p:spPr>
        <p:txBody>
          <a:bodyPr wrap="square" lIns="0" tIns="0" rIns="0" bIns="0" rtlCol="0"/>
          <a:lstStyle/>
          <a:p/>
        </p:txBody>
      </p:sp>
      <p:sp>
        <p:nvSpPr>
          <p:cNvPr id="239" name="object 239"/>
          <p:cNvSpPr/>
          <p:nvPr/>
        </p:nvSpPr>
        <p:spPr>
          <a:xfrm>
            <a:off x="205986"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240" name="object 240"/>
          <p:cNvSpPr/>
          <p:nvPr/>
        </p:nvSpPr>
        <p:spPr>
          <a:xfrm>
            <a:off x="205986"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41" name="object 241"/>
          <p:cNvSpPr/>
          <p:nvPr/>
        </p:nvSpPr>
        <p:spPr>
          <a:xfrm>
            <a:off x="264432" y="2828794"/>
            <a:ext cx="87630" cy="616585"/>
          </a:xfrm>
          <a:custGeom>
            <a:avLst/>
            <a:gdLst/>
            <a:ahLst/>
            <a:cxnLst/>
            <a:rect l="l" t="t" r="r" b="b"/>
            <a:pathLst>
              <a:path w="87629" h="616585">
                <a:moveTo>
                  <a:pt x="87026" y="0"/>
                </a:moveTo>
                <a:lnTo>
                  <a:pt x="57803" y="29320"/>
                </a:lnTo>
                <a:lnTo>
                  <a:pt x="57803" y="616014"/>
                </a:lnTo>
                <a:lnTo>
                  <a:pt x="87026" y="586659"/>
                </a:lnTo>
                <a:lnTo>
                  <a:pt x="87026" y="0"/>
                </a:lnTo>
                <a:close/>
              </a:path>
              <a:path w="87629" h="616585">
                <a:moveTo>
                  <a:pt x="87026" y="0"/>
                </a:moveTo>
                <a:lnTo>
                  <a:pt x="29222" y="0"/>
                </a:lnTo>
                <a:lnTo>
                  <a:pt x="0" y="29320"/>
                </a:lnTo>
                <a:lnTo>
                  <a:pt x="57803" y="29320"/>
                </a:lnTo>
                <a:lnTo>
                  <a:pt x="87026" y="0"/>
                </a:lnTo>
                <a:close/>
              </a:path>
            </a:pathLst>
          </a:custGeom>
          <a:solidFill>
            <a:srgbClr val="999900"/>
          </a:solidFill>
        </p:spPr>
        <p:txBody>
          <a:bodyPr wrap="square" lIns="0" tIns="0" rIns="0" bIns="0" rtlCol="0"/>
          <a:lstStyle/>
          <a:p/>
        </p:txBody>
      </p:sp>
      <p:sp>
        <p:nvSpPr>
          <p:cNvPr id="242" name="object 242"/>
          <p:cNvSpPr/>
          <p:nvPr/>
        </p:nvSpPr>
        <p:spPr>
          <a:xfrm>
            <a:off x="264432" y="2828794"/>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59"/>
                </a:lnTo>
                <a:lnTo>
                  <a:pt x="57803" y="616014"/>
                </a:lnTo>
                <a:close/>
              </a:path>
            </a:pathLst>
          </a:custGeom>
          <a:ln w="3175">
            <a:solidFill>
              <a:srgbClr val="000000"/>
            </a:solidFill>
          </a:ln>
        </p:spPr>
        <p:txBody>
          <a:bodyPr wrap="square" lIns="0" tIns="0" rIns="0" bIns="0" rtlCol="0"/>
          <a:lstStyle/>
          <a:p/>
        </p:txBody>
      </p:sp>
      <p:sp>
        <p:nvSpPr>
          <p:cNvPr id="243" name="object 243"/>
          <p:cNvSpPr/>
          <p:nvPr/>
        </p:nvSpPr>
        <p:spPr>
          <a:xfrm>
            <a:off x="264432"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244" name="object 244"/>
          <p:cNvSpPr/>
          <p:nvPr/>
        </p:nvSpPr>
        <p:spPr>
          <a:xfrm>
            <a:off x="264432"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45" name="object 245"/>
          <p:cNvSpPr/>
          <p:nvPr/>
        </p:nvSpPr>
        <p:spPr>
          <a:xfrm>
            <a:off x="320596" y="2828794"/>
            <a:ext cx="87630" cy="616585"/>
          </a:xfrm>
          <a:custGeom>
            <a:avLst/>
            <a:gdLst/>
            <a:ahLst/>
            <a:cxnLst/>
            <a:rect l="l" t="t" r="r" b="b"/>
            <a:pathLst>
              <a:path w="87629" h="616585">
                <a:moveTo>
                  <a:pt x="87026" y="0"/>
                </a:moveTo>
                <a:lnTo>
                  <a:pt x="57803" y="29320"/>
                </a:lnTo>
                <a:lnTo>
                  <a:pt x="57803" y="616014"/>
                </a:lnTo>
                <a:lnTo>
                  <a:pt x="87026" y="586659"/>
                </a:lnTo>
                <a:lnTo>
                  <a:pt x="87026" y="0"/>
                </a:lnTo>
                <a:close/>
              </a:path>
              <a:path w="87629" h="616585">
                <a:moveTo>
                  <a:pt x="87026" y="0"/>
                </a:moveTo>
                <a:lnTo>
                  <a:pt x="29222" y="0"/>
                </a:lnTo>
                <a:lnTo>
                  <a:pt x="0" y="29320"/>
                </a:lnTo>
                <a:lnTo>
                  <a:pt x="57803" y="29320"/>
                </a:lnTo>
                <a:lnTo>
                  <a:pt x="87026" y="0"/>
                </a:lnTo>
                <a:close/>
              </a:path>
            </a:pathLst>
          </a:custGeom>
          <a:solidFill>
            <a:srgbClr val="00692F"/>
          </a:solidFill>
        </p:spPr>
        <p:txBody>
          <a:bodyPr wrap="square" lIns="0" tIns="0" rIns="0" bIns="0" rtlCol="0"/>
          <a:lstStyle/>
          <a:p/>
        </p:txBody>
      </p:sp>
      <p:sp>
        <p:nvSpPr>
          <p:cNvPr id="246" name="object 246"/>
          <p:cNvSpPr/>
          <p:nvPr/>
        </p:nvSpPr>
        <p:spPr>
          <a:xfrm>
            <a:off x="320596" y="2828794"/>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59"/>
                </a:lnTo>
                <a:lnTo>
                  <a:pt x="57803" y="616014"/>
                </a:lnTo>
                <a:close/>
              </a:path>
            </a:pathLst>
          </a:custGeom>
          <a:ln w="3175">
            <a:solidFill>
              <a:srgbClr val="000000"/>
            </a:solidFill>
          </a:ln>
        </p:spPr>
        <p:txBody>
          <a:bodyPr wrap="square" lIns="0" tIns="0" rIns="0" bIns="0" rtlCol="0"/>
          <a:lstStyle/>
          <a:p/>
        </p:txBody>
      </p:sp>
      <p:sp>
        <p:nvSpPr>
          <p:cNvPr id="247" name="object 247"/>
          <p:cNvSpPr/>
          <p:nvPr/>
        </p:nvSpPr>
        <p:spPr>
          <a:xfrm>
            <a:off x="320596"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48" name="object 248"/>
          <p:cNvSpPr/>
          <p:nvPr/>
        </p:nvSpPr>
        <p:spPr>
          <a:xfrm>
            <a:off x="320596" y="2858115"/>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49" name="object 249"/>
          <p:cNvSpPr/>
          <p:nvPr/>
        </p:nvSpPr>
        <p:spPr>
          <a:xfrm>
            <a:off x="446230" y="3014551"/>
            <a:ext cx="137795" cy="108585"/>
          </a:xfrm>
          <a:custGeom>
            <a:avLst/>
            <a:gdLst/>
            <a:ahLst/>
            <a:cxnLst/>
            <a:rect l="l" t="t" r="r" b="b"/>
            <a:pathLst>
              <a:path w="137795" h="108585">
                <a:moveTo>
                  <a:pt x="137712" y="0"/>
                </a:moveTo>
                <a:lnTo>
                  <a:pt x="0" y="108280"/>
                </a:lnTo>
              </a:path>
            </a:pathLst>
          </a:custGeom>
          <a:ln w="10746">
            <a:solidFill>
              <a:srgbClr val="000000"/>
            </a:solidFill>
          </a:ln>
        </p:spPr>
        <p:txBody>
          <a:bodyPr wrap="square" lIns="0" tIns="0" rIns="0" bIns="0" rtlCol="0"/>
          <a:lstStyle/>
          <a:p/>
        </p:txBody>
      </p:sp>
      <p:sp>
        <p:nvSpPr>
          <p:cNvPr id="250" name="object 250"/>
          <p:cNvSpPr/>
          <p:nvPr/>
        </p:nvSpPr>
        <p:spPr>
          <a:xfrm>
            <a:off x="404268" y="3104514"/>
            <a:ext cx="57785" cy="51435"/>
          </a:xfrm>
          <a:custGeom>
            <a:avLst/>
            <a:gdLst/>
            <a:ahLst/>
            <a:cxnLst/>
            <a:rect l="l" t="t" r="r" b="b"/>
            <a:pathLst>
              <a:path w="57784" h="51435">
                <a:moveTo>
                  <a:pt x="33824" y="0"/>
                </a:moveTo>
                <a:lnTo>
                  <a:pt x="0" y="51294"/>
                </a:lnTo>
                <a:lnTo>
                  <a:pt x="57724" y="30631"/>
                </a:lnTo>
                <a:lnTo>
                  <a:pt x="33824" y="0"/>
                </a:lnTo>
                <a:close/>
              </a:path>
            </a:pathLst>
          </a:custGeom>
          <a:solidFill>
            <a:srgbClr val="000000"/>
          </a:solidFill>
        </p:spPr>
        <p:txBody>
          <a:bodyPr wrap="square" lIns="0" tIns="0" rIns="0" bIns="0" rtlCol="0"/>
          <a:lstStyle/>
          <a:p/>
        </p:txBody>
      </p:sp>
      <p:sp>
        <p:nvSpPr>
          <p:cNvPr id="251" name="object 251"/>
          <p:cNvSpPr/>
          <p:nvPr/>
        </p:nvSpPr>
        <p:spPr>
          <a:xfrm>
            <a:off x="456006" y="3012136"/>
            <a:ext cx="527685" cy="131445"/>
          </a:xfrm>
          <a:custGeom>
            <a:avLst/>
            <a:gdLst/>
            <a:ahLst/>
            <a:cxnLst/>
            <a:rect l="l" t="t" r="r" b="b"/>
            <a:pathLst>
              <a:path w="527685" h="131444">
                <a:moveTo>
                  <a:pt x="527312" y="0"/>
                </a:moveTo>
                <a:lnTo>
                  <a:pt x="0" y="130840"/>
                </a:lnTo>
              </a:path>
            </a:pathLst>
          </a:custGeom>
          <a:ln w="10760">
            <a:solidFill>
              <a:srgbClr val="000000"/>
            </a:solidFill>
          </a:ln>
        </p:spPr>
        <p:txBody>
          <a:bodyPr wrap="square" lIns="0" tIns="0" rIns="0" bIns="0" rtlCol="0"/>
          <a:lstStyle/>
          <a:p/>
        </p:txBody>
      </p:sp>
      <p:sp>
        <p:nvSpPr>
          <p:cNvPr id="252" name="object 252"/>
          <p:cNvSpPr/>
          <p:nvPr/>
        </p:nvSpPr>
        <p:spPr>
          <a:xfrm>
            <a:off x="404268" y="3122900"/>
            <a:ext cx="61594" cy="38100"/>
          </a:xfrm>
          <a:custGeom>
            <a:avLst/>
            <a:gdLst/>
            <a:ahLst/>
            <a:cxnLst/>
            <a:rect l="l" t="t" r="r" b="b"/>
            <a:pathLst>
              <a:path w="61595" h="38100">
                <a:moveTo>
                  <a:pt x="51793" y="0"/>
                </a:moveTo>
                <a:lnTo>
                  <a:pt x="0" y="32908"/>
                </a:lnTo>
                <a:lnTo>
                  <a:pt x="61095" y="37772"/>
                </a:lnTo>
                <a:lnTo>
                  <a:pt x="51793" y="0"/>
                </a:lnTo>
                <a:close/>
              </a:path>
            </a:pathLst>
          </a:custGeom>
          <a:solidFill>
            <a:srgbClr val="000000"/>
          </a:solidFill>
        </p:spPr>
        <p:txBody>
          <a:bodyPr wrap="square" lIns="0" tIns="0" rIns="0" bIns="0" rtlCol="0"/>
          <a:lstStyle/>
          <a:p/>
        </p:txBody>
      </p:sp>
      <p:sp>
        <p:nvSpPr>
          <p:cNvPr id="253" name="object 253"/>
          <p:cNvSpPr/>
          <p:nvPr/>
        </p:nvSpPr>
        <p:spPr>
          <a:xfrm>
            <a:off x="457027" y="3012136"/>
            <a:ext cx="945515" cy="136525"/>
          </a:xfrm>
          <a:custGeom>
            <a:avLst/>
            <a:gdLst/>
            <a:ahLst/>
            <a:cxnLst/>
            <a:rect l="l" t="t" r="r" b="b"/>
            <a:pathLst>
              <a:path w="945515" h="136525">
                <a:moveTo>
                  <a:pt x="945151" y="0"/>
                </a:moveTo>
                <a:lnTo>
                  <a:pt x="0" y="136083"/>
                </a:lnTo>
              </a:path>
            </a:pathLst>
          </a:custGeom>
          <a:ln w="10761">
            <a:solidFill>
              <a:srgbClr val="000000"/>
            </a:solidFill>
          </a:ln>
        </p:spPr>
        <p:txBody>
          <a:bodyPr wrap="square" lIns="0" tIns="0" rIns="0" bIns="0" rtlCol="0"/>
          <a:lstStyle/>
          <a:p/>
        </p:txBody>
      </p:sp>
      <p:sp>
        <p:nvSpPr>
          <p:cNvPr id="254" name="object 254"/>
          <p:cNvSpPr/>
          <p:nvPr/>
        </p:nvSpPr>
        <p:spPr>
          <a:xfrm>
            <a:off x="404268" y="3128247"/>
            <a:ext cx="60325" cy="38735"/>
          </a:xfrm>
          <a:custGeom>
            <a:avLst/>
            <a:gdLst/>
            <a:ahLst/>
            <a:cxnLst/>
            <a:rect l="l" t="t" r="r" b="b"/>
            <a:pathLst>
              <a:path w="60325" h="38735">
                <a:moveTo>
                  <a:pt x="54799" y="0"/>
                </a:moveTo>
                <a:lnTo>
                  <a:pt x="0" y="27561"/>
                </a:lnTo>
                <a:lnTo>
                  <a:pt x="60305" y="38531"/>
                </a:lnTo>
                <a:lnTo>
                  <a:pt x="54799" y="0"/>
                </a:lnTo>
                <a:close/>
              </a:path>
            </a:pathLst>
          </a:custGeom>
          <a:solidFill>
            <a:srgbClr val="000000"/>
          </a:solidFill>
        </p:spPr>
        <p:txBody>
          <a:bodyPr wrap="square" lIns="0" tIns="0" rIns="0" bIns="0" rtlCol="0"/>
          <a:lstStyle/>
          <a:p/>
        </p:txBody>
      </p:sp>
      <p:sp>
        <p:nvSpPr>
          <p:cNvPr id="255" name="object 255"/>
          <p:cNvSpPr txBox="1"/>
          <p:nvPr/>
        </p:nvSpPr>
        <p:spPr>
          <a:xfrm>
            <a:off x="1717000" y="2563642"/>
            <a:ext cx="191135" cy="207645"/>
          </a:xfrm>
          <a:prstGeom prst="rect">
            <a:avLst/>
          </a:prstGeom>
        </p:spPr>
        <p:txBody>
          <a:bodyPr vert="horz" wrap="square" lIns="0" tIns="0" rIns="0" bIns="0" rtlCol="0">
            <a:spAutoFit/>
          </a:bodyPr>
          <a:lstStyle/>
          <a:p>
            <a:pPr marL="74295" marR="5080" indent="-62230">
              <a:lnSpc>
                <a:spcPct val="100000"/>
              </a:lnSpc>
            </a:pPr>
            <a:r>
              <a:rPr sz="650" spc="-10" dirty="0">
                <a:latin typeface="宋体" panose="02010600030101010101" pitchFamily="2" charset="-122"/>
                <a:cs typeface="宋体" panose="02010600030101010101" pitchFamily="2" charset="-122"/>
              </a:rPr>
              <a:t>分块 </a:t>
            </a:r>
            <a:r>
              <a:rPr sz="650" spc="-5" dirty="0">
                <a:latin typeface="宋体" panose="02010600030101010101" pitchFamily="2" charset="-122"/>
                <a:cs typeface="宋体" panose="02010600030101010101" pitchFamily="2" charset="-122"/>
              </a:rPr>
              <a:t>0</a:t>
            </a:r>
            <a:endParaRPr sz="650">
              <a:latin typeface="宋体" panose="02010600030101010101" pitchFamily="2" charset="-122"/>
              <a:cs typeface="宋体" panose="02010600030101010101" pitchFamily="2" charset="-122"/>
            </a:endParaRPr>
          </a:p>
        </p:txBody>
      </p:sp>
      <p:sp>
        <p:nvSpPr>
          <p:cNvPr id="256" name="object 256"/>
          <p:cNvSpPr/>
          <p:nvPr/>
        </p:nvSpPr>
        <p:spPr>
          <a:xfrm>
            <a:off x="692154" y="3908078"/>
            <a:ext cx="59055" cy="130175"/>
          </a:xfrm>
          <a:custGeom>
            <a:avLst/>
            <a:gdLst/>
            <a:ahLst/>
            <a:cxnLst/>
            <a:rect l="l" t="t" r="r" b="b"/>
            <a:pathLst>
              <a:path w="59054" h="130175">
                <a:moveTo>
                  <a:pt x="58452" y="114972"/>
                </a:moveTo>
                <a:lnTo>
                  <a:pt x="0" y="114972"/>
                </a:lnTo>
                <a:lnTo>
                  <a:pt x="29243" y="129632"/>
                </a:lnTo>
                <a:lnTo>
                  <a:pt x="58452" y="114972"/>
                </a:lnTo>
                <a:close/>
              </a:path>
              <a:path w="59054" h="130175">
                <a:moveTo>
                  <a:pt x="43848" y="0"/>
                </a:moveTo>
                <a:lnTo>
                  <a:pt x="14638" y="0"/>
                </a:lnTo>
                <a:lnTo>
                  <a:pt x="14638" y="114972"/>
                </a:lnTo>
                <a:lnTo>
                  <a:pt x="43848" y="114972"/>
                </a:lnTo>
                <a:lnTo>
                  <a:pt x="43848" y="0"/>
                </a:lnTo>
                <a:close/>
              </a:path>
            </a:pathLst>
          </a:custGeom>
          <a:solidFill>
            <a:srgbClr val="006FC0"/>
          </a:solidFill>
        </p:spPr>
        <p:txBody>
          <a:bodyPr wrap="square" lIns="0" tIns="0" rIns="0" bIns="0" rtlCol="0"/>
          <a:lstStyle/>
          <a:p/>
        </p:txBody>
      </p:sp>
      <p:sp>
        <p:nvSpPr>
          <p:cNvPr id="257" name="object 257"/>
          <p:cNvSpPr/>
          <p:nvPr/>
        </p:nvSpPr>
        <p:spPr>
          <a:xfrm>
            <a:off x="692154" y="3908078"/>
            <a:ext cx="59055" cy="130175"/>
          </a:xfrm>
          <a:custGeom>
            <a:avLst/>
            <a:gdLst/>
            <a:ahLst/>
            <a:cxnLst/>
            <a:rect l="l" t="t" r="r" b="b"/>
            <a:pathLst>
              <a:path w="59054" h="130175">
                <a:moveTo>
                  <a:pt x="14638" y="0"/>
                </a:moveTo>
                <a:lnTo>
                  <a:pt x="14638" y="114972"/>
                </a:lnTo>
                <a:lnTo>
                  <a:pt x="0" y="114972"/>
                </a:lnTo>
                <a:lnTo>
                  <a:pt x="29243" y="129632"/>
                </a:lnTo>
                <a:lnTo>
                  <a:pt x="58452" y="114972"/>
                </a:lnTo>
                <a:lnTo>
                  <a:pt x="43848" y="114972"/>
                </a:lnTo>
                <a:lnTo>
                  <a:pt x="43848" y="0"/>
                </a:lnTo>
                <a:lnTo>
                  <a:pt x="14638" y="0"/>
                </a:lnTo>
                <a:close/>
              </a:path>
            </a:pathLst>
          </a:custGeom>
          <a:ln w="3175">
            <a:solidFill>
              <a:srgbClr val="000000"/>
            </a:solidFill>
          </a:ln>
        </p:spPr>
        <p:txBody>
          <a:bodyPr wrap="square" lIns="0" tIns="0" rIns="0" bIns="0" rtlCol="0"/>
          <a:lstStyle/>
          <a:p/>
        </p:txBody>
      </p:sp>
      <p:sp>
        <p:nvSpPr>
          <p:cNvPr id="258" name="object 258"/>
          <p:cNvSpPr/>
          <p:nvPr/>
        </p:nvSpPr>
        <p:spPr>
          <a:xfrm>
            <a:off x="1067098" y="3908078"/>
            <a:ext cx="58419" cy="130175"/>
          </a:xfrm>
          <a:custGeom>
            <a:avLst/>
            <a:gdLst/>
            <a:ahLst/>
            <a:cxnLst/>
            <a:rect l="l" t="t" r="r" b="b"/>
            <a:pathLst>
              <a:path w="58419" h="130175">
                <a:moveTo>
                  <a:pt x="58418" y="114972"/>
                </a:moveTo>
                <a:lnTo>
                  <a:pt x="0" y="114972"/>
                </a:lnTo>
                <a:lnTo>
                  <a:pt x="29209" y="129632"/>
                </a:lnTo>
                <a:lnTo>
                  <a:pt x="58418" y="114972"/>
                </a:lnTo>
                <a:close/>
              </a:path>
              <a:path w="58419" h="130175">
                <a:moveTo>
                  <a:pt x="43813" y="0"/>
                </a:moveTo>
                <a:lnTo>
                  <a:pt x="14604" y="0"/>
                </a:lnTo>
                <a:lnTo>
                  <a:pt x="14604" y="114972"/>
                </a:lnTo>
                <a:lnTo>
                  <a:pt x="43813" y="114972"/>
                </a:lnTo>
                <a:lnTo>
                  <a:pt x="43813" y="0"/>
                </a:lnTo>
                <a:close/>
              </a:path>
            </a:pathLst>
          </a:custGeom>
          <a:solidFill>
            <a:srgbClr val="006FC0"/>
          </a:solidFill>
        </p:spPr>
        <p:txBody>
          <a:bodyPr wrap="square" lIns="0" tIns="0" rIns="0" bIns="0" rtlCol="0"/>
          <a:lstStyle/>
          <a:p/>
        </p:txBody>
      </p:sp>
      <p:sp>
        <p:nvSpPr>
          <p:cNvPr id="259" name="object 259"/>
          <p:cNvSpPr/>
          <p:nvPr/>
        </p:nvSpPr>
        <p:spPr>
          <a:xfrm>
            <a:off x="1067098" y="3908078"/>
            <a:ext cx="58419" cy="130175"/>
          </a:xfrm>
          <a:custGeom>
            <a:avLst/>
            <a:gdLst/>
            <a:ahLst/>
            <a:cxnLst/>
            <a:rect l="l" t="t" r="r" b="b"/>
            <a:pathLst>
              <a:path w="58419" h="130175">
                <a:moveTo>
                  <a:pt x="14604" y="0"/>
                </a:moveTo>
                <a:lnTo>
                  <a:pt x="14604" y="114972"/>
                </a:lnTo>
                <a:lnTo>
                  <a:pt x="0" y="114972"/>
                </a:lnTo>
                <a:lnTo>
                  <a:pt x="29209" y="129632"/>
                </a:lnTo>
                <a:lnTo>
                  <a:pt x="58418" y="114972"/>
                </a:lnTo>
                <a:lnTo>
                  <a:pt x="43813" y="114972"/>
                </a:lnTo>
                <a:lnTo>
                  <a:pt x="43813" y="0"/>
                </a:lnTo>
                <a:lnTo>
                  <a:pt x="14604" y="0"/>
                </a:lnTo>
                <a:close/>
              </a:path>
            </a:pathLst>
          </a:custGeom>
          <a:ln w="3175">
            <a:solidFill>
              <a:srgbClr val="000000"/>
            </a:solidFill>
          </a:ln>
        </p:spPr>
        <p:txBody>
          <a:bodyPr wrap="square" lIns="0" tIns="0" rIns="0" bIns="0" rtlCol="0"/>
          <a:lstStyle/>
          <a:p/>
        </p:txBody>
      </p:sp>
      <p:sp>
        <p:nvSpPr>
          <p:cNvPr id="260" name="object 260"/>
          <p:cNvSpPr/>
          <p:nvPr/>
        </p:nvSpPr>
        <p:spPr>
          <a:xfrm>
            <a:off x="1511284" y="3908078"/>
            <a:ext cx="58419" cy="130175"/>
          </a:xfrm>
          <a:custGeom>
            <a:avLst/>
            <a:gdLst/>
            <a:ahLst/>
            <a:cxnLst/>
            <a:rect l="l" t="t" r="r" b="b"/>
            <a:pathLst>
              <a:path w="58419" h="130175">
                <a:moveTo>
                  <a:pt x="58418" y="114972"/>
                </a:moveTo>
                <a:lnTo>
                  <a:pt x="0" y="114972"/>
                </a:lnTo>
                <a:lnTo>
                  <a:pt x="29209" y="129632"/>
                </a:lnTo>
                <a:lnTo>
                  <a:pt x="58418" y="114972"/>
                </a:lnTo>
                <a:close/>
              </a:path>
              <a:path w="58419" h="130175">
                <a:moveTo>
                  <a:pt x="43813" y="0"/>
                </a:moveTo>
                <a:lnTo>
                  <a:pt x="14604" y="0"/>
                </a:lnTo>
                <a:lnTo>
                  <a:pt x="14604" y="114972"/>
                </a:lnTo>
                <a:lnTo>
                  <a:pt x="43813" y="114972"/>
                </a:lnTo>
                <a:lnTo>
                  <a:pt x="43813" y="0"/>
                </a:lnTo>
                <a:close/>
              </a:path>
            </a:pathLst>
          </a:custGeom>
          <a:solidFill>
            <a:srgbClr val="FF0000"/>
          </a:solidFill>
        </p:spPr>
        <p:txBody>
          <a:bodyPr wrap="square" lIns="0" tIns="0" rIns="0" bIns="0" rtlCol="0"/>
          <a:lstStyle/>
          <a:p/>
        </p:txBody>
      </p:sp>
      <p:sp>
        <p:nvSpPr>
          <p:cNvPr id="261" name="object 261"/>
          <p:cNvSpPr/>
          <p:nvPr/>
        </p:nvSpPr>
        <p:spPr>
          <a:xfrm>
            <a:off x="1511284" y="3908078"/>
            <a:ext cx="58419" cy="130175"/>
          </a:xfrm>
          <a:custGeom>
            <a:avLst/>
            <a:gdLst/>
            <a:ahLst/>
            <a:cxnLst/>
            <a:rect l="l" t="t" r="r" b="b"/>
            <a:pathLst>
              <a:path w="58419" h="130175">
                <a:moveTo>
                  <a:pt x="14604" y="0"/>
                </a:moveTo>
                <a:lnTo>
                  <a:pt x="14604" y="114972"/>
                </a:lnTo>
                <a:lnTo>
                  <a:pt x="0" y="114972"/>
                </a:lnTo>
                <a:lnTo>
                  <a:pt x="29209" y="129632"/>
                </a:lnTo>
                <a:lnTo>
                  <a:pt x="58418" y="114972"/>
                </a:lnTo>
                <a:lnTo>
                  <a:pt x="43813" y="114972"/>
                </a:lnTo>
                <a:lnTo>
                  <a:pt x="43813" y="0"/>
                </a:lnTo>
                <a:lnTo>
                  <a:pt x="14604" y="0"/>
                </a:lnTo>
                <a:close/>
              </a:path>
            </a:pathLst>
          </a:custGeom>
          <a:ln w="3175">
            <a:solidFill>
              <a:srgbClr val="000000"/>
            </a:solidFill>
          </a:ln>
        </p:spPr>
        <p:txBody>
          <a:bodyPr wrap="square" lIns="0" tIns="0" rIns="0" bIns="0" rtlCol="0"/>
          <a:lstStyle/>
          <a:p/>
        </p:txBody>
      </p:sp>
      <p:sp>
        <p:nvSpPr>
          <p:cNvPr id="262" name="object 262"/>
          <p:cNvSpPr/>
          <p:nvPr/>
        </p:nvSpPr>
        <p:spPr>
          <a:xfrm>
            <a:off x="586967" y="4041333"/>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263" name="object 263"/>
          <p:cNvSpPr/>
          <p:nvPr/>
        </p:nvSpPr>
        <p:spPr>
          <a:xfrm>
            <a:off x="586967" y="4041333"/>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64" name="object 264"/>
          <p:cNvSpPr/>
          <p:nvPr/>
        </p:nvSpPr>
        <p:spPr>
          <a:xfrm>
            <a:off x="586967"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65" name="object 265"/>
          <p:cNvSpPr/>
          <p:nvPr/>
        </p:nvSpPr>
        <p:spPr>
          <a:xfrm>
            <a:off x="586967"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66" name="object 266"/>
          <p:cNvSpPr/>
          <p:nvPr/>
        </p:nvSpPr>
        <p:spPr>
          <a:xfrm>
            <a:off x="645420" y="4041333"/>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990000"/>
          </a:solidFill>
        </p:spPr>
        <p:txBody>
          <a:bodyPr wrap="square" lIns="0" tIns="0" rIns="0" bIns="0" rtlCol="0"/>
          <a:lstStyle/>
          <a:p/>
        </p:txBody>
      </p:sp>
      <p:sp>
        <p:nvSpPr>
          <p:cNvPr id="267" name="object 267"/>
          <p:cNvSpPr/>
          <p:nvPr/>
        </p:nvSpPr>
        <p:spPr>
          <a:xfrm>
            <a:off x="645420" y="4041333"/>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68" name="object 268"/>
          <p:cNvSpPr/>
          <p:nvPr/>
        </p:nvSpPr>
        <p:spPr>
          <a:xfrm>
            <a:off x="645420"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269" name="object 269"/>
          <p:cNvSpPr/>
          <p:nvPr/>
        </p:nvSpPr>
        <p:spPr>
          <a:xfrm>
            <a:off x="645420"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70" name="object 270"/>
          <p:cNvSpPr/>
          <p:nvPr/>
        </p:nvSpPr>
        <p:spPr>
          <a:xfrm>
            <a:off x="703838" y="4041333"/>
            <a:ext cx="87630" cy="616585"/>
          </a:xfrm>
          <a:custGeom>
            <a:avLst/>
            <a:gdLst/>
            <a:ahLst/>
            <a:cxnLst/>
            <a:rect l="l" t="t" r="r" b="b"/>
            <a:pathLst>
              <a:path w="87629" h="616585">
                <a:moveTo>
                  <a:pt x="87043" y="0"/>
                </a:moveTo>
                <a:lnTo>
                  <a:pt x="57834" y="29355"/>
                </a:lnTo>
                <a:lnTo>
                  <a:pt x="57834" y="616048"/>
                </a:lnTo>
                <a:lnTo>
                  <a:pt x="87043" y="586693"/>
                </a:lnTo>
                <a:lnTo>
                  <a:pt x="87043" y="0"/>
                </a:lnTo>
                <a:close/>
              </a:path>
              <a:path w="87629" h="616585">
                <a:moveTo>
                  <a:pt x="87043" y="0"/>
                </a:moveTo>
                <a:lnTo>
                  <a:pt x="29243" y="0"/>
                </a:lnTo>
                <a:lnTo>
                  <a:pt x="0" y="29355"/>
                </a:lnTo>
                <a:lnTo>
                  <a:pt x="57834" y="29355"/>
                </a:lnTo>
                <a:lnTo>
                  <a:pt x="87043" y="0"/>
                </a:lnTo>
                <a:close/>
              </a:path>
            </a:pathLst>
          </a:custGeom>
          <a:solidFill>
            <a:srgbClr val="001239"/>
          </a:solidFill>
        </p:spPr>
        <p:txBody>
          <a:bodyPr wrap="square" lIns="0" tIns="0" rIns="0" bIns="0" rtlCol="0"/>
          <a:lstStyle/>
          <a:p/>
        </p:txBody>
      </p:sp>
      <p:sp>
        <p:nvSpPr>
          <p:cNvPr id="271" name="object 271"/>
          <p:cNvSpPr/>
          <p:nvPr/>
        </p:nvSpPr>
        <p:spPr>
          <a:xfrm>
            <a:off x="703838" y="4041333"/>
            <a:ext cx="87630" cy="616585"/>
          </a:xfrm>
          <a:custGeom>
            <a:avLst/>
            <a:gdLst/>
            <a:ahLst/>
            <a:cxnLst/>
            <a:rect l="l" t="t" r="r" b="b"/>
            <a:pathLst>
              <a:path w="87629" h="616585">
                <a:moveTo>
                  <a:pt x="57834" y="616048"/>
                </a:moveTo>
                <a:lnTo>
                  <a:pt x="57834" y="29355"/>
                </a:lnTo>
                <a:lnTo>
                  <a:pt x="0" y="29355"/>
                </a:lnTo>
                <a:lnTo>
                  <a:pt x="29243" y="0"/>
                </a:lnTo>
                <a:lnTo>
                  <a:pt x="87043" y="0"/>
                </a:lnTo>
                <a:lnTo>
                  <a:pt x="57834" y="29355"/>
                </a:lnTo>
                <a:lnTo>
                  <a:pt x="87043" y="0"/>
                </a:lnTo>
                <a:lnTo>
                  <a:pt x="87043" y="586693"/>
                </a:lnTo>
                <a:lnTo>
                  <a:pt x="57834" y="616048"/>
                </a:lnTo>
                <a:close/>
              </a:path>
            </a:pathLst>
          </a:custGeom>
          <a:ln w="3175">
            <a:solidFill>
              <a:srgbClr val="000000"/>
            </a:solidFill>
          </a:ln>
        </p:spPr>
        <p:txBody>
          <a:bodyPr wrap="square" lIns="0" tIns="0" rIns="0" bIns="0" rtlCol="0"/>
          <a:lstStyle/>
          <a:p/>
        </p:txBody>
      </p:sp>
      <p:sp>
        <p:nvSpPr>
          <p:cNvPr id="272" name="object 272"/>
          <p:cNvSpPr/>
          <p:nvPr/>
        </p:nvSpPr>
        <p:spPr>
          <a:xfrm>
            <a:off x="703838"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273" name="object 273"/>
          <p:cNvSpPr/>
          <p:nvPr/>
        </p:nvSpPr>
        <p:spPr>
          <a:xfrm>
            <a:off x="703838" y="407068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74" name="object 274"/>
          <p:cNvSpPr/>
          <p:nvPr/>
        </p:nvSpPr>
        <p:spPr>
          <a:xfrm>
            <a:off x="760023" y="4041333"/>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275" name="object 275"/>
          <p:cNvSpPr/>
          <p:nvPr/>
        </p:nvSpPr>
        <p:spPr>
          <a:xfrm>
            <a:off x="760023" y="4041333"/>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76" name="object 276"/>
          <p:cNvSpPr/>
          <p:nvPr/>
        </p:nvSpPr>
        <p:spPr>
          <a:xfrm>
            <a:off x="760023"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277" name="object 277"/>
          <p:cNvSpPr/>
          <p:nvPr/>
        </p:nvSpPr>
        <p:spPr>
          <a:xfrm>
            <a:off x="760023"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78" name="object 278"/>
          <p:cNvSpPr/>
          <p:nvPr/>
        </p:nvSpPr>
        <p:spPr>
          <a:xfrm>
            <a:off x="956034" y="4041333"/>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00692F"/>
          </a:solidFill>
        </p:spPr>
        <p:txBody>
          <a:bodyPr wrap="square" lIns="0" tIns="0" rIns="0" bIns="0" rtlCol="0"/>
          <a:lstStyle/>
          <a:p/>
        </p:txBody>
      </p:sp>
      <p:sp>
        <p:nvSpPr>
          <p:cNvPr id="279" name="object 279"/>
          <p:cNvSpPr/>
          <p:nvPr/>
        </p:nvSpPr>
        <p:spPr>
          <a:xfrm>
            <a:off x="956034" y="4041333"/>
            <a:ext cx="87630" cy="616585"/>
          </a:xfrm>
          <a:custGeom>
            <a:avLst/>
            <a:gdLst/>
            <a:ahLst/>
            <a:cxnLst/>
            <a:rect l="l" t="t" r="r" b="b"/>
            <a:pathLst>
              <a:path w="87630" h="616585">
                <a:moveTo>
                  <a:pt x="57799" y="616048"/>
                </a:moveTo>
                <a:lnTo>
                  <a:pt x="57799" y="29355"/>
                </a:lnTo>
                <a:lnTo>
                  <a:pt x="0" y="29355"/>
                </a:lnTo>
                <a:lnTo>
                  <a:pt x="29209"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280" name="object 280"/>
          <p:cNvSpPr/>
          <p:nvPr/>
        </p:nvSpPr>
        <p:spPr>
          <a:xfrm>
            <a:off x="956034"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81" name="object 281"/>
          <p:cNvSpPr/>
          <p:nvPr/>
        </p:nvSpPr>
        <p:spPr>
          <a:xfrm>
            <a:off x="956034"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82" name="object 282"/>
          <p:cNvSpPr/>
          <p:nvPr/>
        </p:nvSpPr>
        <p:spPr>
          <a:xfrm>
            <a:off x="1014487" y="4041333"/>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0000"/>
          </a:solidFill>
        </p:spPr>
        <p:txBody>
          <a:bodyPr wrap="square" lIns="0" tIns="0" rIns="0" bIns="0" rtlCol="0"/>
          <a:lstStyle/>
          <a:p/>
        </p:txBody>
      </p:sp>
      <p:sp>
        <p:nvSpPr>
          <p:cNvPr id="283" name="object 283"/>
          <p:cNvSpPr/>
          <p:nvPr/>
        </p:nvSpPr>
        <p:spPr>
          <a:xfrm>
            <a:off x="1014487" y="4041333"/>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84" name="object 284"/>
          <p:cNvSpPr/>
          <p:nvPr/>
        </p:nvSpPr>
        <p:spPr>
          <a:xfrm>
            <a:off x="1014487"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285" name="object 285"/>
          <p:cNvSpPr/>
          <p:nvPr/>
        </p:nvSpPr>
        <p:spPr>
          <a:xfrm>
            <a:off x="1014487"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86" name="object 286"/>
          <p:cNvSpPr/>
          <p:nvPr/>
        </p:nvSpPr>
        <p:spPr>
          <a:xfrm>
            <a:off x="1072939" y="4041333"/>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1239"/>
          </a:solidFill>
        </p:spPr>
        <p:txBody>
          <a:bodyPr wrap="square" lIns="0" tIns="0" rIns="0" bIns="0" rtlCol="0"/>
          <a:lstStyle/>
          <a:p/>
        </p:txBody>
      </p:sp>
      <p:sp>
        <p:nvSpPr>
          <p:cNvPr id="287" name="object 287"/>
          <p:cNvSpPr/>
          <p:nvPr/>
        </p:nvSpPr>
        <p:spPr>
          <a:xfrm>
            <a:off x="1072939" y="4041333"/>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288" name="object 288"/>
          <p:cNvSpPr/>
          <p:nvPr/>
        </p:nvSpPr>
        <p:spPr>
          <a:xfrm>
            <a:off x="1072939"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289" name="object 289"/>
          <p:cNvSpPr/>
          <p:nvPr/>
        </p:nvSpPr>
        <p:spPr>
          <a:xfrm>
            <a:off x="1072939"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90" name="object 290"/>
          <p:cNvSpPr/>
          <p:nvPr/>
        </p:nvSpPr>
        <p:spPr>
          <a:xfrm>
            <a:off x="1129090" y="4041333"/>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999900"/>
          </a:solidFill>
        </p:spPr>
        <p:txBody>
          <a:bodyPr wrap="square" lIns="0" tIns="0" rIns="0" bIns="0" rtlCol="0"/>
          <a:lstStyle/>
          <a:p/>
        </p:txBody>
      </p:sp>
      <p:sp>
        <p:nvSpPr>
          <p:cNvPr id="291" name="object 291"/>
          <p:cNvSpPr/>
          <p:nvPr/>
        </p:nvSpPr>
        <p:spPr>
          <a:xfrm>
            <a:off x="1129090" y="4041333"/>
            <a:ext cx="87630" cy="616585"/>
          </a:xfrm>
          <a:custGeom>
            <a:avLst/>
            <a:gdLst/>
            <a:ahLst/>
            <a:cxnLst/>
            <a:rect l="l" t="t" r="r" b="b"/>
            <a:pathLst>
              <a:path w="87630" h="616585">
                <a:moveTo>
                  <a:pt x="57799" y="616048"/>
                </a:moveTo>
                <a:lnTo>
                  <a:pt x="57799" y="29355"/>
                </a:lnTo>
                <a:lnTo>
                  <a:pt x="0" y="29355"/>
                </a:lnTo>
                <a:lnTo>
                  <a:pt x="29209"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292" name="object 292"/>
          <p:cNvSpPr/>
          <p:nvPr/>
        </p:nvSpPr>
        <p:spPr>
          <a:xfrm>
            <a:off x="1129090"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293" name="object 293"/>
          <p:cNvSpPr/>
          <p:nvPr/>
        </p:nvSpPr>
        <p:spPr>
          <a:xfrm>
            <a:off x="1129090"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94" name="object 294"/>
          <p:cNvSpPr/>
          <p:nvPr/>
        </p:nvSpPr>
        <p:spPr>
          <a:xfrm>
            <a:off x="1411904" y="4041333"/>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00692F"/>
          </a:solidFill>
        </p:spPr>
        <p:txBody>
          <a:bodyPr wrap="square" lIns="0" tIns="0" rIns="0" bIns="0" rtlCol="0"/>
          <a:lstStyle/>
          <a:p/>
        </p:txBody>
      </p:sp>
      <p:sp>
        <p:nvSpPr>
          <p:cNvPr id="295" name="object 295"/>
          <p:cNvSpPr/>
          <p:nvPr/>
        </p:nvSpPr>
        <p:spPr>
          <a:xfrm>
            <a:off x="1411904" y="4041333"/>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296" name="object 296"/>
          <p:cNvSpPr/>
          <p:nvPr/>
        </p:nvSpPr>
        <p:spPr>
          <a:xfrm>
            <a:off x="1411904"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297" name="object 297"/>
          <p:cNvSpPr/>
          <p:nvPr/>
        </p:nvSpPr>
        <p:spPr>
          <a:xfrm>
            <a:off x="1411904"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298" name="object 298"/>
          <p:cNvSpPr/>
          <p:nvPr/>
        </p:nvSpPr>
        <p:spPr>
          <a:xfrm>
            <a:off x="1470357" y="4041333"/>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990000"/>
          </a:solidFill>
        </p:spPr>
        <p:txBody>
          <a:bodyPr wrap="square" lIns="0" tIns="0" rIns="0" bIns="0" rtlCol="0"/>
          <a:lstStyle/>
          <a:p/>
        </p:txBody>
      </p:sp>
      <p:sp>
        <p:nvSpPr>
          <p:cNvPr id="299" name="object 299"/>
          <p:cNvSpPr/>
          <p:nvPr/>
        </p:nvSpPr>
        <p:spPr>
          <a:xfrm>
            <a:off x="1470357" y="4041333"/>
            <a:ext cx="87630" cy="616585"/>
          </a:xfrm>
          <a:custGeom>
            <a:avLst/>
            <a:gdLst/>
            <a:ahLst/>
            <a:cxnLst/>
            <a:rect l="l" t="t" r="r" b="b"/>
            <a:pathLst>
              <a:path w="87630" h="616585">
                <a:moveTo>
                  <a:pt x="57799" y="616048"/>
                </a:moveTo>
                <a:lnTo>
                  <a:pt x="57799" y="29355"/>
                </a:lnTo>
                <a:lnTo>
                  <a:pt x="0" y="29355"/>
                </a:lnTo>
                <a:lnTo>
                  <a:pt x="29209"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300" name="object 300"/>
          <p:cNvSpPr/>
          <p:nvPr/>
        </p:nvSpPr>
        <p:spPr>
          <a:xfrm>
            <a:off x="1470357"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301" name="object 301"/>
          <p:cNvSpPr/>
          <p:nvPr/>
        </p:nvSpPr>
        <p:spPr>
          <a:xfrm>
            <a:off x="1470357"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02" name="object 302"/>
          <p:cNvSpPr/>
          <p:nvPr/>
        </p:nvSpPr>
        <p:spPr>
          <a:xfrm>
            <a:off x="1528809" y="4041333"/>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1239"/>
          </a:solidFill>
        </p:spPr>
        <p:txBody>
          <a:bodyPr wrap="square" lIns="0" tIns="0" rIns="0" bIns="0" rtlCol="0"/>
          <a:lstStyle/>
          <a:p/>
        </p:txBody>
      </p:sp>
      <p:sp>
        <p:nvSpPr>
          <p:cNvPr id="303" name="object 303"/>
          <p:cNvSpPr/>
          <p:nvPr/>
        </p:nvSpPr>
        <p:spPr>
          <a:xfrm>
            <a:off x="1528809" y="4041333"/>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304" name="object 304"/>
          <p:cNvSpPr/>
          <p:nvPr/>
        </p:nvSpPr>
        <p:spPr>
          <a:xfrm>
            <a:off x="1528809"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305" name="object 305"/>
          <p:cNvSpPr/>
          <p:nvPr/>
        </p:nvSpPr>
        <p:spPr>
          <a:xfrm>
            <a:off x="1528809"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06" name="object 306"/>
          <p:cNvSpPr/>
          <p:nvPr/>
        </p:nvSpPr>
        <p:spPr>
          <a:xfrm>
            <a:off x="1584960" y="4041333"/>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999900"/>
          </a:solidFill>
        </p:spPr>
        <p:txBody>
          <a:bodyPr wrap="square" lIns="0" tIns="0" rIns="0" bIns="0" rtlCol="0"/>
          <a:lstStyle/>
          <a:p/>
        </p:txBody>
      </p:sp>
      <p:sp>
        <p:nvSpPr>
          <p:cNvPr id="307" name="object 307"/>
          <p:cNvSpPr/>
          <p:nvPr/>
        </p:nvSpPr>
        <p:spPr>
          <a:xfrm>
            <a:off x="1584960" y="4041333"/>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308" name="object 308"/>
          <p:cNvSpPr/>
          <p:nvPr/>
        </p:nvSpPr>
        <p:spPr>
          <a:xfrm>
            <a:off x="1584960"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309" name="object 309"/>
          <p:cNvSpPr/>
          <p:nvPr/>
        </p:nvSpPr>
        <p:spPr>
          <a:xfrm>
            <a:off x="1584960" y="4070689"/>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10" name="object 310"/>
          <p:cNvSpPr/>
          <p:nvPr/>
        </p:nvSpPr>
        <p:spPr>
          <a:xfrm>
            <a:off x="148622" y="4471591"/>
            <a:ext cx="87630" cy="616585"/>
          </a:xfrm>
          <a:custGeom>
            <a:avLst/>
            <a:gdLst/>
            <a:ahLst/>
            <a:cxnLst/>
            <a:rect l="l" t="t" r="r" b="b"/>
            <a:pathLst>
              <a:path w="87629" h="616585">
                <a:moveTo>
                  <a:pt x="87026" y="0"/>
                </a:moveTo>
                <a:lnTo>
                  <a:pt x="57803" y="29320"/>
                </a:lnTo>
                <a:lnTo>
                  <a:pt x="57803" y="616014"/>
                </a:lnTo>
                <a:lnTo>
                  <a:pt x="87026" y="586693"/>
                </a:lnTo>
                <a:lnTo>
                  <a:pt x="87026" y="0"/>
                </a:lnTo>
                <a:close/>
              </a:path>
              <a:path w="87629" h="616585">
                <a:moveTo>
                  <a:pt x="87026" y="0"/>
                </a:moveTo>
                <a:lnTo>
                  <a:pt x="29222" y="0"/>
                </a:lnTo>
                <a:lnTo>
                  <a:pt x="0" y="29320"/>
                </a:lnTo>
                <a:lnTo>
                  <a:pt x="57803" y="29320"/>
                </a:lnTo>
                <a:lnTo>
                  <a:pt x="87026" y="0"/>
                </a:lnTo>
                <a:close/>
              </a:path>
            </a:pathLst>
          </a:custGeom>
          <a:solidFill>
            <a:srgbClr val="00692F"/>
          </a:solidFill>
        </p:spPr>
        <p:txBody>
          <a:bodyPr wrap="square" lIns="0" tIns="0" rIns="0" bIns="0" rtlCol="0"/>
          <a:lstStyle/>
          <a:p/>
        </p:txBody>
      </p:sp>
      <p:sp>
        <p:nvSpPr>
          <p:cNvPr id="311" name="object 311"/>
          <p:cNvSpPr/>
          <p:nvPr/>
        </p:nvSpPr>
        <p:spPr>
          <a:xfrm>
            <a:off x="148622" y="4471591"/>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93"/>
                </a:lnTo>
                <a:lnTo>
                  <a:pt x="57803" y="616014"/>
                </a:lnTo>
                <a:close/>
              </a:path>
            </a:pathLst>
          </a:custGeom>
          <a:ln w="3175">
            <a:solidFill>
              <a:srgbClr val="000000"/>
            </a:solidFill>
          </a:ln>
        </p:spPr>
        <p:txBody>
          <a:bodyPr wrap="square" lIns="0" tIns="0" rIns="0" bIns="0" rtlCol="0"/>
          <a:lstStyle/>
          <a:p/>
        </p:txBody>
      </p:sp>
      <p:sp>
        <p:nvSpPr>
          <p:cNvPr id="312" name="object 312"/>
          <p:cNvSpPr/>
          <p:nvPr/>
        </p:nvSpPr>
        <p:spPr>
          <a:xfrm>
            <a:off x="148622"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313" name="object 313"/>
          <p:cNvSpPr/>
          <p:nvPr/>
        </p:nvSpPr>
        <p:spPr>
          <a:xfrm>
            <a:off x="148622"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14" name="object 314"/>
          <p:cNvSpPr/>
          <p:nvPr/>
        </p:nvSpPr>
        <p:spPr>
          <a:xfrm>
            <a:off x="207068" y="4471591"/>
            <a:ext cx="87630" cy="616585"/>
          </a:xfrm>
          <a:custGeom>
            <a:avLst/>
            <a:gdLst/>
            <a:ahLst/>
            <a:cxnLst/>
            <a:rect l="l" t="t" r="r" b="b"/>
            <a:pathLst>
              <a:path w="87629" h="616585">
                <a:moveTo>
                  <a:pt x="87026" y="0"/>
                </a:moveTo>
                <a:lnTo>
                  <a:pt x="57803" y="29320"/>
                </a:lnTo>
                <a:lnTo>
                  <a:pt x="57803" y="616014"/>
                </a:lnTo>
                <a:lnTo>
                  <a:pt x="87026" y="586693"/>
                </a:lnTo>
                <a:lnTo>
                  <a:pt x="87026" y="0"/>
                </a:lnTo>
                <a:close/>
              </a:path>
              <a:path w="87629" h="616585">
                <a:moveTo>
                  <a:pt x="87026" y="0"/>
                </a:moveTo>
                <a:lnTo>
                  <a:pt x="29222" y="0"/>
                </a:lnTo>
                <a:lnTo>
                  <a:pt x="0" y="29320"/>
                </a:lnTo>
                <a:lnTo>
                  <a:pt x="57803" y="29320"/>
                </a:lnTo>
                <a:lnTo>
                  <a:pt x="87026" y="0"/>
                </a:lnTo>
                <a:close/>
              </a:path>
            </a:pathLst>
          </a:custGeom>
          <a:solidFill>
            <a:srgbClr val="990000"/>
          </a:solidFill>
        </p:spPr>
        <p:txBody>
          <a:bodyPr wrap="square" lIns="0" tIns="0" rIns="0" bIns="0" rtlCol="0"/>
          <a:lstStyle/>
          <a:p/>
        </p:txBody>
      </p:sp>
      <p:sp>
        <p:nvSpPr>
          <p:cNvPr id="315" name="object 315"/>
          <p:cNvSpPr/>
          <p:nvPr/>
        </p:nvSpPr>
        <p:spPr>
          <a:xfrm>
            <a:off x="207068" y="4471591"/>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93"/>
                </a:lnTo>
                <a:lnTo>
                  <a:pt x="57803" y="616014"/>
                </a:lnTo>
                <a:close/>
              </a:path>
            </a:pathLst>
          </a:custGeom>
          <a:ln w="3175">
            <a:solidFill>
              <a:srgbClr val="000000"/>
            </a:solidFill>
          </a:ln>
        </p:spPr>
        <p:txBody>
          <a:bodyPr wrap="square" lIns="0" tIns="0" rIns="0" bIns="0" rtlCol="0"/>
          <a:lstStyle/>
          <a:p/>
        </p:txBody>
      </p:sp>
      <p:sp>
        <p:nvSpPr>
          <p:cNvPr id="316" name="object 316"/>
          <p:cNvSpPr/>
          <p:nvPr/>
        </p:nvSpPr>
        <p:spPr>
          <a:xfrm>
            <a:off x="207068"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317" name="object 317"/>
          <p:cNvSpPr/>
          <p:nvPr/>
        </p:nvSpPr>
        <p:spPr>
          <a:xfrm>
            <a:off x="207068"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18" name="object 318"/>
          <p:cNvSpPr/>
          <p:nvPr/>
        </p:nvSpPr>
        <p:spPr>
          <a:xfrm>
            <a:off x="265514" y="4471591"/>
            <a:ext cx="87630" cy="616585"/>
          </a:xfrm>
          <a:custGeom>
            <a:avLst/>
            <a:gdLst/>
            <a:ahLst/>
            <a:cxnLst/>
            <a:rect l="l" t="t" r="r" b="b"/>
            <a:pathLst>
              <a:path w="87629" h="616585">
                <a:moveTo>
                  <a:pt x="87026" y="0"/>
                </a:moveTo>
                <a:lnTo>
                  <a:pt x="57803" y="29320"/>
                </a:lnTo>
                <a:lnTo>
                  <a:pt x="57803" y="616014"/>
                </a:lnTo>
                <a:lnTo>
                  <a:pt x="87026" y="586693"/>
                </a:lnTo>
                <a:lnTo>
                  <a:pt x="87026" y="0"/>
                </a:lnTo>
                <a:close/>
              </a:path>
              <a:path w="87629" h="616585">
                <a:moveTo>
                  <a:pt x="87026" y="0"/>
                </a:moveTo>
                <a:lnTo>
                  <a:pt x="29222" y="0"/>
                </a:lnTo>
                <a:lnTo>
                  <a:pt x="0" y="29320"/>
                </a:lnTo>
                <a:lnTo>
                  <a:pt x="57803" y="29320"/>
                </a:lnTo>
                <a:lnTo>
                  <a:pt x="87026" y="0"/>
                </a:lnTo>
                <a:close/>
              </a:path>
            </a:pathLst>
          </a:custGeom>
          <a:solidFill>
            <a:srgbClr val="001239"/>
          </a:solidFill>
        </p:spPr>
        <p:txBody>
          <a:bodyPr wrap="square" lIns="0" tIns="0" rIns="0" bIns="0" rtlCol="0"/>
          <a:lstStyle/>
          <a:p/>
        </p:txBody>
      </p:sp>
      <p:sp>
        <p:nvSpPr>
          <p:cNvPr id="319" name="object 319"/>
          <p:cNvSpPr/>
          <p:nvPr/>
        </p:nvSpPr>
        <p:spPr>
          <a:xfrm>
            <a:off x="265514" y="4471591"/>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93"/>
                </a:lnTo>
                <a:lnTo>
                  <a:pt x="57803" y="616014"/>
                </a:lnTo>
                <a:close/>
              </a:path>
            </a:pathLst>
          </a:custGeom>
          <a:ln w="3175">
            <a:solidFill>
              <a:srgbClr val="000000"/>
            </a:solidFill>
          </a:ln>
        </p:spPr>
        <p:txBody>
          <a:bodyPr wrap="square" lIns="0" tIns="0" rIns="0" bIns="0" rtlCol="0"/>
          <a:lstStyle/>
          <a:p/>
        </p:txBody>
      </p:sp>
      <p:sp>
        <p:nvSpPr>
          <p:cNvPr id="320" name="object 320"/>
          <p:cNvSpPr/>
          <p:nvPr/>
        </p:nvSpPr>
        <p:spPr>
          <a:xfrm>
            <a:off x="265514"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321" name="object 321"/>
          <p:cNvSpPr/>
          <p:nvPr/>
        </p:nvSpPr>
        <p:spPr>
          <a:xfrm>
            <a:off x="265514"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22" name="object 322"/>
          <p:cNvSpPr/>
          <p:nvPr/>
        </p:nvSpPr>
        <p:spPr>
          <a:xfrm>
            <a:off x="321678" y="4471591"/>
            <a:ext cx="87630" cy="616585"/>
          </a:xfrm>
          <a:custGeom>
            <a:avLst/>
            <a:gdLst/>
            <a:ahLst/>
            <a:cxnLst/>
            <a:rect l="l" t="t" r="r" b="b"/>
            <a:pathLst>
              <a:path w="87629" h="616585">
                <a:moveTo>
                  <a:pt x="87026" y="0"/>
                </a:moveTo>
                <a:lnTo>
                  <a:pt x="57803" y="29320"/>
                </a:lnTo>
                <a:lnTo>
                  <a:pt x="57803" y="616014"/>
                </a:lnTo>
                <a:lnTo>
                  <a:pt x="87026" y="586693"/>
                </a:lnTo>
                <a:lnTo>
                  <a:pt x="87026" y="0"/>
                </a:lnTo>
                <a:close/>
              </a:path>
              <a:path w="87629" h="616585">
                <a:moveTo>
                  <a:pt x="87026" y="0"/>
                </a:moveTo>
                <a:lnTo>
                  <a:pt x="29222" y="0"/>
                </a:lnTo>
                <a:lnTo>
                  <a:pt x="0" y="29320"/>
                </a:lnTo>
                <a:lnTo>
                  <a:pt x="57803" y="29320"/>
                </a:lnTo>
                <a:lnTo>
                  <a:pt x="87026" y="0"/>
                </a:lnTo>
                <a:close/>
              </a:path>
            </a:pathLst>
          </a:custGeom>
          <a:solidFill>
            <a:srgbClr val="999900"/>
          </a:solidFill>
        </p:spPr>
        <p:txBody>
          <a:bodyPr wrap="square" lIns="0" tIns="0" rIns="0" bIns="0" rtlCol="0"/>
          <a:lstStyle/>
          <a:p/>
        </p:txBody>
      </p:sp>
      <p:sp>
        <p:nvSpPr>
          <p:cNvPr id="323" name="object 323"/>
          <p:cNvSpPr/>
          <p:nvPr/>
        </p:nvSpPr>
        <p:spPr>
          <a:xfrm>
            <a:off x="321678" y="4471591"/>
            <a:ext cx="87630" cy="616585"/>
          </a:xfrm>
          <a:custGeom>
            <a:avLst/>
            <a:gdLst/>
            <a:ahLst/>
            <a:cxnLst/>
            <a:rect l="l" t="t" r="r" b="b"/>
            <a:pathLst>
              <a:path w="87629" h="616585">
                <a:moveTo>
                  <a:pt x="57803" y="616014"/>
                </a:moveTo>
                <a:lnTo>
                  <a:pt x="57803" y="29320"/>
                </a:lnTo>
                <a:lnTo>
                  <a:pt x="0" y="29320"/>
                </a:lnTo>
                <a:lnTo>
                  <a:pt x="29222" y="0"/>
                </a:lnTo>
                <a:lnTo>
                  <a:pt x="87026" y="0"/>
                </a:lnTo>
                <a:lnTo>
                  <a:pt x="57803" y="29320"/>
                </a:lnTo>
                <a:lnTo>
                  <a:pt x="87026" y="0"/>
                </a:lnTo>
                <a:lnTo>
                  <a:pt x="87026" y="586693"/>
                </a:lnTo>
                <a:lnTo>
                  <a:pt x="57803" y="616014"/>
                </a:lnTo>
                <a:close/>
              </a:path>
            </a:pathLst>
          </a:custGeom>
          <a:ln w="3175">
            <a:solidFill>
              <a:srgbClr val="000000"/>
            </a:solidFill>
          </a:ln>
        </p:spPr>
        <p:txBody>
          <a:bodyPr wrap="square" lIns="0" tIns="0" rIns="0" bIns="0" rtlCol="0"/>
          <a:lstStyle/>
          <a:p/>
        </p:txBody>
      </p:sp>
      <p:sp>
        <p:nvSpPr>
          <p:cNvPr id="324" name="object 324"/>
          <p:cNvSpPr/>
          <p:nvPr/>
        </p:nvSpPr>
        <p:spPr>
          <a:xfrm>
            <a:off x="321678"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325" name="object 325"/>
          <p:cNvSpPr/>
          <p:nvPr/>
        </p:nvSpPr>
        <p:spPr>
          <a:xfrm>
            <a:off x="321678" y="4500912"/>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26" name="object 326"/>
          <p:cNvSpPr/>
          <p:nvPr/>
        </p:nvSpPr>
        <p:spPr>
          <a:xfrm>
            <a:off x="447312" y="4657382"/>
            <a:ext cx="137795" cy="108585"/>
          </a:xfrm>
          <a:custGeom>
            <a:avLst/>
            <a:gdLst/>
            <a:ahLst/>
            <a:cxnLst/>
            <a:rect l="l" t="t" r="r" b="b"/>
            <a:pathLst>
              <a:path w="137795" h="108585">
                <a:moveTo>
                  <a:pt x="137695" y="0"/>
                </a:moveTo>
                <a:lnTo>
                  <a:pt x="0" y="108245"/>
                </a:lnTo>
              </a:path>
            </a:pathLst>
          </a:custGeom>
          <a:ln w="10746">
            <a:solidFill>
              <a:srgbClr val="000000"/>
            </a:solidFill>
          </a:ln>
        </p:spPr>
        <p:txBody>
          <a:bodyPr wrap="square" lIns="0" tIns="0" rIns="0" bIns="0" rtlCol="0"/>
          <a:lstStyle/>
          <a:p/>
        </p:txBody>
      </p:sp>
      <p:sp>
        <p:nvSpPr>
          <p:cNvPr id="327" name="object 327"/>
          <p:cNvSpPr/>
          <p:nvPr/>
        </p:nvSpPr>
        <p:spPr>
          <a:xfrm>
            <a:off x="405351" y="4747311"/>
            <a:ext cx="57785" cy="51435"/>
          </a:xfrm>
          <a:custGeom>
            <a:avLst/>
            <a:gdLst/>
            <a:ahLst/>
            <a:cxnLst/>
            <a:rect l="l" t="t" r="r" b="b"/>
            <a:pathLst>
              <a:path w="57784" h="51435">
                <a:moveTo>
                  <a:pt x="33824" y="0"/>
                </a:moveTo>
                <a:lnTo>
                  <a:pt x="0" y="51294"/>
                </a:lnTo>
                <a:lnTo>
                  <a:pt x="57724" y="30631"/>
                </a:lnTo>
                <a:lnTo>
                  <a:pt x="33824" y="0"/>
                </a:lnTo>
                <a:close/>
              </a:path>
            </a:pathLst>
          </a:custGeom>
          <a:solidFill>
            <a:srgbClr val="000000"/>
          </a:solidFill>
        </p:spPr>
        <p:txBody>
          <a:bodyPr wrap="square" lIns="0" tIns="0" rIns="0" bIns="0" rtlCol="0"/>
          <a:lstStyle/>
          <a:p/>
        </p:txBody>
      </p:sp>
      <p:sp>
        <p:nvSpPr>
          <p:cNvPr id="328" name="object 328"/>
          <p:cNvSpPr/>
          <p:nvPr/>
        </p:nvSpPr>
        <p:spPr>
          <a:xfrm>
            <a:off x="456975" y="4654795"/>
            <a:ext cx="507365" cy="130810"/>
          </a:xfrm>
          <a:custGeom>
            <a:avLst/>
            <a:gdLst/>
            <a:ahLst/>
            <a:cxnLst/>
            <a:rect l="l" t="t" r="r" b="b"/>
            <a:pathLst>
              <a:path w="507365" h="130810">
                <a:moveTo>
                  <a:pt x="506858" y="0"/>
                </a:moveTo>
                <a:lnTo>
                  <a:pt x="0" y="130529"/>
                </a:lnTo>
              </a:path>
            </a:pathLst>
          </a:custGeom>
          <a:ln w="10759">
            <a:solidFill>
              <a:srgbClr val="000000"/>
            </a:solidFill>
          </a:ln>
        </p:spPr>
        <p:txBody>
          <a:bodyPr wrap="square" lIns="0" tIns="0" rIns="0" bIns="0" rtlCol="0"/>
          <a:lstStyle/>
          <a:p/>
        </p:txBody>
      </p:sp>
      <p:sp>
        <p:nvSpPr>
          <p:cNvPr id="329" name="object 329"/>
          <p:cNvSpPr/>
          <p:nvPr/>
        </p:nvSpPr>
        <p:spPr>
          <a:xfrm>
            <a:off x="405351" y="4765249"/>
            <a:ext cx="61594" cy="38100"/>
          </a:xfrm>
          <a:custGeom>
            <a:avLst/>
            <a:gdLst/>
            <a:ahLst/>
            <a:cxnLst/>
            <a:rect l="l" t="t" r="r" b="b"/>
            <a:pathLst>
              <a:path w="61595" h="38100">
                <a:moveTo>
                  <a:pt x="51504" y="0"/>
                </a:moveTo>
                <a:lnTo>
                  <a:pt x="0" y="33356"/>
                </a:lnTo>
                <a:lnTo>
                  <a:pt x="61133" y="37703"/>
                </a:lnTo>
                <a:lnTo>
                  <a:pt x="51504" y="0"/>
                </a:lnTo>
                <a:close/>
              </a:path>
            </a:pathLst>
          </a:custGeom>
          <a:solidFill>
            <a:srgbClr val="000000"/>
          </a:solidFill>
        </p:spPr>
        <p:txBody>
          <a:bodyPr wrap="square" lIns="0" tIns="0" rIns="0" bIns="0" rtlCol="0"/>
          <a:lstStyle/>
          <a:p/>
        </p:txBody>
      </p:sp>
      <p:sp>
        <p:nvSpPr>
          <p:cNvPr id="330" name="object 330"/>
          <p:cNvSpPr/>
          <p:nvPr/>
        </p:nvSpPr>
        <p:spPr>
          <a:xfrm>
            <a:off x="458151" y="4659797"/>
            <a:ext cx="953769" cy="132080"/>
          </a:xfrm>
          <a:custGeom>
            <a:avLst/>
            <a:gdLst/>
            <a:ahLst/>
            <a:cxnLst/>
            <a:rect l="l" t="t" r="r" b="b"/>
            <a:pathLst>
              <a:path w="953769" h="132079">
                <a:moveTo>
                  <a:pt x="953753" y="0"/>
                </a:moveTo>
                <a:lnTo>
                  <a:pt x="0" y="131530"/>
                </a:lnTo>
              </a:path>
            </a:pathLst>
          </a:custGeom>
          <a:ln w="10761">
            <a:solidFill>
              <a:srgbClr val="000000"/>
            </a:solidFill>
          </a:ln>
        </p:spPr>
        <p:txBody>
          <a:bodyPr wrap="square" lIns="0" tIns="0" rIns="0" bIns="0" rtlCol="0"/>
          <a:lstStyle/>
          <a:p/>
        </p:txBody>
      </p:sp>
      <p:sp>
        <p:nvSpPr>
          <p:cNvPr id="331" name="object 331"/>
          <p:cNvSpPr/>
          <p:nvPr/>
        </p:nvSpPr>
        <p:spPr>
          <a:xfrm>
            <a:off x="405351" y="4771388"/>
            <a:ext cx="60325" cy="38735"/>
          </a:xfrm>
          <a:custGeom>
            <a:avLst/>
            <a:gdLst/>
            <a:ahLst/>
            <a:cxnLst/>
            <a:rect l="l" t="t" r="r" b="b"/>
            <a:pathLst>
              <a:path w="60325" h="38735">
                <a:moveTo>
                  <a:pt x="54964" y="0"/>
                </a:moveTo>
                <a:lnTo>
                  <a:pt x="0" y="27216"/>
                </a:lnTo>
                <a:lnTo>
                  <a:pt x="60239" y="38565"/>
                </a:lnTo>
                <a:lnTo>
                  <a:pt x="54964" y="0"/>
                </a:lnTo>
                <a:close/>
              </a:path>
            </a:pathLst>
          </a:custGeom>
          <a:solidFill>
            <a:srgbClr val="000000"/>
          </a:solidFill>
        </p:spPr>
        <p:txBody>
          <a:bodyPr wrap="square" lIns="0" tIns="0" rIns="0" bIns="0" rtlCol="0"/>
          <a:lstStyle/>
          <a:p/>
        </p:txBody>
      </p:sp>
      <p:sp>
        <p:nvSpPr>
          <p:cNvPr id="332" name="object 332"/>
          <p:cNvSpPr txBox="1"/>
          <p:nvPr/>
        </p:nvSpPr>
        <p:spPr>
          <a:xfrm>
            <a:off x="1682636" y="4206439"/>
            <a:ext cx="191135" cy="207645"/>
          </a:xfrm>
          <a:prstGeom prst="rect">
            <a:avLst/>
          </a:prstGeom>
        </p:spPr>
        <p:txBody>
          <a:bodyPr vert="horz" wrap="square" lIns="0" tIns="0" rIns="0" bIns="0" rtlCol="0">
            <a:spAutoFit/>
          </a:bodyPr>
          <a:lstStyle/>
          <a:p>
            <a:pPr marL="33020" marR="5080" indent="-20955">
              <a:lnSpc>
                <a:spcPct val="100000"/>
              </a:lnSpc>
            </a:pPr>
            <a:r>
              <a:rPr sz="650" spc="-10" dirty="0">
                <a:latin typeface="宋体" panose="02010600030101010101" pitchFamily="2" charset="-122"/>
                <a:cs typeface="宋体" panose="02010600030101010101" pitchFamily="2" charset="-122"/>
              </a:rPr>
              <a:t>分块 </a:t>
            </a:r>
            <a:r>
              <a:rPr sz="650" spc="-5" dirty="0">
                <a:latin typeface="宋体" panose="02010600030101010101" pitchFamily="2" charset="-122"/>
                <a:cs typeface="宋体" panose="02010600030101010101" pitchFamily="2" charset="-122"/>
              </a:rPr>
              <a:t>K-1</a:t>
            </a:r>
            <a:endParaRPr sz="650">
              <a:latin typeface="宋体" panose="02010600030101010101" pitchFamily="2" charset="-122"/>
              <a:cs typeface="宋体" panose="02010600030101010101" pitchFamily="2" charset="-122"/>
            </a:endParaRPr>
          </a:p>
        </p:txBody>
      </p:sp>
      <p:sp>
        <p:nvSpPr>
          <p:cNvPr id="333" name="object 333"/>
          <p:cNvSpPr txBox="1"/>
          <p:nvPr/>
        </p:nvSpPr>
        <p:spPr>
          <a:xfrm>
            <a:off x="406998" y="4796755"/>
            <a:ext cx="439420" cy="207645"/>
          </a:xfrm>
          <a:prstGeom prst="rect">
            <a:avLst/>
          </a:prstGeom>
        </p:spPr>
        <p:txBody>
          <a:bodyPr vert="horz" wrap="square" lIns="0" tIns="0" rIns="0" bIns="0" rtlCol="0">
            <a:spAutoFit/>
          </a:bodyPr>
          <a:lstStyle/>
          <a:p>
            <a:pPr marL="12700" marR="5080" indent="102870">
              <a:lnSpc>
                <a:spcPct val="100000"/>
              </a:lnSpc>
            </a:pPr>
            <a:r>
              <a:rPr sz="650" spc="-10" dirty="0">
                <a:latin typeface="宋体" panose="02010600030101010101" pitchFamily="2" charset="-122"/>
                <a:cs typeface="宋体" panose="02010600030101010101" pitchFamily="2" charset="-122"/>
              </a:rPr>
              <a:t>进程</a:t>
            </a:r>
            <a:r>
              <a:rPr sz="650" spc="-5" dirty="0">
                <a:latin typeface="宋体" panose="02010600030101010101" pitchFamily="2" charset="-122"/>
                <a:cs typeface="宋体" panose="02010600030101010101" pitchFamily="2" charset="-122"/>
              </a:rPr>
              <a:t>3 </a:t>
            </a:r>
            <a:r>
              <a:rPr sz="650" spc="-10" dirty="0">
                <a:latin typeface="宋体" panose="02010600030101010101" pitchFamily="2" charset="-122"/>
                <a:cs typeface="宋体" panose="02010600030101010101" pitchFamily="2" charset="-122"/>
              </a:rPr>
              <a:t>节点内规约</a:t>
            </a:r>
            <a:endParaRPr sz="650">
              <a:latin typeface="宋体" panose="02010600030101010101" pitchFamily="2" charset="-122"/>
              <a:cs typeface="宋体" panose="02010600030101010101" pitchFamily="2" charset="-122"/>
            </a:endParaRPr>
          </a:p>
        </p:txBody>
      </p:sp>
      <p:sp>
        <p:nvSpPr>
          <p:cNvPr id="334" name="object 334"/>
          <p:cNvSpPr/>
          <p:nvPr/>
        </p:nvSpPr>
        <p:spPr>
          <a:xfrm>
            <a:off x="2412783" y="1924886"/>
            <a:ext cx="882015" cy="0"/>
          </a:xfrm>
          <a:custGeom>
            <a:avLst/>
            <a:gdLst/>
            <a:ahLst/>
            <a:cxnLst/>
            <a:rect l="l" t="t" r="r" b="b"/>
            <a:pathLst>
              <a:path w="882014">
                <a:moveTo>
                  <a:pt x="0" y="0"/>
                </a:moveTo>
                <a:lnTo>
                  <a:pt x="881568" y="0"/>
                </a:lnTo>
              </a:path>
            </a:pathLst>
          </a:custGeom>
          <a:ln w="17270">
            <a:solidFill>
              <a:srgbClr val="ECCDCA"/>
            </a:solidFill>
          </a:ln>
        </p:spPr>
        <p:txBody>
          <a:bodyPr wrap="square" lIns="0" tIns="0" rIns="0" bIns="0" rtlCol="0"/>
          <a:lstStyle/>
          <a:p/>
        </p:txBody>
      </p:sp>
      <p:sp>
        <p:nvSpPr>
          <p:cNvPr id="335" name="object 335"/>
          <p:cNvSpPr/>
          <p:nvPr/>
        </p:nvSpPr>
        <p:spPr>
          <a:xfrm>
            <a:off x="2412783" y="1916886"/>
            <a:ext cx="882015" cy="16510"/>
          </a:xfrm>
          <a:custGeom>
            <a:avLst/>
            <a:gdLst/>
            <a:ahLst/>
            <a:cxnLst/>
            <a:rect l="l" t="t" r="r" b="b"/>
            <a:pathLst>
              <a:path w="882014" h="16510">
                <a:moveTo>
                  <a:pt x="0" y="16000"/>
                </a:moveTo>
                <a:lnTo>
                  <a:pt x="881568" y="16000"/>
                </a:lnTo>
                <a:lnTo>
                  <a:pt x="881568" y="0"/>
                </a:lnTo>
                <a:lnTo>
                  <a:pt x="0" y="0"/>
                </a:lnTo>
                <a:lnTo>
                  <a:pt x="0" y="16000"/>
                </a:lnTo>
                <a:close/>
              </a:path>
            </a:pathLst>
          </a:custGeom>
          <a:ln w="3175">
            <a:solidFill>
              <a:srgbClr val="000000"/>
            </a:solidFill>
          </a:ln>
        </p:spPr>
        <p:txBody>
          <a:bodyPr wrap="square" lIns="0" tIns="0" rIns="0" bIns="0" rtlCol="0"/>
          <a:lstStyle/>
          <a:p/>
        </p:txBody>
      </p:sp>
      <p:sp>
        <p:nvSpPr>
          <p:cNvPr id="336" name="object 336"/>
          <p:cNvSpPr/>
          <p:nvPr/>
        </p:nvSpPr>
        <p:spPr>
          <a:xfrm>
            <a:off x="2398179" y="1932886"/>
            <a:ext cx="59055" cy="142240"/>
          </a:xfrm>
          <a:custGeom>
            <a:avLst/>
            <a:gdLst/>
            <a:ahLst/>
            <a:cxnLst/>
            <a:rect l="l" t="t" r="r" b="b"/>
            <a:pathLst>
              <a:path w="59055" h="142239">
                <a:moveTo>
                  <a:pt x="58452" y="127563"/>
                </a:moveTo>
                <a:lnTo>
                  <a:pt x="0" y="127563"/>
                </a:lnTo>
                <a:lnTo>
                  <a:pt x="29209" y="142223"/>
                </a:lnTo>
                <a:lnTo>
                  <a:pt x="58452" y="127563"/>
                </a:lnTo>
                <a:close/>
              </a:path>
              <a:path w="59055" h="142239">
                <a:moveTo>
                  <a:pt x="43848" y="0"/>
                </a:moveTo>
                <a:lnTo>
                  <a:pt x="14604" y="0"/>
                </a:lnTo>
                <a:lnTo>
                  <a:pt x="14604" y="127563"/>
                </a:lnTo>
                <a:lnTo>
                  <a:pt x="43848" y="127563"/>
                </a:lnTo>
                <a:lnTo>
                  <a:pt x="43848" y="0"/>
                </a:lnTo>
                <a:close/>
              </a:path>
            </a:pathLst>
          </a:custGeom>
          <a:solidFill>
            <a:srgbClr val="ECCDCA"/>
          </a:solidFill>
        </p:spPr>
        <p:txBody>
          <a:bodyPr wrap="square" lIns="0" tIns="0" rIns="0" bIns="0" rtlCol="0"/>
          <a:lstStyle/>
          <a:p/>
        </p:txBody>
      </p:sp>
      <p:sp>
        <p:nvSpPr>
          <p:cNvPr id="337" name="object 337"/>
          <p:cNvSpPr/>
          <p:nvPr/>
        </p:nvSpPr>
        <p:spPr>
          <a:xfrm>
            <a:off x="2398179" y="1932886"/>
            <a:ext cx="59055" cy="142240"/>
          </a:xfrm>
          <a:custGeom>
            <a:avLst/>
            <a:gdLst/>
            <a:ahLst/>
            <a:cxnLst/>
            <a:rect l="l" t="t" r="r" b="b"/>
            <a:pathLst>
              <a:path w="59055" h="142239">
                <a:moveTo>
                  <a:pt x="14604" y="0"/>
                </a:moveTo>
                <a:lnTo>
                  <a:pt x="14604" y="127563"/>
                </a:lnTo>
                <a:lnTo>
                  <a:pt x="0" y="127563"/>
                </a:lnTo>
                <a:lnTo>
                  <a:pt x="29209" y="142223"/>
                </a:lnTo>
                <a:lnTo>
                  <a:pt x="58452" y="127563"/>
                </a:lnTo>
                <a:lnTo>
                  <a:pt x="43848" y="127563"/>
                </a:lnTo>
                <a:lnTo>
                  <a:pt x="43848" y="0"/>
                </a:lnTo>
                <a:lnTo>
                  <a:pt x="14604" y="0"/>
                </a:lnTo>
                <a:close/>
              </a:path>
            </a:pathLst>
          </a:custGeom>
          <a:ln w="3175">
            <a:solidFill>
              <a:srgbClr val="000000"/>
            </a:solidFill>
          </a:ln>
        </p:spPr>
        <p:txBody>
          <a:bodyPr wrap="square" lIns="0" tIns="0" rIns="0" bIns="0" rtlCol="0"/>
          <a:lstStyle/>
          <a:p/>
        </p:txBody>
      </p:sp>
      <p:sp>
        <p:nvSpPr>
          <p:cNvPr id="338" name="object 338"/>
          <p:cNvSpPr/>
          <p:nvPr/>
        </p:nvSpPr>
        <p:spPr>
          <a:xfrm>
            <a:off x="2846248" y="1932886"/>
            <a:ext cx="59055" cy="142240"/>
          </a:xfrm>
          <a:custGeom>
            <a:avLst/>
            <a:gdLst/>
            <a:ahLst/>
            <a:cxnLst/>
            <a:rect l="l" t="t" r="r" b="b"/>
            <a:pathLst>
              <a:path w="59055" h="142239">
                <a:moveTo>
                  <a:pt x="58452" y="127563"/>
                </a:moveTo>
                <a:lnTo>
                  <a:pt x="0" y="127563"/>
                </a:lnTo>
                <a:lnTo>
                  <a:pt x="29243" y="142223"/>
                </a:lnTo>
                <a:lnTo>
                  <a:pt x="58452" y="127563"/>
                </a:lnTo>
                <a:close/>
              </a:path>
              <a:path w="59055" h="142239">
                <a:moveTo>
                  <a:pt x="43848" y="0"/>
                </a:moveTo>
                <a:lnTo>
                  <a:pt x="14638" y="0"/>
                </a:lnTo>
                <a:lnTo>
                  <a:pt x="14638" y="127563"/>
                </a:lnTo>
                <a:lnTo>
                  <a:pt x="43848" y="127563"/>
                </a:lnTo>
                <a:lnTo>
                  <a:pt x="43848" y="0"/>
                </a:lnTo>
                <a:close/>
              </a:path>
            </a:pathLst>
          </a:custGeom>
          <a:solidFill>
            <a:srgbClr val="ECCDCA"/>
          </a:solidFill>
        </p:spPr>
        <p:txBody>
          <a:bodyPr wrap="square" lIns="0" tIns="0" rIns="0" bIns="0" rtlCol="0"/>
          <a:lstStyle/>
          <a:p/>
        </p:txBody>
      </p:sp>
      <p:sp>
        <p:nvSpPr>
          <p:cNvPr id="339" name="object 339"/>
          <p:cNvSpPr/>
          <p:nvPr/>
        </p:nvSpPr>
        <p:spPr>
          <a:xfrm>
            <a:off x="2846248" y="1932886"/>
            <a:ext cx="59055" cy="142240"/>
          </a:xfrm>
          <a:custGeom>
            <a:avLst/>
            <a:gdLst/>
            <a:ahLst/>
            <a:cxnLst/>
            <a:rect l="l" t="t" r="r" b="b"/>
            <a:pathLst>
              <a:path w="59055" h="142239">
                <a:moveTo>
                  <a:pt x="14638" y="0"/>
                </a:moveTo>
                <a:lnTo>
                  <a:pt x="14638" y="127563"/>
                </a:lnTo>
                <a:lnTo>
                  <a:pt x="0" y="127563"/>
                </a:lnTo>
                <a:lnTo>
                  <a:pt x="29243" y="142223"/>
                </a:lnTo>
                <a:lnTo>
                  <a:pt x="58452" y="127563"/>
                </a:lnTo>
                <a:lnTo>
                  <a:pt x="43848" y="127563"/>
                </a:lnTo>
                <a:lnTo>
                  <a:pt x="43848" y="0"/>
                </a:lnTo>
                <a:lnTo>
                  <a:pt x="14638" y="0"/>
                </a:lnTo>
                <a:close/>
              </a:path>
            </a:pathLst>
          </a:custGeom>
          <a:ln w="3175">
            <a:solidFill>
              <a:srgbClr val="000000"/>
            </a:solidFill>
          </a:ln>
        </p:spPr>
        <p:txBody>
          <a:bodyPr wrap="square" lIns="0" tIns="0" rIns="0" bIns="0" rtlCol="0"/>
          <a:lstStyle/>
          <a:p/>
        </p:txBody>
      </p:sp>
      <p:sp>
        <p:nvSpPr>
          <p:cNvPr id="340" name="object 340"/>
          <p:cNvSpPr/>
          <p:nvPr/>
        </p:nvSpPr>
        <p:spPr>
          <a:xfrm>
            <a:off x="3250504" y="1918226"/>
            <a:ext cx="59055" cy="159385"/>
          </a:xfrm>
          <a:custGeom>
            <a:avLst/>
            <a:gdLst/>
            <a:ahLst/>
            <a:cxnLst/>
            <a:rect l="l" t="t" r="r" b="b"/>
            <a:pathLst>
              <a:path w="59054" h="159385">
                <a:moveTo>
                  <a:pt x="58452" y="144258"/>
                </a:moveTo>
                <a:lnTo>
                  <a:pt x="0" y="144258"/>
                </a:lnTo>
                <a:lnTo>
                  <a:pt x="29243" y="158919"/>
                </a:lnTo>
                <a:lnTo>
                  <a:pt x="58452" y="144258"/>
                </a:lnTo>
                <a:close/>
              </a:path>
              <a:path w="59054" h="159385">
                <a:moveTo>
                  <a:pt x="43848" y="0"/>
                </a:moveTo>
                <a:lnTo>
                  <a:pt x="14604" y="0"/>
                </a:lnTo>
                <a:lnTo>
                  <a:pt x="14604" y="144258"/>
                </a:lnTo>
                <a:lnTo>
                  <a:pt x="43848" y="144258"/>
                </a:lnTo>
                <a:lnTo>
                  <a:pt x="43848" y="0"/>
                </a:lnTo>
                <a:close/>
              </a:path>
            </a:pathLst>
          </a:custGeom>
          <a:solidFill>
            <a:srgbClr val="ECCDCA"/>
          </a:solidFill>
        </p:spPr>
        <p:txBody>
          <a:bodyPr wrap="square" lIns="0" tIns="0" rIns="0" bIns="0" rtlCol="0"/>
          <a:lstStyle/>
          <a:p/>
        </p:txBody>
      </p:sp>
      <p:sp>
        <p:nvSpPr>
          <p:cNvPr id="341" name="object 341"/>
          <p:cNvSpPr/>
          <p:nvPr/>
        </p:nvSpPr>
        <p:spPr>
          <a:xfrm>
            <a:off x="3250504" y="1918226"/>
            <a:ext cx="59055" cy="159385"/>
          </a:xfrm>
          <a:custGeom>
            <a:avLst/>
            <a:gdLst/>
            <a:ahLst/>
            <a:cxnLst/>
            <a:rect l="l" t="t" r="r" b="b"/>
            <a:pathLst>
              <a:path w="59054" h="159385">
                <a:moveTo>
                  <a:pt x="14604" y="0"/>
                </a:moveTo>
                <a:lnTo>
                  <a:pt x="14604" y="144258"/>
                </a:lnTo>
                <a:lnTo>
                  <a:pt x="0" y="144258"/>
                </a:lnTo>
                <a:lnTo>
                  <a:pt x="29243" y="158919"/>
                </a:lnTo>
                <a:lnTo>
                  <a:pt x="58452" y="144258"/>
                </a:lnTo>
                <a:lnTo>
                  <a:pt x="43848" y="144258"/>
                </a:lnTo>
                <a:lnTo>
                  <a:pt x="43848" y="0"/>
                </a:lnTo>
                <a:lnTo>
                  <a:pt x="14604" y="0"/>
                </a:lnTo>
                <a:close/>
              </a:path>
            </a:pathLst>
          </a:custGeom>
          <a:ln w="3175">
            <a:solidFill>
              <a:srgbClr val="000000"/>
            </a:solidFill>
          </a:ln>
        </p:spPr>
        <p:txBody>
          <a:bodyPr wrap="square" lIns="0" tIns="0" rIns="0" bIns="0" rtlCol="0"/>
          <a:lstStyle/>
          <a:p/>
        </p:txBody>
      </p:sp>
      <p:sp>
        <p:nvSpPr>
          <p:cNvPr id="342" name="object 342"/>
          <p:cNvSpPr/>
          <p:nvPr/>
        </p:nvSpPr>
        <p:spPr>
          <a:xfrm>
            <a:off x="3087345" y="2086935"/>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343" name="object 343"/>
          <p:cNvSpPr/>
          <p:nvPr/>
        </p:nvSpPr>
        <p:spPr>
          <a:xfrm>
            <a:off x="3087345" y="2086935"/>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ln w="10755">
            <a:solidFill>
              <a:srgbClr val="FF0000"/>
            </a:solidFill>
          </a:ln>
        </p:spPr>
        <p:txBody>
          <a:bodyPr wrap="square" lIns="0" tIns="0" rIns="0" bIns="0" rtlCol="0"/>
          <a:lstStyle/>
          <a:p/>
        </p:txBody>
      </p:sp>
      <p:sp>
        <p:nvSpPr>
          <p:cNvPr id="344" name="object 344"/>
          <p:cNvSpPr txBox="1"/>
          <p:nvPr/>
        </p:nvSpPr>
        <p:spPr>
          <a:xfrm>
            <a:off x="3124506" y="2067464"/>
            <a:ext cx="315595" cy="108585"/>
          </a:xfrm>
          <a:prstGeom prst="rect">
            <a:avLst/>
          </a:prstGeom>
        </p:spPr>
        <p:txBody>
          <a:bodyPr vert="horz" wrap="square" lIns="0" tIns="0" rIns="0" bIns="0" rtlCol="0">
            <a:spAutoFit/>
          </a:bodyPr>
          <a:lstStyle/>
          <a:p>
            <a:pPr marL="12700">
              <a:lnSpc>
                <a:spcPct val="100000"/>
              </a:lnSpc>
            </a:pPr>
            <a:r>
              <a:rPr sz="650" spc="-10" dirty="0">
                <a:solidFill>
                  <a:srgbClr val="FF0000"/>
                </a:solidFill>
                <a:latin typeface="宋体" panose="02010600030101010101" pitchFamily="2" charset="-122"/>
                <a:cs typeface="宋体" panose="02010600030101010101" pitchFamily="2" charset="-122"/>
              </a:rPr>
              <a:t>双路</a:t>
            </a:r>
            <a:r>
              <a:rPr sz="650" spc="-5" dirty="0">
                <a:solidFill>
                  <a:srgbClr val="FF0000"/>
                </a:solidFill>
                <a:latin typeface="宋体" panose="02010600030101010101" pitchFamily="2" charset="-122"/>
                <a:cs typeface="宋体" panose="02010600030101010101" pitchFamily="2" charset="-122"/>
              </a:rPr>
              <a:t>6</a:t>
            </a:r>
            <a:r>
              <a:rPr sz="650" spc="-10" dirty="0">
                <a:solidFill>
                  <a:srgbClr val="FF0000"/>
                </a:solidFill>
                <a:latin typeface="宋体" panose="02010600030101010101" pitchFamily="2" charset="-122"/>
                <a:cs typeface="宋体" panose="02010600030101010101" pitchFamily="2" charset="-122"/>
              </a:rPr>
              <a:t>核</a:t>
            </a:r>
            <a:endParaRPr sz="650">
              <a:latin typeface="宋体" panose="02010600030101010101" pitchFamily="2" charset="-122"/>
              <a:cs typeface="宋体" panose="02010600030101010101" pitchFamily="2" charset="-122"/>
            </a:endParaRPr>
          </a:p>
        </p:txBody>
      </p:sp>
      <p:sp>
        <p:nvSpPr>
          <p:cNvPr id="345" name="object 345"/>
          <p:cNvSpPr txBox="1"/>
          <p:nvPr/>
        </p:nvSpPr>
        <p:spPr>
          <a:xfrm>
            <a:off x="3207117" y="2166810"/>
            <a:ext cx="149860" cy="108585"/>
          </a:xfrm>
          <a:prstGeom prst="rect">
            <a:avLst/>
          </a:prstGeom>
        </p:spPr>
        <p:txBody>
          <a:bodyPr vert="horz" wrap="square" lIns="0" tIns="0" rIns="0" bIns="0" rtlCol="0">
            <a:spAutoFit/>
          </a:bodyPr>
          <a:lstStyle/>
          <a:p>
            <a:pPr marL="12700">
              <a:lnSpc>
                <a:spcPct val="100000"/>
              </a:lnSpc>
            </a:pPr>
            <a:r>
              <a:rPr sz="650" spc="-5" dirty="0">
                <a:solidFill>
                  <a:srgbClr val="FF0000"/>
                </a:solidFill>
                <a:latin typeface="宋体" panose="02010600030101010101" pitchFamily="2" charset="-122"/>
                <a:cs typeface="宋体" panose="02010600030101010101" pitchFamily="2" charset="-122"/>
              </a:rPr>
              <a:t>CPU</a:t>
            </a:r>
            <a:endParaRPr sz="650">
              <a:latin typeface="宋体" panose="02010600030101010101" pitchFamily="2" charset="-122"/>
              <a:cs typeface="宋体" panose="02010600030101010101" pitchFamily="2" charset="-122"/>
            </a:endParaRPr>
          </a:p>
        </p:txBody>
      </p:sp>
      <p:sp>
        <p:nvSpPr>
          <p:cNvPr id="346" name="object 346"/>
          <p:cNvSpPr/>
          <p:nvPr/>
        </p:nvSpPr>
        <p:spPr>
          <a:xfrm>
            <a:off x="2230140" y="2086935"/>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347" name="object 347"/>
          <p:cNvSpPr txBox="1"/>
          <p:nvPr/>
        </p:nvSpPr>
        <p:spPr>
          <a:xfrm>
            <a:off x="2230140" y="2086935"/>
            <a:ext cx="389890" cy="179070"/>
          </a:xfrm>
          <a:prstGeom prst="rect">
            <a:avLst/>
          </a:prstGeom>
          <a:solidFill>
            <a:srgbClr val="FFFFFF"/>
          </a:solidFill>
          <a:ln w="10755">
            <a:solidFill>
              <a:srgbClr val="006FC0"/>
            </a:solidFill>
          </a:ln>
        </p:spPr>
        <p:txBody>
          <a:bodyPr vert="horz" wrap="square" lIns="0" tIns="0" rIns="0" bIns="0" rtlCol="0">
            <a:spAutoFit/>
          </a:bodyPr>
          <a:lstStyle/>
          <a:p>
            <a:pPr marL="106045">
              <a:lnSpc>
                <a:spcPct val="100000"/>
              </a:lnSpc>
            </a:pPr>
            <a:r>
              <a:rPr sz="650" spc="-5" dirty="0">
                <a:solidFill>
                  <a:srgbClr val="006FC0"/>
                </a:solidFill>
                <a:latin typeface="宋体" panose="02010600030101010101" pitchFamily="2" charset="-122"/>
                <a:cs typeface="宋体" panose="02010600030101010101" pitchFamily="2" charset="-122"/>
              </a:rPr>
              <a:t>MIC0</a:t>
            </a:r>
            <a:endParaRPr sz="650">
              <a:latin typeface="宋体" panose="02010600030101010101" pitchFamily="2" charset="-122"/>
              <a:cs typeface="宋体" panose="02010600030101010101" pitchFamily="2" charset="-122"/>
            </a:endParaRPr>
          </a:p>
        </p:txBody>
      </p:sp>
      <p:sp>
        <p:nvSpPr>
          <p:cNvPr id="348" name="object 348"/>
          <p:cNvSpPr/>
          <p:nvPr/>
        </p:nvSpPr>
        <p:spPr>
          <a:xfrm>
            <a:off x="2678244" y="2086935"/>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solidFill>
            <a:srgbClr val="FFFFFF"/>
          </a:solidFill>
        </p:spPr>
        <p:txBody>
          <a:bodyPr wrap="square" lIns="0" tIns="0" rIns="0" bIns="0" rtlCol="0"/>
          <a:lstStyle/>
          <a:p/>
        </p:txBody>
      </p:sp>
      <p:sp>
        <p:nvSpPr>
          <p:cNvPr id="349" name="object 349"/>
          <p:cNvSpPr/>
          <p:nvPr/>
        </p:nvSpPr>
        <p:spPr>
          <a:xfrm>
            <a:off x="2678244" y="2086935"/>
            <a:ext cx="389890" cy="179070"/>
          </a:xfrm>
          <a:custGeom>
            <a:avLst/>
            <a:gdLst/>
            <a:ahLst/>
            <a:cxnLst/>
            <a:rect l="l" t="t" r="r" b="b"/>
            <a:pathLst>
              <a:path w="389889" h="179069">
                <a:moveTo>
                  <a:pt x="0" y="178450"/>
                </a:moveTo>
                <a:lnTo>
                  <a:pt x="389650" y="178450"/>
                </a:lnTo>
                <a:lnTo>
                  <a:pt x="389650" y="0"/>
                </a:lnTo>
                <a:lnTo>
                  <a:pt x="0" y="0"/>
                </a:lnTo>
                <a:lnTo>
                  <a:pt x="0" y="178450"/>
                </a:lnTo>
                <a:close/>
              </a:path>
            </a:pathLst>
          </a:custGeom>
          <a:ln w="10755">
            <a:solidFill>
              <a:srgbClr val="006FC0"/>
            </a:solidFill>
          </a:ln>
        </p:spPr>
        <p:txBody>
          <a:bodyPr wrap="square" lIns="0" tIns="0" rIns="0" bIns="0" rtlCol="0"/>
          <a:lstStyle/>
          <a:p/>
        </p:txBody>
      </p:sp>
      <p:sp>
        <p:nvSpPr>
          <p:cNvPr id="350" name="object 350"/>
          <p:cNvSpPr txBox="1"/>
          <p:nvPr/>
        </p:nvSpPr>
        <p:spPr>
          <a:xfrm>
            <a:off x="2777226" y="2117137"/>
            <a:ext cx="191770" cy="108585"/>
          </a:xfrm>
          <a:prstGeom prst="rect">
            <a:avLst/>
          </a:prstGeom>
        </p:spPr>
        <p:txBody>
          <a:bodyPr vert="horz" wrap="square" lIns="0" tIns="0" rIns="0" bIns="0" rtlCol="0">
            <a:spAutoFit/>
          </a:bodyPr>
          <a:lstStyle/>
          <a:p>
            <a:pPr marL="12700">
              <a:lnSpc>
                <a:spcPct val="100000"/>
              </a:lnSpc>
            </a:pPr>
            <a:r>
              <a:rPr sz="650" spc="-5" dirty="0">
                <a:solidFill>
                  <a:srgbClr val="006FC0"/>
                </a:solidFill>
                <a:latin typeface="宋体" panose="02010600030101010101" pitchFamily="2" charset="-122"/>
                <a:cs typeface="宋体" panose="02010600030101010101" pitchFamily="2" charset="-122"/>
              </a:rPr>
              <a:t>MIC1</a:t>
            </a:r>
            <a:endParaRPr sz="650">
              <a:latin typeface="宋体" panose="02010600030101010101" pitchFamily="2" charset="-122"/>
              <a:cs typeface="宋体" panose="02010600030101010101" pitchFamily="2" charset="-122"/>
            </a:endParaRPr>
          </a:p>
        </p:txBody>
      </p:sp>
      <p:sp>
        <p:nvSpPr>
          <p:cNvPr id="351" name="object 351"/>
          <p:cNvSpPr/>
          <p:nvPr/>
        </p:nvSpPr>
        <p:spPr>
          <a:xfrm>
            <a:off x="2407904" y="2269007"/>
            <a:ext cx="59055" cy="130175"/>
          </a:xfrm>
          <a:custGeom>
            <a:avLst/>
            <a:gdLst/>
            <a:ahLst/>
            <a:cxnLst/>
            <a:rect l="l" t="t" r="r" b="b"/>
            <a:pathLst>
              <a:path w="59055" h="130175">
                <a:moveTo>
                  <a:pt x="58452" y="114972"/>
                </a:moveTo>
                <a:lnTo>
                  <a:pt x="0" y="114972"/>
                </a:lnTo>
                <a:lnTo>
                  <a:pt x="29243" y="129632"/>
                </a:lnTo>
                <a:lnTo>
                  <a:pt x="58452" y="114972"/>
                </a:lnTo>
                <a:close/>
              </a:path>
              <a:path w="59055" h="130175">
                <a:moveTo>
                  <a:pt x="43848" y="0"/>
                </a:moveTo>
                <a:lnTo>
                  <a:pt x="14638" y="0"/>
                </a:lnTo>
                <a:lnTo>
                  <a:pt x="14638" y="114972"/>
                </a:lnTo>
                <a:lnTo>
                  <a:pt x="43848" y="114972"/>
                </a:lnTo>
                <a:lnTo>
                  <a:pt x="43848" y="0"/>
                </a:lnTo>
                <a:close/>
              </a:path>
            </a:pathLst>
          </a:custGeom>
          <a:solidFill>
            <a:srgbClr val="006FC0"/>
          </a:solidFill>
        </p:spPr>
        <p:txBody>
          <a:bodyPr wrap="square" lIns="0" tIns="0" rIns="0" bIns="0" rtlCol="0"/>
          <a:lstStyle/>
          <a:p/>
        </p:txBody>
      </p:sp>
      <p:sp>
        <p:nvSpPr>
          <p:cNvPr id="352" name="object 352"/>
          <p:cNvSpPr/>
          <p:nvPr/>
        </p:nvSpPr>
        <p:spPr>
          <a:xfrm>
            <a:off x="2407904" y="2269007"/>
            <a:ext cx="59055" cy="130175"/>
          </a:xfrm>
          <a:custGeom>
            <a:avLst/>
            <a:gdLst/>
            <a:ahLst/>
            <a:cxnLst/>
            <a:rect l="l" t="t" r="r" b="b"/>
            <a:pathLst>
              <a:path w="59055" h="130175">
                <a:moveTo>
                  <a:pt x="14638" y="0"/>
                </a:moveTo>
                <a:lnTo>
                  <a:pt x="14638" y="114972"/>
                </a:lnTo>
                <a:lnTo>
                  <a:pt x="0" y="114972"/>
                </a:lnTo>
                <a:lnTo>
                  <a:pt x="29243" y="129632"/>
                </a:lnTo>
                <a:lnTo>
                  <a:pt x="58452" y="114972"/>
                </a:lnTo>
                <a:lnTo>
                  <a:pt x="43848" y="114972"/>
                </a:lnTo>
                <a:lnTo>
                  <a:pt x="43848" y="0"/>
                </a:lnTo>
                <a:lnTo>
                  <a:pt x="14638" y="0"/>
                </a:lnTo>
                <a:close/>
              </a:path>
            </a:pathLst>
          </a:custGeom>
          <a:ln w="3175">
            <a:solidFill>
              <a:srgbClr val="000000"/>
            </a:solidFill>
          </a:ln>
        </p:spPr>
        <p:txBody>
          <a:bodyPr wrap="square" lIns="0" tIns="0" rIns="0" bIns="0" rtlCol="0"/>
          <a:lstStyle/>
          <a:p/>
        </p:txBody>
      </p:sp>
      <p:sp>
        <p:nvSpPr>
          <p:cNvPr id="353" name="object 353"/>
          <p:cNvSpPr/>
          <p:nvPr/>
        </p:nvSpPr>
        <p:spPr>
          <a:xfrm>
            <a:off x="2826764" y="2269007"/>
            <a:ext cx="59055" cy="130175"/>
          </a:xfrm>
          <a:custGeom>
            <a:avLst/>
            <a:gdLst/>
            <a:ahLst/>
            <a:cxnLst/>
            <a:rect l="l" t="t" r="r" b="b"/>
            <a:pathLst>
              <a:path w="59055" h="130175">
                <a:moveTo>
                  <a:pt x="58452" y="114972"/>
                </a:moveTo>
                <a:lnTo>
                  <a:pt x="0" y="114972"/>
                </a:lnTo>
                <a:lnTo>
                  <a:pt x="29243" y="129632"/>
                </a:lnTo>
                <a:lnTo>
                  <a:pt x="58452" y="114972"/>
                </a:lnTo>
                <a:close/>
              </a:path>
              <a:path w="59055" h="130175">
                <a:moveTo>
                  <a:pt x="43848" y="0"/>
                </a:moveTo>
                <a:lnTo>
                  <a:pt x="14638" y="0"/>
                </a:lnTo>
                <a:lnTo>
                  <a:pt x="14638" y="114972"/>
                </a:lnTo>
                <a:lnTo>
                  <a:pt x="43848" y="114972"/>
                </a:lnTo>
                <a:lnTo>
                  <a:pt x="43848" y="0"/>
                </a:lnTo>
                <a:close/>
              </a:path>
            </a:pathLst>
          </a:custGeom>
          <a:solidFill>
            <a:srgbClr val="006FC0"/>
          </a:solidFill>
        </p:spPr>
        <p:txBody>
          <a:bodyPr wrap="square" lIns="0" tIns="0" rIns="0" bIns="0" rtlCol="0"/>
          <a:lstStyle/>
          <a:p/>
        </p:txBody>
      </p:sp>
      <p:sp>
        <p:nvSpPr>
          <p:cNvPr id="354" name="object 354"/>
          <p:cNvSpPr/>
          <p:nvPr/>
        </p:nvSpPr>
        <p:spPr>
          <a:xfrm>
            <a:off x="2826764" y="2269007"/>
            <a:ext cx="59055" cy="130175"/>
          </a:xfrm>
          <a:custGeom>
            <a:avLst/>
            <a:gdLst/>
            <a:ahLst/>
            <a:cxnLst/>
            <a:rect l="l" t="t" r="r" b="b"/>
            <a:pathLst>
              <a:path w="59055" h="130175">
                <a:moveTo>
                  <a:pt x="14638" y="0"/>
                </a:moveTo>
                <a:lnTo>
                  <a:pt x="14638" y="114972"/>
                </a:lnTo>
                <a:lnTo>
                  <a:pt x="0" y="114972"/>
                </a:lnTo>
                <a:lnTo>
                  <a:pt x="29243" y="129632"/>
                </a:lnTo>
                <a:lnTo>
                  <a:pt x="58452" y="114972"/>
                </a:lnTo>
                <a:lnTo>
                  <a:pt x="43848" y="114972"/>
                </a:lnTo>
                <a:lnTo>
                  <a:pt x="43848" y="0"/>
                </a:lnTo>
                <a:lnTo>
                  <a:pt x="14638" y="0"/>
                </a:lnTo>
                <a:close/>
              </a:path>
            </a:pathLst>
          </a:custGeom>
          <a:ln w="3175">
            <a:solidFill>
              <a:srgbClr val="000000"/>
            </a:solidFill>
          </a:ln>
        </p:spPr>
        <p:txBody>
          <a:bodyPr wrap="square" lIns="0" tIns="0" rIns="0" bIns="0" rtlCol="0"/>
          <a:lstStyle/>
          <a:p/>
        </p:txBody>
      </p:sp>
      <p:sp>
        <p:nvSpPr>
          <p:cNvPr id="355" name="object 355"/>
          <p:cNvSpPr/>
          <p:nvPr/>
        </p:nvSpPr>
        <p:spPr>
          <a:xfrm>
            <a:off x="3255384" y="2269007"/>
            <a:ext cx="59055" cy="130175"/>
          </a:xfrm>
          <a:custGeom>
            <a:avLst/>
            <a:gdLst/>
            <a:ahLst/>
            <a:cxnLst/>
            <a:rect l="l" t="t" r="r" b="b"/>
            <a:pathLst>
              <a:path w="59054" h="130175">
                <a:moveTo>
                  <a:pt x="58452" y="114972"/>
                </a:moveTo>
                <a:lnTo>
                  <a:pt x="0" y="114972"/>
                </a:lnTo>
                <a:lnTo>
                  <a:pt x="29209" y="129632"/>
                </a:lnTo>
                <a:lnTo>
                  <a:pt x="58452" y="114972"/>
                </a:lnTo>
                <a:close/>
              </a:path>
              <a:path w="59054" h="130175">
                <a:moveTo>
                  <a:pt x="43813" y="0"/>
                </a:moveTo>
                <a:lnTo>
                  <a:pt x="14604" y="0"/>
                </a:lnTo>
                <a:lnTo>
                  <a:pt x="14604" y="114972"/>
                </a:lnTo>
                <a:lnTo>
                  <a:pt x="43813" y="114972"/>
                </a:lnTo>
                <a:lnTo>
                  <a:pt x="43813" y="0"/>
                </a:lnTo>
                <a:close/>
              </a:path>
            </a:pathLst>
          </a:custGeom>
          <a:solidFill>
            <a:srgbClr val="FF0000"/>
          </a:solidFill>
        </p:spPr>
        <p:txBody>
          <a:bodyPr wrap="square" lIns="0" tIns="0" rIns="0" bIns="0" rtlCol="0"/>
          <a:lstStyle/>
          <a:p/>
        </p:txBody>
      </p:sp>
      <p:sp>
        <p:nvSpPr>
          <p:cNvPr id="356" name="object 356"/>
          <p:cNvSpPr/>
          <p:nvPr/>
        </p:nvSpPr>
        <p:spPr>
          <a:xfrm>
            <a:off x="3255384" y="2269007"/>
            <a:ext cx="59055" cy="130175"/>
          </a:xfrm>
          <a:custGeom>
            <a:avLst/>
            <a:gdLst/>
            <a:ahLst/>
            <a:cxnLst/>
            <a:rect l="l" t="t" r="r" b="b"/>
            <a:pathLst>
              <a:path w="59054" h="130175">
                <a:moveTo>
                  <a:pt x="14604" y="0"/>
                </a:moveTo>
                <a:lnTo>
                  <a:pt x="14604" y="114972"/>
                </a:lnTo>
                <a:lnTo>
                  <a:pt x="0" y="114972"/>
                </a:lnTo>
                <a:lnTo>
                  <a:pt x="29209" y="129632"/>
                </a:lnTo>
                <a:lnTo>
                  <a:pt x="58452" y="114972"/>
                </a:lnTo>
                <a:lnTo>
                  <a:pt x="43813" y="114972"/>
                </a:lnTo>
                <a:lnTo>
                  <a:pt x="43813" y="0"/>
                </a:lnTo>
                <a:lnTo>
                  <a:pt x="14604" y="0"/>
                </a:lnTo>
                <a:close/>
              </a:path>
            </a:pathLst>
          </a:custGeom>
          <a:ln w="3175">
            <a:solidFill>
              <a:srgbClr val="000000"/>
            </a:solidFill>
          </a:ln>
        </p:spPr>
        <p:txBody>
          <a:bodyPr wrap="square" lIns="0" tIns="0" rIns="0" bIns="0" rtlCol="0"/>
          <a:lstStyle/>
          <a:p/>
        </p:txBody>
      </p:sp>
      <p:sp>
        <p:nvSpPr>
          <p:cNvPr id="357" name="object 357"/>
          <p:cNvSpPr txBox="1"/>
          <p:nvPr/>
        </p:nvSpPr>
        <p:spPr>
          <a:xfrm>
            <a:off x="2745405" y="3656085"/>
            <a:ext cx="274320" cy="191135"/>
          </a:xfrm>
          <a:prstGeom prst="rect">
            <a:avLst/>
          </a:prstGeom>
        </p:spPr>
        <p:txBody>
          <a:bodyPr vert="horz" wrap="square" lIns="0" tIns="0" rIns="0" bIns="0" rtlCol="0">
            <a:spAutoFit/>
          </a:bodyPr>
          <a:lstStyle/>
          <a:p>
            <a:pPr marL="12700">
              <a:lnSpc>
                <a:spcPct val="100000"/>
              </a:lnSpc>
            </a:pPr>
            <a:r>
              <a:rPr sz="1300" spc="-5" dirty="0">
                <a:latin typeface="宋体" panose="02010600030101010101" pitchFamily="2" charset="-122"/>
                <a:cs typeface="宋体" panose="02010600030101010101" pitchFamily="2" charset="-122"/>
              </a:rPr>
              <a:t>..</a:t>
            </a:r>
            <a:r>
              <a:rPr sz="1300" spc="-10" dirty="0">
                <a:latin typeface="宋体" panose="02010600030101010101" pitchFamily="2" charset="-122"/>
                <a:cs typeface="宋体" panose="02010600030101010101" pitchFamily="2" charset="-122"/>
              </a:rPr>
              <a:t>.</a:t>
            </a:r>
            <a:endParaRPr sz="1300">
              <a:latin typeface="宋体" panose="02010600030101010101" pitchFamily="2" charset="-122"/>
              <a:cs typeface="宋体" panose="02010600030101010101" pitchFamily="2" charset="-122"/>
            </a:endParaRPr>
          </a:p>
        </p:txBody>
      </p:sp>
      <p:sp>
        <p:nvSpPr>
          <p:cNvPr id="358" name="object 358"/>
          <p:cNvSpPr txBox="1"/>
          <p:nvPr/>
        </p:nvSpPr>
        <p:spPr>
          <a:xfrm>
            <a:off x="2245481" y="3174827"/>
            <a:ext cx="523240" cy="20764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进程</a:t>
            </a:r>
            <a:r>
              <a:rPr sz="650" spc="-5" dirty="0">
                <a:latin typeface="宋体" panose="02010600030101010101" pitchFamily="2" charset="-122"/>
                <a:cs typeface="宋体" panose="02010600030101010101" pitchFamily="2" charset="-122"/>
              </a:rPr>
              <a:t>3(N-1)+3</a:t>
            </a:r>
            <a:endParaRPr sz="650">
              <a:latin typeface="宋体" panose="02010600030101010101" pitchFamily="2" charset="-122"/>
              <a:cs typeface="宋体" panose="02010600030101010101" pitchFamily="2" charset="-122"/>
            </a:endParaRPr>
          </a:p>
          <a:p>
            <a:pPr marL="54610">
              <a:lnSpc>
                <a:spcPct val="100000"/>
              </a:lnSpc>
            </a:pPr>
            <a:r>
              <a:rPr sz="650" spc="-10" dirty="0">
                <a:latin typeface="宋体" panose="02010600030101010101" pitchFamily="2" charset="-122"/>
                <a:cs typeface="宋体" panose="02010600030101010101" pitchFamily="2" charset="-122"/>
              </a:rPr>
              <a:t>节点内规约</a:t>
            </a:r>
            <a:endParaRPr sz="650">
              <a:latin typeface="宋体" panose="02010600030101010101" pitchFamily="2" charset="-122"/>
              <a:cs typeface="宋体" panose="02010600030101010101" pitchFamily="2" charset="-122"/>
            </a:endParaRPr>
          </a:p>
        </p:txBody>
      </p:sp>
      <p:sp>
        <p:nvSpPr>
          <p:cNvPr id="359" name="object 359"/>
          <p:cNvSpPr/>
          <p:nvPr/>
        </p:nvSpPr>
        <p:spPr>
          <a:xfrm>
            <a:off x="2302716" y="2402262"/>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990000"/>
          </a:solidFill>
        </p:spPr>
        <p:txBody>
          <a:bodyPr wrap="square" lIns="0" tIns="0" rIns="0" bIns="0" rtlCol="0"/>
          <a:lstStyle/>
          <a:p/>
        </p:txBody>
      </p:sp>
      <p:sp>
        <p:nvSpPr>
          <p:cNvPr id="360" name="object 360"/>
          <p:cNvSpPr/>
          <p:nvPr/>
        </p:nvSpPr>
        <p:spPr>
          <a:xfrm>
            <a:off x="2302716" y="2402262"/>
            <a:ext cx="87630" cy="616585"/>
          </a:xfrm>
          <a:custGeom>
            <a:avLst/>
            <a:gdLst/>
            <a:ahLst/>
            <a:cxnLst/>
            <a:rect l="l" t="t" r="r" b="b"/>
            <a:pathLst>
              <a:path w="87630" h="616585">
                <a:moveTo>
                  <a:pt x="57799" y="616014"/>
                </a:moveTo>
                <a:lnTo>
                  <a:pt x="57799" y="29355"/>
                </a:lnTo>
                <a:lnTo>
                  <a:pt x="0" y="29355"/>
                </a:lnTo>
                <a:lnTo>
                  <a:pt x="29209"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361" name="object 361"/>
          <p:cNvSpPr/>
          <p:nvPr/>
        </p:nvSpPr>
        <p:spPr>
          <a:xfrm>
            <a:off x="230271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362" name="object 362"/>
          <p:cNvSpPr/>
          <p:nvPr/>
        </p:nvSpPr>
        <p:spPr>
          <a:xfrm>
            <a:off x="230271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63" name="object 363"/>
          <p:cNvSpPr/>
          <p:nvPr/>
        </p:nvSpPr>
        <p:spPr>
          <a:xfrm>
            <a:off x="2361169" y="2402262"/>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1239"/>
          </a:solidFill>
        </p:spPr>
        <p:txBody>
          <a:bodyPr wrap="square" lIns="0" tIns="0" rIns="0" bIns="0" rtlCol="0"/>
          <a:lstStyle/>
          <a:p/>
        </p:txBody>
      </p:sp>
      <p:sp>
        <p:nvSpPr>
          <p:cNvPr id="364" name="object 364"/>
          <p:cNvSpPr/>
          <p:nvPr/>
        </p:nvSpPr>
        <p:spPr>
          <a:xfrm>
            <a:off x="2361169" y="2402262"/>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65" name="object 365"/>
          <p:cNvSpPr/>
          <p:nvPr/>
        </p:nvSpPr>
        <p:spPr>
          <a:xfrm>
            <a:off x="2361169"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366" name="object 366"/>
          <p:cNvSpPr/>
          <p:nvPr/>
        </p:nvSpPr>
        <p:spPr>
          <a:xfrm>
            <a:off x="2361169"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67" name="object 367"/>
          <p:cNvSpPr/>
          <p:nvPr/>
        </p:nvSpPr>
        <p:spPr>
          <a:xfrm>
            <a:off x="2419622" y="2402262"/>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368" name="object 368"/>
          <p:cNvSpPr/>
          <p:nvPr/>
        </p:nvSpPr>
        <p:spPr>
          <a:xfrm>
            <a:off x="2419622" y="2402262"/>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69" name="object 369"/>
          <p:cNvSpPr/>
          <p:nvPr/>
        </p:nvSpPr>
        <p:spPr>
          <a:xfrm>
            <a:off x="2419622"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370" name="object 370"/>
          <p:cNvSpPr/>
          <p:nvPr/>
        </p:nvSpPr>
        <p:spPr>
          <a:xfrm>
            <a:off x="2419622"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71" name="object 371"/>
          <p:cNvSpPr/>
          <p:nvPr/>
        </p:nvSpPr>
        <p:spPr>
          <a:xfrm>
            <a:off x="2475772" y="2402262"/>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00692F"/>
          </a:solidFill>
        </p:spPr>
        <p:txBody>
          <a:bodyPr wrap="square" lIns="0" tIns="0" rIns="0" bIns="0" rtlCol="0"/>
          <a:lstStyle/>
          <a:p/>
        </p:txBody>
      </p:sp>
      <p:sp>
        <p:nvSpPr>
          <p:cNvPr id="372" name="object 372"/>
          <p:cNvSpPr/>
          <p:nvPr/>
        </p:nvSpPr>
        <p:spPr>
          <a:xfrm>
            <a:off x="2475772" y="2402262"/>
            <a:ext cx="87630" cy="616585"/>
          </a:xfrm>
          <a:custGeom>
            <a:avLst/>
            <a:gdLst/>
            <a:ahLst/>
            <a:cxnLst/>
            <a:rect l="l" t="t" r="r" b="b"/>
            <a:pathLst>
              <a:path w="87630" h="616585">
                <a:moveTo>
                  <a:pt x="57799" y="616014"/>
                </a:moveTo>
                <a:lnTo>
                  <a:pt x="57799" y="29355"/>
                </a:lnTo>
                <a:lnTo>
                  <a:pt x="0" y="29355"/>
                </a:lnTo>
                <a:lnTo>
                  <a:pt x="29209"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373" name="object 373"/>
          <p:cNvSpPr/>
          <p:nvPr/>
        </p:nvSpPr>
        <p:spPr>
          <a:xfrm>
            <a:off x="2475772"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374" name="object 374"/>
          <p:cNvSpPr/>
          <p:nvPr/>
        </p:nvSpPr>
        <p:spPr>
          <a:xfrm>
            <a:off x="2475772"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75" name="object 375"/>
          <p:cNvSpPr/>
          <p:nvPr/>
        </p:nvSpPr>
        <p:spPr>
          <a:xfrm>
            <a:off x="2696250" y="2402262"/>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990000"/>
          </a:solidFill>
        </p:spPr>
        <p:txBody>
          <a:bodyPr wrap="square" lIns="0" tIns="0" rIns="0" bIns="0" rtlCol="0"/>
          <a:lstStyle/>
          <a:p/>
        </p:txBody>
      </p:sp>
      <p:sp>
        <p:nvSpPr>
          <p:cNvPr id="376" name="object 376"/>
          <p:cNvSpPr/>
          <p:nvPr/>
        </p:nvSpPr>
        <p:spPr>
          <a:xfrm>
            <a:off x="2696250" y="2402262"/>
            <a:ext cx="87630" cy="616585"/>
          </a:xfrm>
          <a:custGeom>
            <a:avLst/>
            <a:gdLst/>
            <a:ahLst/>
            <a:cxnLst/>
            <a:rect l="l" t="t" r="r" b="b"/>
            <a:pathLst>
              <a:path w="87630" h="616585">
                <a:moveTo>
                  <a:pt x="57799" y="616014"/>
                </a:moveTo>
                <a:lnTo>
                  <a:pt x="57799" y="29355"/>
                </a:lnTo>
                <a:lnTo>
                  <a:pt x="0" y="29355"/>
                </a:lnTo>
                <a:lnTo>
                  <a:pt x="29209"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377" name="object 377"/>
          <p:cNvSpPr/>
          <p:nvPr/>
        </p:nvSpPr>
        <p:spPr>
          <a:xfrm>
            <a:off x="2696250"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378" name="object 378"/>
          <p:cNvSpPr/>
          <p:nvPr/>
        </p:nvSpPr>
        <p:spPr>
          <a:xfrm>
            <a:off x="2696250"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79" name="object 379"/>
          <p:cNvSpPr/>
          <p:nvPr/>
        </p:nvSpPr>
        <p:spPr>
          <a:xfrm>
            <a:off x="2754703" y="2402262"/>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1239"/>
          </a:solidFill>
        </p:spPr>
        <p:txBody>
          <a:bodyPr wrap="square" lIns="0" tIns="0" rIns="0" bIns="0" rtlCol="0"/>
          <a:lstStyle/>
          <a:p/>
        </p:txBody>
      </p:sp>
      <p:sp>
        <p:nvSpPr>
          <p:cNvPr id="380" name="object 380"/>
          <p:cNvSpPr/>
          <p:nvPr/>
        </p:nvSpPr>
        <p:spPr>
          <a:xfrm>
            <a:off x="2754703" y="2402262"/>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81" name="object 381"/>
          <p:cNvSpPr/>
          <p:nvPr/>
        </p:nvSpPr>
        <p:spPr>
          <a:xfrm>
            <a:off x="2754703"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382" name="object 382"/>
          <p:cNvSpPr/>
          <p:nvPr/>
        </p:nvSpPr>
        <p:spPr>
          <a:xfrm>
            <a:off x="2754703"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83" name="object 383"/>
          <p:cNvSpPr/>
          <p:nvPr/>
        </p:nvSpPr>
        <p:spPr>
          <a:xfrm>
            <a:off x="2813156" y="2402262"/>
            <a:ext cx="87630" cy="616585"/>
          </a:xfrm>
          <a:custGeom>
            <a:avLst/>
            <a:gdLst/>
            <a:ahLst/>
            <a:cxnLst/>
            <a:rect l="l" t="t" r="r" b="b"/>
            <a:pathLst>
              <a:path w="87630" h="616585">
                <a:moveTo>
                  <a:pt x="87009" y="0"/>
                </a:moveTo>
                <a:lnTo>
                  <a:pt x="57799" y="29355"/>
                </a:lnTo>
                <a:lnTo>
                  <a:pt x="57799" y="616014"/>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384" name="object 384"/>
          <p:cNvSpPr/>
          <p:nvPr/>
        </p:nvSpPr>
        <p:spPr>
          <a:xfrm>
            <a:off x="2813156" y="2402262"/>
            <a:ext cx="87630" cy="616585"/>
          </a:xfrm>
          <a:custGeom>
            <a:avLst/>
            <a:gdLst/>
            <a:ahLst/>
            <a:cxnLst/>
            <a:rect l="l" t="t" r="r" b="b"/>
            <a:pathLst>
              <a:path w="87630" h="616585">
                <a:moveTo>
                  <a:pt x="57799" y="616014"/>
                </a:moveTo>
                <a:lnTo>
                  <a:pt x="57799" y="29355"/>
                </a:lnTo>
                <a:lnTo>
                  <a:pt x="0" y="29355"/>
                </a:lnTo>
                <a:lnTo>
                  <a:pt x="29209" y="0"/>
                </a:lnTo>
                <a:lnTo>
                  <a:pt x="87009" y="0"/>
                </a:lnTo>
                <a:lnTo>
                  <a:pt x="57799" y="29355"/>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385" name="object 385"/>
          <p:cNvSpPr/>
          <p:nvPr/>
        </p:nvSpPr>
        <p:spPr>
          <a:xfrm>
            <a:off x="281315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386" name="object 386"/>
          <p:cNvSpPr/>
          <p:nvPr/>
        </p:nvSpPr>
        <p:spPr>
          <a:xfrm>
            <a:off x="281315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87" name="object 387"/>
          <p:cNvSpPr/>
          <p:nvPr/>
        </p:nvSpPr>
        <p:spPr>
          <a:xfrm>
            <a:off x="2869306" y="2402262"/>
            <a:ext cx="87630" cy="616585"/>
          </a:xfrm>
          <a:custGeom>
            <a:avLst/>
            <a:gdLst/>
            <a:ahLst/>
            <a:cxnLst/>
            <a:rect l="l" t="t" r="r" b="b"/>
            <a:pathLst>
              <a:path w="87630" h="616585">
                <a:moveTo>
                  <a:pt x="87043" y="0"/>
                </a:moveTo>
                <a:lnTo>
                  <a:pt x="57799" y="29355"/>
                </a:lnTo>
                <a:lnTo>
                  <a:pt x="57799" y="616014"/>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00692F"/>
          </a:solidFill>
        </p:spPr>
        <p:txBody>
          <a:bodyPr wrap="square" lIns="0" tIns="0" rIns="0" bIns="0" rtlCol="0"/>
          <a:lstStyle/>
          <a:p/>
        </p:txBody>
      </p:sp>
      <p:sp>
        <p:nvSpPr>
          <p:cNvPr id="388" name="object 388"/>
          <p:cNvSpPr/>
          <p:nvPr/>
        </p:nvSpPr>
        <p:spPr>
          <a:xfrm>
            <a:off x="2869306" y="2402262"/>
            <a:ext cx="87630" cy="616585"/>
          </a:xfrm>
          <a:custGeom>
            <a:avLst/>
            <a:gdLst/>
            <a:ahLst/>
            <a:cxnLst/>
            <a:rect l="l" t="t" r="r" b="b"/>
            <a:pathLst>
              <a:path w="87630" h="616585">
                <a:moveTo>
                  <a:pt x="57799" y="616014"/>
                </a:moveTo>
                <a:lnTo>
                  <a:pt x="57799" y="29355"/>
                </a:lnTo>
                <a:lnTo>
                  <a:pt x="0" y="29355"/>
                </a:lnTo>
                <a:lnTo>
                  <a:pt x="29209"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389" name="object 389"/>
          <p:cNvSpPr/>
          <p:nvPr/>
        </p:nvSpPr>
        <p:spPr>
          <a:xfrm>
            <a:off x="286930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390" name="object 390"/>
          <p:cNvSpPr/>
          <p:nvPr/>
        </p:nvSpPr>
        <p:spPr>
          <a:xfrm>
            <a:off x="286930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91" name="object 391"/>
          <p:cNvSpPr/>
          <p:nvPr/>
        </p:nvSpPr>
        <p:spPr>
          <a:xfrm>
            <a:off x="3124836" y="2402262"/>
            <a:ext cx="87630" cy="616585"/>
          </a:xfrm>
          <a:custGeom>
            <a:avLst/>
            <a:gdLst/>
            <a:ahLst/>
            <a:cxnLst/>
            <a:rect l="l" t="t" r="r" b="b"/>
            <a:pathLst>
              <a:path w="87630" h="616585">
                <a:moveTo>
                  <a:pt x="87043" y="0"/>
                </a:moveTo>
                <a:lnTo>
                  <a:pt x="57834" y="29355"/>
                </a:lnTo>
                <a:lnTo>
                  <a:pt x="57834" y="616014"/>
                </a:lnTo>
                <a:lnTo>
                  <a:pt x="87043" y="586693"/>
                </a:lnTo>
                <a:lnTo>
                  <a:pt x="87043" y="0"/>
                </a:lnTo>
                <a:close/>
              </a:path>
              <a:path w="87630" h="616585">
                <a:moveTo>
                  <a:pt x="87043" y="0"/>
                </a:moveTo>
                <a:lnTo>
                  <a:pt x="29243" y="0"/>
                </a:lnTo>
                <a:lnTo>
                  <a:pt x="0" y="29355"/>
                </a:lnTo>
                <a:lnTo>
                  <a:pt x="57834" y="29355"/>
                </a:lnTo>
                <a:lnTo>
                  <a:pt x="87043" y="0"/>
                </a:lnTo>
                <a:close/>
              </a:path>
            </a:pathLst>
          </a:custGeom>
          <a:solidFill>
            <a:srgbClr val="990000"/>
          </a:solidFill>
        </p:spPr>
        <p:txBody>
          <a:bodyPr wrap="square" lIns="0" tIns="0" rIns="0" bIns="0" rtlCol="0"/>
          <a:lstStyle/>
          <a:p/>
        </p:txBody>
      </p:sp>
      <p:sp>
        <p:nvSpPr>
          <p:cNvPr id="392" name="object 392"/>
          <p:cNvSpPr/>
          <p:nvPr/>
        </p:nvSpPr>
        <p:spPr>
          <a:xfrm>
            <a:off x="3124836" y="2402262"/>
            <a:ext cx="87630" cy="616585"/>
          </a:xfrm>
          <a:custGeom>
            <a:avLst/>
            <a:gdLst/>
            <a:ahLst/>
            <a:cxnLst/>
            <a:rect l="l" t="t" r="r" b="b"/>
            <a:pathLst>
              <a:path w="87630" h="616585">
                <a:moveTo>
                  <a:pt x="57834" y="616014"/>
                </a:moveTo>
                <a:lnTo>
                  <a:pt x="57834" y="29355"/>
                </a:lnTo>
                <a:lnTo>
                  <a:pt x="0" y="29355"/>
                </a:lnTo>
                <a:lnTo>
                  <a:pt x="29243" y="0"/>
                </a:lnTo>
                <a:lnTo>
                  <a:pt x="87043" y="0"/>
                </a:lnTo>
                <a:lnTo>
                  <a:pt x="57834" y="29355"/>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393" name="object 393"/>
          <p:cNvSpPr/>
          <p:nvPr/>
        </p:nvSpPr>
        <p:spPr>
          <a:xfrm>
            <a:off x="312483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394" name="object 394"/>
          <p:cNvSpPr/>
          <p:nvPr/>
        </p:nvSpPr>
        <p:spPr>
          <a:xfrm>
            <a:off x="3124836"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95" name="object 395"/>
          <p:cNvSpPr/>
          <p:nvPr/>
        </p:nvSpPr>
        <p:spPr>
          <a:xfrm>
            <a:off x="3183288" y="2402262"/>
            <a:ext cx="87630" cy="616585"/>
          </a:xfrm>
          <a:custGeom>
            <a:avLst/>
            <a:gdLst/>
            <a:ahLst/>
            <a:cxnLst/>
            <a:rect l="l" t="t" r="r" b="b"/>
            <a:pathLst>
              <a:path w="87629" h="616585">
                <a:moveTo>
                  <a:pt x="87043" y="0"/>
                </a:moveTo>
                <a:lnTo>
                  <a:pt x="57799" y="29355"/>
                </a:lnTo>
                <a:lnTo>
                  <a:pt x="57799" y="616014"/>
                </a:lnTo>
                <a:lnTo>
                  <a:pt x="87043" y="586693"/>
                </a:lnTo>
                <a:lnTo>
                  <a:pt x="87043" y="0"/>
                </a:lnTo>
                <a:close/>
              </a:path>
              <a:path w="87629"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396" name="object 396"/>
          <p:cNvSpPr/>
          <p:nvPr/>
        </p:nvSpPr>
        <p:spPr>
          <a:xfrm>
            <a:off x="3183288" y="2402262"/>
            <a:ext cx="87630" cy="616585"/>
          </a:xfrm>
          <a:custGeom>
            <a:avLst/>
            <a:gdLst/>
            <a:ahLst/>
            <a:cxnLst/>
            <a:rect l="l" t="t" r="r" b="b"/>
            <a:pathLst>
              <a:path w="87629" h="616585">
                <a:moveTo>
                  <a:pt x="57799" y="616014"/>
                </a:moveTo>
                <a:lnTo>
                  <a:pt x="57799" y="29355"/>
                </a:lnTo>
                <a:lnTo>
                  <a:pt x="0" y="29355"/>
                </a:lnTo>
                <a:lnTo>
                  <a:pt x="29243"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397" name="object 397"/>
          <p:cNvSpPr/>
          <p:nvPr/>
        </p:nvSpPr>
        <p:spPr>
          <a:xfrm>
            <a:off x="3183288"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398" name="object 398"/>
          <p:cNvSpPr/>
          <p:nvPr/>
        </p:nvSpPr>
        <p:spPr>
          <a:xfrm>
            <a:off x="3183288" y="2431583"/>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399" name="object 399"/>
          <p:cNvSpPr/>
          <p:nvPr/>
        </p:nvSpPr>
        <p:spPr>
          <a:xfrm>
            <a:off x="3241741" y="2402262"/>
            <a:ext cx="87630" cy="616585"/>
          </a:xfrm>
          <a:custGeom>
            <a:avLst/>
            <a:gdLst/>
            <a:ahLst/>
            <a:cxnLst/>
            <a:rect l="l" t="t" r="r" b="b"/>
            <a:pathLst>
              <a:path w="87629" h="616585">
                <a:moveTo>
                  <a:pt x="87043" y="0"/>
                </a:moveTo>
                <a:lnTo>
                  <a:pt x="57799" y="29355"/>
                </a:lnTo>
                <a:lnTo>
                  <a:pt x="57799" y="616014"/>
                </a:lnTo>
                <a:lnTo>
                  <a:pt x="87043" y="586693"/>
                </a:lnTo>
                <a:lnTo>
                  <a:pt x="87043" y="0"/>
                </a:lnTo>
                <a:close/>
              </a:path>
              <a:path w="87629" h="616585">
                <a:moveTo>
                  <a:pt x="87043" y="0"/>
                </a:moveTo>
                <a:lnTo>
                  <a:pt x="29209" y="0"/>
                </a:lnTo>
                <a:lnTo>
                  <a:pt x="0" y="29355"/>
                </a:lnTo>
                <a:lnTo>
                  <a:pt x="57799" y="29355"/>
                </a:lnTo>
                <a:lnTo>
                  <a:pt x="87043" y="0"/>
                </a:lnTo>
                <a:close/>
              </a:path>
            </a:pathLst>
          </a:custGeom>
          <a:solidFill>
            <a:srgbClr val="999900"/>
          </a:solidFill>
        </p:spPr>
        <p:txBody>
          <a:bodyPr wrap="square" lIns="0" tIns="0" rIns="0" bIns="0" rtlCol="0"/>
          <a:lstStyle/>
          <a:p/>
        </p:txBody>
      </p:sp>
      <p:sp>
        <p:nvSpPr>
          <p:cNvPr id="400" name="object 400"/>
          <p:cNvSpPr/>
          <p:nvPr/>
        </p:nvSpPr>
        <p:spPr>
          <a:xfrm>
            <a:off x="3241741" y="2402262"/>
            <a:ext cx="87630" cy="616585"/>
          </a:xfrm>
          <a:custGeom>
            <a:avLst/>
            <a:gdLst/>
            <a:ahLst/>
            <a:cxnLst/>
            <a:rect l="l" t="t" r="r" b="b"/>
            <a:pathLst>
              <a:path w="87629" h="616585">
                <a:moveTo>
                  <a:pt x="57799" y="616014"/>
                </a:moveTo>
                <a:lnTo>
                  <a:pt x="57799" y="29355"/>
                </a:lnTo>
                <a:lnTo>
                  <a:pt x="0" y="29355"/>
                </a:lnTo>
                <a:lnTo>
                  <a:pt x="29209" y="0"/>
                </a:lnTo>
                <a:lnTo>
                  <a:pt x="87043" y="0"/>
                </a:lnTo>
                <a:lnTo>
                  <a:pt x="57799" y="29355"/>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401" name="object 401"/>
          <p:cNvSpPr/>
          <p:nvPr/>
        </p:nvSpPr>
        <p:spPr>
          <a:xfrm>
            <a:off x="3241741" y="2431583"/>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402" name="object 402"/>
          <p:cNvSpPr/>
          <p:nvPr/>
        </p:nvSpPr>
        <p:spPr>
          <a:xfrm>
            <a:off x="3241741" y="2431583"/>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03" name="object 403"/>
          <p:cNvSpPr/>
          <p:nvPr/>
        </p:nvSpPr>
        <p:spPr>
          <a:xfrm>
            <a:off x="3297892" y="2402262"/>
            <a:ext cx="87630" cy="616585"/>
          </a:xfrm>
          <a:custGeom>
            <a:avLst/>
            <a:gdLst/>
            <a:ahLst/>
            <a:cxnLst/>
            <a:rect l="l" t="t" r="r" b="b"/>
            <a:pathLst>
              <a:path w="87629" h="616585">
                <a:moveTo>
                  <a:pt x="87043" y="0"/>
                </a:moveTo>
                <a:lnTo>
                  <a:pt x="57834" y="29355"/>
                </a:lnTo>
                <a:lnTo>
                  <a:pt x="57834" y="616014"/>
                </a:lnTo>
                <a:lnTo>
                  <a:pt x="87043" y="586693"/>
                </a:lnTo>
                <a:lnTo>
                  <a:pt x="87043" y="0"/>
                </a:lnTo>
                <a:close/>
              </a:path>
              <a:path w="87629" h="616585">
                <a:moveTo>
                  <a:pt x="87043" y="0"/>
                </a:moveTo>
                <a:lnTo>
                  <a:pt x="29243" y="0"/>
                </a:lnTo>
                <a:lnTo>
                  <a:pt x="0" y="29355"/>
                </a:lnTo>
                <a:lnTo>
                  <a:pt x="57834" y="29355"/>
                </a:lnTo>
                <a:lnTo>
                  <a:pt x="87043" y="0"/>
                </a:lnTo>
                <a:close/>
              </a:path>
            </a:pathLst>
          </a:custGeom>
          <a:solidFill>
            <a:srgbClr val="00692F"/>
          </a:solidFill>
        </p:spPr>
        <p:txBody>
          <a:bodyPr wrap="square" lIns="0" tIns="0" rIns="0" bIns="0" rtlCol="0"/>
          <a:lstStyle/>
          <a:p/>
        </p:txBody>
      </p:sp>
      <p:sp>
        <p:nvSpPr>
          <p:cNvPr id="404" name="object 404"/>
          <p:cNvSpPr/>
          <p:nvPr/>
        </p:nvSpPr>
        <p:spPr>
          <a:xfrm>
            <a:off x="3297892" y="2402262"/>
            <a:ext cx="87630" cy="616585"/>
          </a:xfrm>
          <a:custGeom>
            <a:avLst/>
            <a:gdLst/>
            <a:ahLst/>
            <a:cxnLst/>
            <a:rect l="l" t="t" r="r" b="b"/>
            <a:pathLst>
              <a:path w="87629" h="616585">
                <a:moveTo>
                  <a:pt x="57834" y="616014"/>
                </a:moveTo>
                <a:lnTo>
                  <a:pt x="57834" y="29355"/>
                </a:lnTo>
                <a:lnTo>
                  <a:pt x="0" y="29355"/>
                </a:lnTo>
                <a:lnTo>
                  <a:pt x="29243" y="0"/>
                </a:lnTo>
                <a:lnTo>
                  <a:pt x="87043" y="0"/>
                </a:lnTo>
                <a:lnTo>
                  <a:pt x="57834" y="29355"/>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405" name="object 405"/>
          <p:cNvSpPr/>
          <p:nvPr/>
        </p:nvSpPr>
        <p:spPr>
          <a:xfrm>
            <a:off x="3297892" y="2431583"/>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06" name="object 406"/>
          <p:cNvSpPr/>
          <p:nvPr/>
        </p:nvSpPr>
        <p:spPr>
          <a:xfrm>
            <a:off x="3297892" y="2431583"/>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07" name="object 407"/>
          <p:cNvSpPr txBox="1"/>
          <p:nvPr/>
        </p:nvSpPr>
        <p:spPr>
          <a:xfrm>
            <a:off x="2201633" y="1906876"/>
            <a:ext cx="149860" cy="87630"/>
          </a:xfrm>
          <a:prstGeom prst="rect">
            <a:avLst/>
          </a:prstGeom>
        </p:spPr>
        <p:txBody>
          <a:bodyPr vert="horz" wrap="square" lIns="0" tIns="0" rIns="0" bIns="0" rtlCol="0">
            <a:spAutoFit/>
          </a:bodyPr>
          <a:lstStyle/>
          <a:p>
            <a:pPr marL="12700">
              <a:lnSpc>
                <a:spcPct val="100000"/>
              </a:lnSpc>
            </a:pPr>
            <a:r>
              <a:rPr sz="450" spc="35" dirty="0">
                <a:latin typeface="宋体" panose="02010600030101010101" pitchFamily="2" charset="-122"/>
                <a:cs typeface="宋体" panose="02010600030101010101" pitchFamily="2" charset="-122"/>
              </a:rPr>
              <a:t>进程</a:t>
            </a:r>
            <a:endParaRPr sz="450">
              <a:latin typeface="宋体" panose="02010600030101010101" pitchFamily="2" charset="-122"/>
              <a:cs typeface="宋体" panose="02010600030101010101" pitchFamily="2" charset="-122"/>
            </a:endParaRPr>
          </a:p>
        </p:txBody>
      </p:sp>
      <p:sp>
        <p:nvSpPr>
          <p:cNvPr id="408" name="object 408"/>
          <p:cNvSpPr txBox="1"/>
          <p:nvPr/>
        </p:nvSpPr>
        <p:spPr>
          <a:xfrm>
            <a:off x="2139056" y="1981385"/>
            <a:ext cx="274955" cy="87630"/>
          </a:xfrm>
          <a:prstGeom prst="rect">
            <a:avLst/>
          </a:prstGeom>
        </p:spPr>
        <p:txBody>
          <a:bodyPr vert="horz" wrap="square" lIns="0" tIns="0" rIns="0" bIns="0" rtlCol="0">
            <a:spAutoFit/>
          </a:bodyPr>
          <a:lstStyle/>
          <a:p>
            <a:pPr marL="12700">
              <a:lnSpc>
                <a:spcPct val="100000"/>
              </a:lnSpc>
            </a:pPr>
            <a:r>
              <a:rPr sz="450" spc="15" dirty="0">
                <a:latin typeface="宋体" panose="02010600030101010101" pitchFamily="2" charset="-122"/>
                <a:cs typeface="宋体" panose="02010600030101010101" pitchFamily="2" charset="-122"/>
              </a:rPr>
              <a:t>3(N-1)+1</a:t>
            </a:r>
            <a:endParaRPr sz="450">
              <a:latin typeface="宋体" panose="02010600030101010101" pitchFamily="2" charset="-122"/>
              <a:cs typeface="宋体" panose="02010600030101010101" pitchFamily="2" charset="-122"/>
            </a:endParaRPr>
          </a:p>
        </p:txBody>
      </p:sp>
      <p:sp>
        <p:nvSpPr>
          <p:cNvPr id="409" name="object 409"/>
          <p:cNvSpPr txBox="1"/>
          <p:nvPr/>
        </p:nvSpPr>
        <p:spPr>
          <a:xfrm>
            <a:off x="2582246" y="1926434"/>
            <a:ext cx="274955" cy="162560"/>
          </a:xfrm>
          <a:prstGeom prst="rect">
            <a:avLst/>
          </a:prstGeom>
        </p:spPr>
        <p:txBody>
          <a:bodyPr vert="horz" wrap="square" lIns="0" tIns="0" rIns="0" bIns="0" rtlCol="0">
            <a:spAutoFit/>
          </a:bodyPr>
          <a:lstStyle/>
          <a:p>
            <a:pPr marL="12700" marR="5080" indent="62230">
              <a:lnSpc>
                <a:spcPct val="109000"/>
              </a:lnSpc>
            </a:pPr>
            <a:r>
              <a:rPr sz="450" spc="30" dirty="0">
                <a:latin typeface="宋体" panose="02010600030101010101" pitchFamily="2" charset="-122"/>
                <a:cs typeface="宋体" panose="02010600030101010101" pitchFamily="2" charset="-122"/>
              </a:rPr>
              <a:t>进程 </a:t>
            </a:r>
            <a:r>
              <a:rPr sz="450" spc="15" dirty="0">
                <a:latin typeface="宋体" panose="02010600030101010101" pitchFamily="2" charset="-122"/>
                <a:cs typeface="宋体" panose="02010600030101010101" pitchFamily="2" charset="-122"/>
              </a:rPr>
              <a:t>3(N-1)+2</a:t>
            </a:r>
            <a:endParaRPr sz="450">
              <a:latin typeface="宋体" panose="02010600030101010101" pitchFamily="2" charset="-122"/>
              <a:cs typeface="宋体" panose="02010600030101010101" pitchFamily="2" charset="-122"/>
            </a:endParaRPr>
          </a:p>
        </p:txBody>
      </p:sp>
      <p:sp>
        <p:nvSpPr>
          <p:cNvPr id="410" name="object 410"/>
          <p:cNvSpPr txBox="1"/>
          <p:nvPr/>
        </p:nvSpPr>
        <p:spPr>
          <a:xfrm>
            <a:off x="2993821" y="1926434"/>
            <a:ext cx="274955" cy="162560"/>
          </a:xfrm>
          <a:prstGeom prst="rect">
            <a:avLst/>
          </a:prstGeom>
        </p:spPr>
        <p:txBody>
          <a:bodyPr vert="horz" wrap="square" lIns="0" tIns="0" rIns="0" bIns="0" rtlCol="0">
            <a:spAutoFit/>
          </a:bodyPr>
          <a:lstStyle/>
          <a:p>
            <a:pPr marL="12700" marR="5080" indent="62230">
              <a:lnSpc>
                <a:spcPct val="109000"/>
              </a:lnSpc>
            </a:pPr>
            <a:r>
              <a:rPr sz="450" spc="30" dirty="0">
                <a:latin typeface="宋体" panose="02010600030101010101" pitchFamily="2" charset="-122"/>
                <a:cs typeface="宋体" panose="02010600030101010101" pitchFamily="2" charset="-122"/>
              </a:rPr>
              <a:t>进程 </a:t>
            </a:r>
            <a:r>
              <a:rPr sz="450" spc="15" dirty="0">
                <a:latin typeface="宋体" panose="02010600030101010101" pitchFamily="2" charset="-122"/>
                <a:cs typeface="宋体" panose="02010600030101010101" pitchFamily="2" charset="-122"/>
              </a:rPr>
              <a:t>3(N-1)+3</a:t>
            </a:r>
            <a:endParaRPr sz="450">
              <a:latin typeface="宋体" panose="02010600030101010101" pitchFamily="2" charset="-122"/>
              <a:cs typeface="宋体" panose="02010600030101010101" pitchFamily="2" charset="-122"/>
            </a:endParaRPr>
          </a:p>
        </p:txBody>
      </p:sp>
      <p:sp>
        <p:nvSpPr>
          <p:cNvPr id="411" name="object 411"/>
          <p:cNvSpPr/>
          <p:nvPr/>
        </p:nvSpPr>
        <p:spPr>
          <a:xfrm>
            <a:off x="1864372" y="2832520"/>
            <a:ext cx="87630" cy="616585"/>
          </a:xfrm>
          <a:custGeom>
            <a:avLst/>
            <a:gdLst/>
            <a:ahLst/>
            <a:cxnLst/>
            <a:rect l="l" t="t" r="r" b="b"/>
            <a:pathLst>
              <a:path w="87630" h="616585">
                <a:moveTo>
                  <a:pt x="87043" y="0"/>
                </a:moveTo>
                <a:lnTo>
                  <a:pt x="57799" y="29320"/>
                </a:lnTo>
                <a:lnTo>
                  <a:pt x="57799" y="616014"/>
                </a:lnTo>
                <a:lnTo>
                  <a:pt x="87043" y="586659"/>
                </a:lnTo>
                <a:lnTo>
                  <a:pt x="87043" y="0"/>
                </a:lnTo>
                <a:close/>
              </a:path>
              <a:path w="87630" h="616585">
                <a:moveTo>
                  <a:pt x="87043" y="0"/>
                </a:moveTo>
                <a:lnTo>
                  <a:pt x="29243" y="0"/>
                </a:lnTo>
                <a:lnTo>
                  <a:pt x="0" y="29320"/>
                </a:lnTo>
                <a:lnTo>
                  <a:pt x="57799" y="29320"/>
                </a:lnTo>
                <a:lnTo>
                  <a:pt x="87043" y="0"/>
                </a:lnTo>
                <a:close/>
              </a:path>
            </a:pathLst>
          </a:custGeom>
          <a:solidFill>
            <a:srgbClr val="990000"/>
          </a:solidFill>
        </p:spPr>
        <p:txBody>
          <a:bodyPr wrap="square" lIns="0" tIns="0" rIns="0" bIns="0" rtlCol="0"/>
          <a:lstStyle/>
          <a:p/>
        </p:txBody>
      </p:sp>
      <p:sp>
        <p:nvSpPr>
          <p:cNvPr id="412" name="object 412"/>
          <p:cNvSpPr/>
          <p:nvPr/>
        </p:nvSpPr>
        <p:spPr>
          <a:xfrm>
            <a:off x="1864372" y="2832520"/>
            <a:ext cx="87630" cy="616585"/>
          </a:xfrm>
          <a:custGeom>
            <a:avLst/>
            <a:gdLst/>
            <a:ahLst/>
            <a:cxnLst/>
            <a:rect l="l" t="t" r="r" b="b"/>
            <a:pathLst>
              <a:path w="87630" h="616585">
                <a:moveTo>
                  <a:pt x="57799" y="616014"/>
                </a:moveTo>
                <a:lnTo>
                  <a:pt x="57799" y="29320"/>
                </a:lnTo>
                <a:lnTo>
                  <a:pt x="0" y="29320"/>
                </a:lnTo>
                <a:lnTo>
                  <a:pt x="29243" y="0"/>
                </a:lnTo>
                <a:lnTo>
                  <a:pt x="87043" y="0"/>
                </a:lnTo>
                <a:lnTo>
                  <a:pt x="57799" y="29320"/>
                </a:lnTo>
                <a:lnTo>
                  <a:pt x="87043" y="0"/>
                </a:lnTo>
                <a:lnTo>
                  <a:pt x="87043" y="586659"/>
                </a:lnTo>
                <a:lnTo>
                  <a:pt x="57799" y="616014"/>
                </a:lnTo>
                <a:close/>
              </a:path>
            </a:pathLst>
          </a:custGeom>
          <a:ln w="3175">
            <a:solidFill>
              <a:srgbClr val="000000"/>
            </a:solidFill>
          </a:ln>
        </p:spPr>
        <p:txBody>
          <a:bodyPr wrap="square" lIns="0" tIns="0" rIns="0" bIns="0" rtlCol="0"/>
          <a:lstStyle/>
          <a:p/>
        </p:txBody>
      </p:sp>
      <p:sp>
        <p:nvSpPr>
          <p:cNvPr id="413" name="object 413"/>
          <p:cNvSpPr/>
          <p:nvPr/>
        </p:nvSpPr>
        <p:spPr>
          <a:xfrm>
            <a:off x="1864372"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414" name="object 414"/>
          <p:cNvSpPr/>
          <p:nvPr/>
        </p:nvSpPr>
        <p:spPr>
          <a:xfrm>
            <a:off x="1864372"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15" name="object 415"/>
          <p:cNvSpPr/>
          <p:nvPr/>
        </p:nvSpPr>
        <p:spPr>
          <a:xfrm>
            <a:off x="1922825" y="2832520"/>
            <a:ext cx="87630" cy="616585"/>
          </a:xfrm>
          <a:custGeom>
            <a:avLst/>
            <a:gdLst/>
            <a:ahLst/>
            <a:cxnLst/>
            <a:rect l="l" t="t" r="r" b="b"/>
            <a:pathLst>
              <a:path w="87630" h="616585">
                <a:moveTo>
                  <a:pt x="87009" y="0"/>
                </a:moveTo>
                <a:lnTo>
                  <a:pt x="57799" y="29320"/>
                </a:lnTo>
                <a:lnTo>
                  <a:pt x="57799" y="616014"/>
                </a:lnTo>
                <a:lnTo>
                  <a:pt x="87009" y="586659"/>
                </a:lnTo>
                <a:lnTo>
                  <a:pt x="87009" y="0"/>
                </a:lnTo>
                <a:close/>
              </a:path>
              <a:path w="87630" h="616585">
                <a:moveTo>
                  <a:pt x="87009" y="0"/>
                </a:moveTo>
                <a:lnTo>
                  <a:pt x="29209" y="0"/>
                </a:lnTo>
                <a:lnTo>
                  <a:pt x="0" y="29320"/>
                </a:lnTo>
                <a:lnTo>
                  <a:pt x="57799" y="29320"/>
                </a:lnTo>
                <a:lnTo>
                  <a:pt x="87009" y="0"/>
                </a:lnTo>
                <a:close/>
              </a:path>
            </a:pathLst>
          </a:custGeom>
          <a:solidFill>
            <a:srgbClr val="001239"/>
          </a:solidFill>
        </p:spPr>
        <p:txBody>
          <a:bodyPr wrap="square" lIns="0" tIns="0" rIns="0" bIns="0" rtlCol="0"/>
          <a:lstStyle/>
          <a:p/>
        </p:txBody>
      </p:sp>
      <p:sp>
        <p:nvSpPr>
          <p:cNvPr id="416" name="object 416"/>
          <p:cNvSpPr/>
          <p:nvPr/>
        </p:nvSpPr>
        <p:spPr>
          <a:xfrm>
            <a:off x="1922825" y="2832520"/>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59"/>
                </a:lnTo>
                <a:lnTo>
                  <a:pt x="57799" y="616014"/>
                </a:lnTo>
                <a:close/>
              </a:path>
            </a:pathLst>
          </a:custGeom>
          <a:ln w="3175">
            <a:solidFill>
              <a:srgbClr val="000000"/>
            </a:solidFill>
          </a:ln>
        </p:spPr>
        <p:txBody>
          <a:bodyPr wrap="square" lIns="0" tIns="0" rIns="0" bIns="0" rtlCol="0"/>
          <a:lstStyle/>
          <a:p/>
        </p:txBody>
      </p:sp>
      <p:sp>
        <p:nvSpPr>
          <p:cNvPr id="417" name="object 417"/>
          <p:cNvSpPr/>
          <p:nvPr/>
        </p:nvSpPr>
        <p:spPr>
          <a:xfrm>
            <a:off x="1922825"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418" name="object 418"/>
          <p:cNvSpPr/>
          <p:nvPr/>
        </p:nvSpPr>
        <p:spPr>
          <a:xfrm>
            <a:off x="1922825"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19" name="object 419"/>
          <p:cNvSpPr/>
          <p:nvPr/>
        </p:nvSpPr>
        <p:spPr>
          <a:xfrm>
            <a:off x="1981277" y="2832520"/>
            <a:ext cx="87630" cy="616585"/>
          </a:xfrm>
          <a:custGeom>
            <a:avLst/>
            <a:gdLst/>
            <a:ahLst/>
            <a:cxnLst/>
            <a:rect l="l" t="t" r="r" b="b"/>
            <a:pathLst>
              <a:path w="87630" h="616585">
                <a:moveTo>
                  <a:pt x="87009" y="0"/>
                </a:moveTo>
                <a:lnTo>
                  <a:pt x="57799" y="29320"/>
                </a:lnTo>
                <a:lnTo>
                  <a:pt x="57799" y="616014"/>
                </a:lnTo>
                <a:lnTo>
                  <a:pt x="87009" y="586659"/>
                </a:lnTo>
                <a:lnTo>
                  <a:pt x="87009" y="0"/>
                </a:lnTo>
                <a:close/>
              </a:path>
              <a:path w="87630" h="616585">
                <a:moveTo>
                  <a:pt x="87009" y="0"/>
                </a:moveTo>
                <a:lnTo>
                  <a:pt x="29209" y="0"/>
                </a:lnTo>
                <a:lnTo>
                  <a:pt x="0" y="29320"/>
                </a:lnTo>
                <a:lnTo>
                  <a:pt x="57799" y="29320"/>
                </a:lnTo>
                <a:lnTo>
                  <a:pt x="87009" y="0"/>
                </a:lnTo>
                <a:close/>
              </a:path>
            </a:pathLst>
          </a:custGeom>
          <a:solidFill>
            <a:srgbClr val="999900"/>
          </a:solidFill>
        </p:spPr>
        <p:txBody>
          <a:bodyPr wrap="square" lIns="0" tIns="0" rIns="0" bIns="0" rtlCol="0"/>
          <a:lstStyle/>
          <a:p/>
        </p:txBody>
      </p:sp>
      <p:sp>
        <p:nvSpPr>
          <p:cNvPr id="420" name="object 420"/>
          <p:cNvSpPr/>
          <p:nvPr/>
        </p:nvSpPr>
        <p:spPr>
          <a:xfrm>
            <a:off x="1981277" y="2832520"/>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59"/>
                </a:lnTo>
                <a:lnTo>
                  <a:pt x="57799" y="616014"/>
                </a:lnTo>
                <a:close/>
              </a:path>
            </a:pathLst>
          </a:custGeom>
          <a:ln w="3175">
            <a:solidFill>
              <a:srgbClr val="000000"/>
            </a:solidFill>
          </a:ln>
        </p:spPr>
        <p:txBody>
          <a:bodyPr wrap="square" lIns="0" tIns="0" rIns="0" bIns="0" rtlCol="0"/>
          <a:lstStyle/>
          <a:p/>
        </p:txBody>
      </p:sp>
      <p:sp>
        <p:nvSpPr>
          <p:cNvPr id="421" name="object 421"/>
          <p:cNvSpPr/>
          <p:nvPr/>
        </p:nvSpPr>
        <p:spPr>
          <a:xfrm>
            <a:off x="1981277"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422" name="object 422"/>
          <p:cNvSpPr/>
          <p:nvPr/>
        </p:nvSpPr>
        <p:spPr>
          <a:xfrm>
            <a:off x="1981277"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23" name="object 423"/>
          <p:cNvSpPr/>
          <p:nvPr/>
        </p:nvSpPr>
        <p:spPr>
          <a:xfrm>
            <a:off x="2037428" y="2832520"/>
            <a:ext cx="87630" cy="616585"/>
          </a:xfrm>
          <a:custGeom>
            <a:avLst/>
            <a:gdLst/>
            <a:ahLst/>
            <a:cxnLst/>
            <a:rect l="l" t="t" r="r" b="b"/>
            <a:pathLst>
              <a:path w="87630" h="616585">
                <a:moveTo>
                  <a:pt x="87043" y="0"/>
                </a:moveTo>
                <a:lnTo>
                  <a:pt x="57799" y="29320"/>
                </a:lnTo>
                <a:lnTo>
                  <a:pt x="57799" y="616014"/>
                </a:lnTo>
                <a:lnTo>
                  <a:pt x="87043" y="586659"/>
                </a:lnTo>
                <a:lnTo>
                  <a:pt x="87043" y="0"/>
                </a:lnTo>
                <a:close/>
              </a:path>
              <a:path w="87630" h="616585">
                <a:moveTo>
                  <a:pt x="87043" y="0"/>
                </a:moveTo>
                <a:lnTo>
                  <a:pt x="29243" y="0"/>
                </a:lnTo>
                <a:lnTo>
                  <a:pt x="0" y="29320"/>
                </a:lnTo>
                <a:lnTo>
                  <a:pt x="57799" y="29320"/>
                </a:lnTo>
                <a:lnTo>
                  <a:pt x="87043" y="0"/>
                </a:lnTo>
                <a:close/>
              </a:path>
            </a:pathLst>
          </a:custGeom>
          <a:solidFill>
            <a:srgbClr val="00692F"/>
          </a:solidFill>
        </p:spPr>
        <p:txBody>
          <a:bodyPr wrap="square" lIns="0" tIns="0" rIns="0" bIns="0" rtlCol="0"/>
          <a:lstStyle/>
          <a:p/>
        </p:txBody>
      </p:sp>
      <p:sp>
        <p:nvSpPr>
          <p:cNvPr id="424" name="object 424"/>
          <p:cNvSpPr/>
          <p:nvPr/>
        </p:nvSpPr>
        <p:spPr>
          <a:xfrm>
            <a:off x="2037428" y="2832520"/>
            <a:ext cx="87630" cy="616585"/>
          </a:xfrm>
          <a:custGeom>
            <a:avLst/>
            <a:gdLst/>
            <a:ahLst/>
            <a:cxnLst/>
            <a:rect l="l" t="t" r="r" b="b"/>
            <a:pathLst>
              <a:path w="87630" h="616585">
                <a:moveTo>
                  <a:pt x="57799" y="616014"/>
                </a:moveTo>
                <a:lnTo>
                  <a:pt x="57799" y="29320"/>
                </a:lnTo>
                <a:lnTo>
                  <a:pt x="0" y="29320"/>
                </a:lnTo>
                <a:lnTo>
                  <a:pt x="29243" y="0"/>
                </a:lnTo>
                <a:lnTo>
                  <a:pt x="87043" y="0"/>
                </a:lnTo>
                <a:lnTo>
                  <a:pt x="57799" y="29320"/>
                </a:lnTo>
                <a:lnTo>
                  <a:pt x="87043" y="0"/>
                </a:lnTo>
                <a:lnTo>
                  <a:pt x="87043" y="586659"/>
                </a:lnTo>
                <a:lnTo>
                  <a:pt x="57799" y="616014"/>
                </a:lnTo>
                <a:close/>
              </a:path>
            </a:pathLst>
          </a:custGeom>
          <a:ln w="3175">
            <a:solidFill>
              <a:srgbClr val="000000"/>
            </a:solidFill>
          </a:ln>
        </p:spPr>
        <p:txBody>
          <a:bodyPr wrap="square" lIns="0" tIns="0" rIns="0" bIns="0" rtlCol="0"/>
          <a:lstStyle/>
          <a:p/>
        </p:txBody>
      </p:sp>
      <p:sp>
        <p:nvSpPr>
          <p:cNvPr id="425" name="object 425"/>
          <p:cNvSpPr/>
          <p:nvPr/>
        </p:nvSpPr>
        <p:spPr>
          <a:xfrm>
            <a:off x="2037428"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26" name="object 426"/>
          <p:cNvSpPr/>
          <p:nvPr/>
        </p:nvSpPr>
        <p:spPr>
          <a:xfrm>
            <a:off x="2037428" y="2861841"/>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27" name="object 427"/>
          <p:cNvSpPr/>
          <p:nvPr/>
        </p:nvSpPr>
        <p:spPr>
          <a:xfrm>
            <a:off x="2163062" y="3018276"/>
            <a:ext cx="137795" cy="108585"/>
          </a:xfrm>
          <a:custGeom>
            <a:avLst/>
            <a:gdLst/>
            <a:ahLst/>
            <a:cxnLst/>
            <a:rect l="l" t="t" r="r" b="b"/>
            <a:pathLst>
              <a:path w="137794" h="108585">
                <a:moveTo>
                  <a:pt x="137695" y="0"/>
                </a:moveTo>
                <a:lnTo>
                  <a:pt x="0" y="108280"/>
                </a:lnTo>
              </a:path>
            </a:pathLst>
          </a:custGeom>
          <a:ln w="10746">
            <a:solidFill>
              <a:srgbClr val="000000"/>
            </a:solidFill>
          </a:ln>
        </p:spPr>
        <p:txBody>
          <a:bodyPr wrap="square" lIns="0" tIns="0" rIns="0" bIns="0" rtlCol="0"/>
          <a:lstStyle/>
          <a:p/>
        </p:txBody>
      </p:sp>
      <p:sp>
        <p:nvSpPr>
          <p:cNvPr id="428" name="object 428"/>
          <p:cNvSpPr/>
          <p:nvPr/>
        </p:nvSpPr>
        <p:spPr>
          <a:xfrm>
            <a:off x="2121104" y="3108239"/>
            <a:ext cx="57785" cy="51435"/>
          </a:xfrm>
          <a:custGeom>
            <a:avLst/>
            <a:gdLst/>
            <a:ahLst/>
            <a:cxnLst/>
            <a:rect l="l" t="t" r="r" b="b"/>
            <a:pathLst>
              <a:path w="57785" h="51435">
                <a:moveTo>
                  <a:pt x="33813" y="0"/>
                </a:moveTo>
                <a:lnTo>
                  <a:pt x="0" y="51294"/>
                </a:lnTo>
                <a:lnTo>
                  <a:pt x="57731" y="30631"/>
                </a:lnTo>
                <a:lnTo>
                  <a:pt x="33813" y="0"/>
                </a:lnTo>
                <a:close/>
              </a:path>
            </a:pathLst>
          </a:custGeom>
          <a:solidFill>
            <a:srgbClr val="000000"/>
          </a:solidFill>
        </p:spPr>
        <p:txBody>
          <a:bodyPr wrap="square" lIns="0" tIns="0" rIns="0" bIns="0" rtlCol="0"/>
          <a:lstStyle/>
          <a:p/>
        </p:txBody>
      </p:sp>
      <p:sp>
        <p:nvSpPr>
          <p:cNvPr id="429" name="object 429"/>
          <p:cNvSpPr/>
          <p:nvPr/>
        </p:nvSpPr>
        <p:spPr>
          <a:xfrm>
            <a:off x="2172855" y="3015862"/>
            <a:ext cx="527685" cy="131445"/>
          </a:xfrm>
          <a:custGeom>
            <a:avLst/>
            <a:gdLst/>
            <a:ahLst/>
            <a:cxnLst/>
            <a:rect l="l" t="t" r="r" b="b"/>
            <a:pathLst>
              <a:path w="527685" h="131444">
                <a:moveTo>
                  <a:pt x="527277" y="0"/>
                </a:moveTo>
                <a:lnTo>
                  <a:pt x="0" y="130840"/>
                </a:lnTo>
              </a:path>
            </a:pathLst>
          </a:custGeom>
          <a:ln w="10760">
            <a:solidFill>
              <a:srgbClr val="000000"/>
            </a:solidFill>
          </a:ln>
        </p:spPr>
        <p:txBody>
          <a:bodyPr wrap="square" lIns="0" tIns="0" rIns="0" bIns="0" rtlCol="0"/>
          <a:lstStyle/>
          <a:p/>
        </p:txBody>
      </p:sp>
      <p:sp>
        <p:nvSpPr>
          <p:cNvPr id="430" name="object 430"/>
          <p:cNvSpPr/>
          <p:nvPr/>
        </p:nvSpPr>
        <p:spPr>
          <a:xfrm>
            <a:off x="2121104" y="3126625"/>
            <a:ext cx="61594" cy="38100"/>
          </a:xfrm>
          <a:custGeom>
            <a:avLst/>
            <a:gdLst/>
            <a:ahLst/>
            <a:cxnLst/>
            <a:rect l="l" t="t" r="r" b="b"/>
            <a:pathLst>
              <a:path w="61594" h="38100">
                <a:moveTo>
                  <a:pt x="51786" y="0"/>
                </a:moveTo>
                <a:lnTo>
                  <a:pt x="0" y="32908"/>
                </a:lnTo>
                <a:lnTo>
                  <a:pt x="61098" y="37772"/>
                </a:lnTo>
                <a:lnTo>
                  <a:pt x="51786" y="0"/>
                </a:lnTo>
                <a:close/>
              </a:path>
            </a:pathLst>
          </a:custGeom>
          <a:solidFill>
            <a:srgbClr val="000000"/>
          </a:solidFill>
        </p:spPr>
        <p:txBody>
          <a:bodyPr wrap="square" lIns="0" tIns="0" rIns="0" bIns="0" rtlCol="0"/>
          <a:lstStyle/>
          <a:p/>
        </p:txBody>
      </p:sp>
      <p:sp>
        <p:nvSpPr>
          <p:cNvPr id="431" name="object 431"/>
          <p:cNvSpPr/>
          <p:nvPr/>
        </p:nvSpPr>
        <p:spPr>
          <a:xfrm>
            <a:off x="2173852" y="3015862"/>
            <a:ext cx="945515" cy="136525"/>
          </a:xfrm>
          <a:custGeom>
            <a:avLst/>
            <a:gdLst/>
            <a:ahLst/>
            <a:cxnLst/>
            <a:rect l="l" t="t" r="r" b="b"/>
            <a:pathLst>
              <a:path w="945514" h="136525">
                <a:moveTo>
                  <a:pt x="945141" y="0"/>
                </a:moveTo>
                <a:lnTo>
                  <a:pt x="0" y="136083"/>
                </a:lnTo>
              </a:path>
            </a:pathLst>
          </a:custGeom>
          <a:ln w="10761">
            <a:solidFill>
              <a:srgbClr val="000000"/>
            </a:solidFill>
          </a:ln>
        </p:spPr>
        <p:txBody>
          <a:bodyPr wrap="square" lIns="0" tIns="0" rIns="0" bIns="0" rtlCol="0"/>
          <a:lstStyle/>
          <a:p/>
        </p:txBody>
      </p:sp>
      <p:sp>
        <p:nvSpPr>
          <p:cNvPr id="432" name="object 432"/>
          <p:cNvSpPr/>
          <p:nvPr/>
        </p:nvSpPr>
        <p:spPr>
          <a:xfrm>
            <a:off x="2121104" y="3131972"/>
            <a:ext cx="60325" cy="38735"/>
          </a:xfrm>
          <a:custGeom>
            <a:avLst/>
            <a:gdLst/>
            <a:ahLst/>
            <a:cxnLst/>
            <a:rect l="l" t="t" r="r" b="b"/>
            <a:pathLst>
              <a:path w="60325" h="38735">
                <a:moveTo>
                  <a:pt x="54810" y="0"/>
                </a:moveTo>
                <a:lnTo>
                  <a:pt x="0" y="27561"/>
                </a:lnTo>
                <a:lnTo>
                  <a:pt x="60308" y="38531"/>
                </a:lnTo>
                <a:lnTo>
                  <a:pt x="54810" y="0"/>
                </a:lnTo>
                <a:close/>
              </a:path>
            </a:pathLst>
          </a:custGeom>
          <a:solidFill>
            <a:srgbClr val="000000"/>
          </a:solidFill>
        </p:spPr>
        <p:txBody>
          <a:bodyPr wrap="square" lIns="0" tIns="0" rIns="0" bIns="0" rtlCol="0"/>
          <a:lstStyle/>
          <a:p/>
        </p:txBody>
      </p:sp>
      <p:sp>
        <p:nvSpPr>
          <p:cNvPr id="433" name="object 433"/>
          <p:cNvSpPr txBox="1"/>
          <p:nvPr/>
        </p:nvSpPr>
        <p:spPr>
          <a:xfrm>
            <a:off x="3427767" y="2567368"/>
            <a:ext cx="191135" cy="207645"/>
          </a:xfrm>
          <a:prstGeom prst="rect">
            <a:avLst/>
          </a:prstGeom>
        </p:spPr>
        <p:txBody>
          <a:bodyPr vert="horz" wrap="square" lIns="0" tIns="0" rIns="0" bIns="0" rtlCol="0">
            <a:spAutoFit/>
          </a:bodyPr>
          <a:lstStyle/>
          <a:p>
            <a:pPr marL="74295" marR="5080" indent="-62230">
              <a:lnSpc>
                <a:spcPct val="100000"/>
              </a:lnSpc>
            </a:pPr>
            <a:r>
              <a:rPr sz="650" spc="-10" dirty="0">
                <a:latin typeface="宋体" panose="02010600030101010101" pitchFamily="2" charset="-122"/>
                <a:cs typeface="宋体" panose="02010600030101010101" pitchFamily="2" charset="-122"/>
              </a:rPr>
              <a:t>分块 </a:t>
            </a:r>
            <a:r>
              <a:rPr sz="650" spc="-5" dirty="0">
                <a:latin typeface="宋体" panose="02010600030101010101" pitchFamily="2" charset="-122"/>
                <a:cs typeface="宋体" panose="02010600030101010101" pitchFamily="2" charset="-122"/>
              </a:rPr>
              <a:t>0</a:t>
            </a:r>
            <a:endParaRPr sz="650">
              <a:latin typeface="宋体" panose="02010600030101010101" pitchFamily="2" charset="-122"/>
              <a:cs typeface="宋体" panose="02010600030101010101" pitchFamily="2" charset="-122"/>
            </a:endParaRPr>
          </a:p>
        </p:txBody>
      </p:sp>
      <p:sp>
        <p:nvSpPr>
          <p:cNvPr id="434" name="object 434"/>
          <p:cNvSpPr/>
          <p:nvPr/>
        </p:nvSpPr>
        <p:spPr>
          <a:xfrm>
            <a:off x="2409003" y="3911804"/>
            <a:ext cx="59055" cy="130175"/>
          </a:xfrm>
          <a:custGeom>
            <a:avLst/>
            <a:gdLst/>
            <a:ahLst/>
            <a:cxnLst/>
            <a:rect l="l" t="t" r="r" b="b"/>
            <a:pathLst>
              <a:path w="59055" h="130175">
                <a:moveTo>
                  <a:pt x="58452" y="114972"/>
                </a:moveTo>
                <a:lnTo>
                  <a:pt x="0" y="114972"/>
                </a:lnTo>
                <a:lnTo>
                  <a:pt x="29209" y="129632"/>
                </a:lnTo>
                <a:lnTo>
                  <a:pt x="58452" y="114972"/>
                </a:lnTo>
                <a:close/>
              </a:path>
              <a:path w="59055" h="130175">
                <a:moveTo>
                  <a:pt x="43848" y="0"/>
                </a:moveTo>
                <a:lnTo>
                  <a:pt x="14604" y="0"/>
                </a:lnTo>
                <a:lnTo>
                  <a:pt x="14604" y="114972"/>
                </a:lnTo>
                <a:lnTo>
                  <a:pt x="43848" y="114972"/>
                </a:lnTo>
                <a:lnTo>
                  <a:pt x="43848" y="0"/>
                </a:lnTo>
                <a:close/>
              </a:path>
            </a:pathLst>
          </a:custGeom>
          <a:solidFill>
            <a:srgbClr val="006FC0"/>
          </a:solidFill>
        </p:spPr>
        <p:txBody>
          <a:bodyPr wrap="square" lIns="0" tIns="0" rIns="0" bIns="0" rtlCol="0"/>
          <a:lstStyle/>
          <a:p/>
        </p:txBody>
      </p:sp>
      <p:sp>
        <p:nvSpPr>
          <p:cNvPr id="435" name="object 435"/>
          <p:cNvSpPr/>
          <p:nvPr/>
        </p:nvSpPr>
        <p:spPr>
          <a:xfrm>
            <a:off x="2409003" y="3911804"/>
            <a:ext cx="59055" cy="130175"/>
          </a:xfrm>
          <a:custGeom>
            <a:avLst/>
            <a:gdLst/>
            <a:ahLst/>
            <a:cxnLst/>
            <a:rect l="l" t="t" r="r" b="b"/>
            <a:pathLst>
              <a:path w="59055" h="130175">
                <a:moveTo>
                  <a:pt x="14604" y="0"/>
                </a:moveTo>
                <a:lnTo>
                  <a:pt x="14604" y="114972"/>
                </a:lnTo>
                <a:lnTo>
                  <a:pt x="0" y="114972"/>
                </a:lnTo>
                <a:lnTo>
                  <a:pt x="29209" y="129632"/>
                </a:lnTo>
                <a:lnTo>
                  <a:pt x="58452" y="114972"/>
                </a:lnTo>
                <a:lnTo>
                  <a:pt x="43848" y="114972"/>
                </a:lnTo>
                <a:lnTo>
                  <a:pt x="43848" y="0"/>
                </a:lnTo>
                <a:lnTo>
                  <a:pt x="14604" y="0"/>
                </a:lnTo>
                <a:close/>
              </a:path>
            </a:pathLst>
          </a:custGeom>
          <a:ln w="3175">
            <a:solidFill>
              <a:srgbClr val="000000"/>
            </a:solidFill>
          </a:ln>
        </p:spPr>
        <p:txBody>
          <a:bodyPr wrap="square" lIns="0" tIns="0" rIns="0" bIns="0" rtlCol="0"/>
          <a:lstStyle/>
          <a:p/>
        </p:txBody>
      </p:sp>
      <p:sp>
        <p:nvSpPr>
          <p:cNvPr id="436" name="object 436"/>
          <p:cNvSpPr/>
          <p:nvPr/>
        </p:nvSpPr>
        <p:spPr>
          <a:xfrm>
            <a:off x="2783912" y="3911804"/>
            <a:ext cx="59055" cy="130175"/>
          </a:xfrm>
          <a:custGeom>
            <a:avLst/>
            <a:gdLst/>
            <a:ahLst/>
            <a:cxnLst/>
            <a:rect l="l" t="t" r="r" b="b"/>
            <a:pathLst>
              <a:path w="59055" h="130175">
                <a:moveTo>
                  <a:pt x="58452" y="114972"/>
                </a:moveTo>
                <a:lnTo>
                  <a:pt x="0" y="114972"/>
                </a:lnTo>
                <a:lnTo>
                  <a:pt x="29243" y="129632"/>
                </a:lnTo>
                <a:lnTo>
                  <a:pt x="58452" y="114972"/>
                </a:lnTo>
                <a:close/>
              </a:path>
              <a:path w="59055" h="130175">
                <a:moveTo>
                  <a:pt x="43848" y="0"/>
                </a:moveTo>
                <a:lnTo>
                  <a:pt x="14604" y="0"/>
                </a:lnTo>
                <a:lnTo>
                  <a:pt x="14604" y="114972"/>
                </a:lnTo>
                <a:lnTo>
                  <a:pt x="43848" y="114972"/>
                </a:lnTo>
                <a:lnTo>
                  <a:pt x="43848" y="0"/>
                </a:lnTo>
                <a:close/>
              </a:path>
            </a:pathLst>
          </a:custGeom>
          <a:solidFill>
            <a:srgbClr val="006FC0"/>
          </a:solidFill>
        </p:spPr>
        <p:txBody>
          <a:bodyPr wrap="square" lIns="0" tIns="0" rIns="0" bIns="0" rtlCol="0"/>
          <a:lstStyle/>
          <a:p/>
        </p:txBody>
      </p:sp>
      <p:sp>
        <p:nvSpPr>
          <p:cNvPr id="437" name="object 437"/>
          <p:cNvSpPr/>
          <p:nvPr/>
        </p:nvSpPr>
        <p:spPr>
          <a:xfrm>
            <a:off x="2783912" y="3911804"/>
            <a:ext cx="59055" cy="130175"/>
          </a:xfrm>
          <a:custGeom>
            <a:avLst/>
            <a:gdLst/>
            <a:ahLst/>
            <a:cxnLst/>
            <a:rect l="l" t="t" r="r" b="b"/>
            <a:pathLst>
              <a:path w="59055" h="130175">
                <a:moveTo>
                  <a:pt x="14604" y="0"/>
                </a:moveTo>
                <a:lnTo>
                  <a:pt x="14604" y="114972"/>
                </a:lnTo>
                <a:lnTo>
                  <a:pt x="0" y="114972"/>
                </a:lnTo>
                <a:lnTo>
                  <a:pt x="29243" y="129632"/>
                </a:lnTo>
                <a:lnTo>
                  <a:pt x="58452" y="114972"/>
                </a:lnTo>
                <a:lnTo>
                  <a:pt x="43848" y="114972"/>
                </a:lnTo>
                <a:lnTo>
                  <a:pt x="43848" y="0"/>
                </a:lnTo>
                <a:lnTo>
                  <a:pt x="14604" y="0"/>
                </a:lnTo>
                <a:close/>
              </a:path>
            </a:pathLst>
          </a:custGeom>
          <a:ln w="3175">
            <a:solidFill>
              <a:srgbClr val="000000"/>
            </a:solidFill>
          </a:ln>
        </p:spPr>
        <p:txBody>
          <a:bodyPr wrap="square" lIns="0" tIns="0" rIns="0" bIns="0" rtlCol="0"/>
          <a:lstStyle/>
          <a:p/>
        </p:txBody>
      </p:sp>
      <p:sp>
        <p:nvSpPr>
          <p:cNvPr id="438" name="object 438"/>
          <p:cNvSpPr/>
          <p:nvPr/>
        </p:nvSpPr>
        <p:spPr>
          <a:xfrm>
            <a:off x="3228099" y="3911804"/>
            <a:ext cx="59055" cy="130175"/>
          </a:xfrm>
          <a:custGeom>
            <a:avLst/>
            <a:gdLst/>
            <a:ahLst/>
            <a:cxnLst/>
            <a:rect l="l" t="t" r="r" b="b"/>
            <a:pathLst>
              <a:path w="59054" h="130175">
                <a:moveTo>
                  <a:pt x="58452" y="114972"/>
                </a:moveTo>
                <a:lnTo>
                  <a:pt x="0" y="114972"/>
                </a:lnTo>
                <a:lnTo>
                  <a:pt x="29243" y="129632"/>
                </a:lnTo>
                <a:lnTo>
                  <a:pt x="58452" y="114972"/>
                </a:lnTo>
                <a:close/>
              </a:path>
              <a:path w="59054" h="130175">
                <a:moveTo>
                  <a:pt x="43848" y="0"/>
                </a:moveTo>
                <a:lnTo>
                  <a:pt x="14604" y="0"/>
                </a:lnTo>
                <a:lnTo>
                  <a:pt x="14604" y="114972"/>
                </a:lnTo>
                <a:lnTo>
                  <a:pt x="43848" y="114972"/>
                </a:lnTo>
                <a:lnTo>
                  <a:pt x="43848" y="0"/>
                </a:lnTo>
                <a:close/>
              </a:path>
            </a:pathLst>
          </a:custGeom>
          <a:solidFill>
            <a:srgbClr val="FF0000"/>
          </a:solidFill>
        </p:spPr>
        <p:txBody>
          <a:bodyPr wrap="square" lIns="0" tIns="0" rIns="0" bIns="0" rtlCol="0"/>
          <a:lstStyle/>
          <a:p/>
        </p:txBody>
      </p:sp>
      <p:sp>
        <p:nvSpPr>
          <p:cNvPr id="439" name="object 439"/>
          <p:cNvSpPr/>
          <p:nvPr/>
        </p:nvSpPr>
        <p:spPr>
          <a:xfrm>
            <a:off x="3228099" y="3911804"/>
            <a:ext cx="59055" cy="130175"/>
          </a:xfrm>
          <a:custGeom>
            <a:avLst/>
            <a:gdLst/>
            <a:ahLst/>
            <a:cxnLst/>
            <a:rect l="l" t="t" r="r" b="b"/>
            <a:pathLst>
              <a:path w="59054" h="130175">
                <a:moveTo>
                  <a:pt x="14604" y="0"/>
                </a:moveTo>
                <a:lnTo>
                  <a:pt x="14604" y="114972"/>
                </a:lnTo>
                <a:lnTo>
                  <a:pt x="0" y="114972"/>
                </a:lnTo>
                <a:lnTo>
                  <a:pt x="29243" y="129632"/>
                </a:lnTo>
                <a:lnTo>
                  <a:pt x="58452" y="114972"/>
                </a:lnTo>
                <a:lnTo>
                  <a:pt x="43848" y="114972"/>
                </a:lnTo>
                <a:lnTo>
                  <a:pt x="43848" y="0"/>
                </a:lnTo>
                <a:lnTo>
                  <a:pt x="14604" y="0"/>
                </a:lnTo>
                <a:close/>
              </a:path>
            </a:pathLst>
          </a:custGeom>
          <a:ln w="3175">
            <a:solidFill>
              <a:srgbClr val="000000"/>
            </a:solidFill>
          </a:ln>
        </p:spPr>
        <p:txBody>
          <a:bodyPr wrap="square" lIns="0" tIns="0" rIns="0" bIns="0" rtlCol="0"/>
          <a:lstStyle/>
          <a:p/>
        </p:txBody>
      </p:sp>
      <p:sp>
        <p:nvSpPr>
          <p:cNvPr id="440" name="object 440"/>
          <p:cNvSpPr/>
          <p:nvPr/>
        </p:nvSpPr>
        <p:spPr>
          <a:xfrm>
            <a:off x="2303816" y="4045059"/>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441" name="object 441"/>
          <p:cNvSpPr/>
          <p:nvPr/>
        </p:nvSpPr>
        <p:spPr>
          <a:xfrm>
            <a:off x="2303816" y="4045059"/>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42" name="object 442"/>
          <p:cNvSpPr/>
          <p:nvPr/>
        </p:nvSpPr>
        <p:spPr>
          <a:xfrm>
            <a:off x="2303816"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43" name="object 443"/>
          <p:cNvSpPr/>
          <p:nvPr/>
        </p:nvSpPr>
        <p:spPr>
          <a:xfrm>
            <a:off x="2303816"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44" name="object 444"/>
          <p:cNvSpPr/>
          <p:nvPr/>
        </p:nvSpPr>
        <p:spPr>
          <a:xfrm>
            <a:off x="2362234" y="4045059"/>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990000"/>
          </a:solidFill>
        </p:spPr>
        <p:txBody>
          <a:bodyPr wrap="square" lIns="0" tIns="0" rIns="0" bIns="0" rtlCol="0"/>
          <a:lstStyle/>
          <a:p/>
        </p:txBody>
      </p:sp>
      <p:sp>
        <p:nvSpPr>
          <p:cNvPr id="445" name="object 445"/>
          <p:cNvSpPr/>
          <p:nvPr/>
        </p:nvSpPr>
        <p:spPr>
          <a:xfrm>
            <a:off x="2362234" y="4045059"/>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446" name="object 446"/>
          <p:cNvSpPr/>
          <p:nvPr/>
        </p:nvSpPr>
        <p:spPr>
          <a:xfrm>
            <a:off x="2362234"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447" name="object 447"/>
          <p:cNvSpPr/>
          <p:nvPr/>
        </p:nvSpPr>
        <p:spPr>
          <a:xfrm>
            <a:off x="2362234"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48" name="object 448"/>
          <p:cNvSpPr/>
          <p:nvPr/>
        </p:nvSpPr>
        <p:spPr>
          <a:xfrm>
            <a:off x="2420687" y="4045059"/>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09" y="0"/>
                </a:lnTo>
                <a:lnTo>
                  <a:pt x="0" y="29355"/>
                </a:lnTo>
                <a:lnTo>
                  <a:pt x="57799" y="29355"/>
                </a:lnTo>
                <a:lnTo>
                  <a:pt x="87043" y="0"/>
                </a:lnTo>
                <a:close/>
              </a:path>
            </a:pathLst>
          </a:custGeom>
          <a:solidFill>
            <a:srgbClr val="001239"/>
          </a:solidFill>
        </p:spPr>
        <p:txBody>
          <a:bodyPr wrap="square" lIns="0" tIns="0" rIns="0" bIns="0" rtlCol="0"/>
          <a:lstStyle/>
          <a:p/>
        </p:txBody>
      </p:sp>
      <p:sp>
        <p:nvSpPr>
          <p:cNvPr id="449" name="object 449"/>
          <p:cNvSpPr/>
          <p:nvPr/>
        </p:nvSpPr>
        <p:spPr>
          <a:xfrm>
            <a:off x="2420687" y="4045059"/>
            <a:ext cx="87630" cy="616585"/>
          </a:xfrm>
          <a:custGeom>
            <a:avLst/>
            <a:gdLst/>
            <a:ahLst/>
            <a:cxnLst/>
            <a:rect l="l" t="t" r="r" b="b"/>
            <a:pathLst>
              <a:path w="87630" h="616585">
                <a:moveTo>
                  <a:pt x="57799" y="616048"/>
                </a:moveTo>
                <a:lnTo>
                  <a:pt x="57799" y="29355"/>
                </a:lnTo>
                <a:lnTo>
                  <a:pt x="0" y="29355"/>
                </a:lnTo>
                <a:lnTo>
                  <a:pt x="29209"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450" name="object 450"/>
          <p:cNvSpPr/>
          <p:nvPr/>
        </p:nvSpPr>
        <p:spPr>
          <a:xfrm>
            <a:off x="2420687"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451" name="object 451"/>
          <p:cNvSpPr/>
          <p:nvPr/>
        </p:nvSpPr>
        <p:spPr>
          <a:xfrm>
            <a:off x="2420687"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52" name="object 452"/>
          <p:cNvSpPr/>
          <p:nvPr/>
        </p:nvSpPr>
        <p:spPr>
          <a:xfrm>
            <a:off x="2476872" y="4045059"/>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453" name="object 453"/>
          <p:cNvSpPr/>
          <p:nvPr/>
        </p:nvSpPr>
        <p:spPr>
          <a:xfrm>
            <a:off x="2476872" y="4045059"/>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54" name="object 454"/>
          <p:cNvSpPr/>
          <p:nvPr/>
        </p:nvSpPr>
        <p:spPr>
          <a:xfrm>
            <a:off x="2476872"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455" name="object 455"/>
          <p:cNvSpPr/>
          <p:nvPr/>
        </p:nvSpPr>
        <p:spPr>
          <a:xfrm>
            <a:off x="2476872"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56" name="object 456"/>
          <p:cNvSpPr/>
          <p:nvPr/>
        </p:nvSpPr>
        <p:spPr>
          <a:xfrm>
            <a:off x="2672883" y="4045059"/>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457" name="object 457"/>
          <p:cNvSpPr/>
          <p:nvPr/>
        </p:nvSpPr>
        <p:spPr>
          <a:xfrm>
            <a:off x="2672883" y="4045059"/>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58" name="object 458"/>
          <p:cNvSpPr/>
          <p:nvPr/>
        </p:nvSpPr>
        <p:spPr>
          <a:xfrm>
            <a:off x="2672883"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59" name="object 459"/>
          <p:cNvSpPr/>
          <p:nvPr/>
        </p:nvSpPr>
        <p:spPr>
          <a:xfrm>
            <a:off x="2672883"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60" name="object 460"/>
          <p:cNvSpPr/>
          <p:nvPr/>
        </p:nvSpPr>
        <p:spPr>
          <a:xfrm>
            <a:off x="2731301" y="4045059"/>
            <a:ext cx="87630" cy="616585"/>
          </a:xfrm>
          <a:custGeom>
            <a:avLst/>
            <a:gdLst/>
            <a:ahLst/>
            <a:cxnLst/>
            <a:rect l="l" t="t" r="r" b="b"/>
            <a:pathLst>
              <a:path w="87630" h="616585">
                <a:moveTo>
                  <a:pt x="87043" y="0"/>
                </a:moveTo>
                <a:lnTo>
                  <a:pt x="57834" y="29355"/>
                </a:lnTo>
                <a:lnTo>
                  <a:pt x="57834" y="616048"/>
                </a:lnTo>
                <a:lnTo>
                  <a:pt x="87043" y="586693"/>
                </a:lnTo>
                <a:lnTo>
                  <a:pt x="87043" y="0"/>
                </a:lnTo>
                <a:close/>
              </a:path>
              <a:path w="87630" h="616585">
                <a:moveTo>
                  <a:pt x="87043" y="0"/>
                </a:moveTo>
                <a:lnTo>
                  <a:pt x="29243" y="0"/>
                </a:lnTo>
                <a:lnTo>
                  <a:pt x="0" y="29355"/>
                </a:lnTo>
                <a:lnTo>
                  <a:pt x="57834" y="29355"/>
                </a:lnTo>
                <a:lnTo>
                  <a:pt x="87043" y="0"/>
                </a:lnTo>
                <a:close/>
              </a:path>
            </a:pathLst>
          </a:custGeom>
          <a:solidFill>
            <a:srgbClr val="990000"/>
          </a:solidFill>
        </p:spPr>
        <p:txBody>
          <a:bodyPr wrap="square" lIns="0" tIns="0" rIns="0" bIns="0" rtlCol="0"/>
          <a:lstStyle/>
          <a:p/>
        </p:txBody>
      </p:sp>
      <p:sp>
        <p:nvSpPr>
          <p:cNvPr id="461" name="object 461"/>
          <p:cNvSpPr/>
          <p:nvPr/>
        </p:nvSpPr>
        <p:spPr>
          <a:xfrm>
            <a:off x="2731301" y="4045059"/>
            <a:ext cx="87630" cy="616585"/>
          </a:xfrm>
          <a:custGeom>
            <a:avLst/>
            <a:gdLst/>
            <a:ahLst/>
            <a:cxnLst/>
            <a:rect l="l" t="t" r="r" b="b"/>
            <a:pathLst>
              <a:path w="87630" h="616585">
                <a:moveTo>
                  <a:pt x="57834" y="616048"/>
                </a:moveTo>
                <a:lnTo>
                  <a:pt x="57834" y="29355"/>
                </a:lnTo>
                <a:lnTo>
                  <a:pt x="0" y="29355"/>
                </a:lnTo>
                <a:lnTo>
                  <a:pt x="29243" y="0"/>
                </a:lnTo>
                <a:lnTo>
                  <a:pt x="87043" y="0"/>
                </a:lnTo>
                <a:lnTo>
                  <a:pt x="57834" y="29355"/>
                </a:lnTo>
                <a:lnTo>
                  <a:pt x="87043" y="0"/>
                </a:lnTo>
                <a:lnTo>
                  <a:pt x="87043" y="586693"/>
                </a:lnTo>
                <a:lnTo>
                  <a:pt x="57834" y="616048"/>
                </a:lnTo>
                <a:close/>
              </a:path>
            </a:pathLst>
          </a:custGeom>
          <a:ln w="3175">
            <a:solidFill>
              <a:srgbClr val="000000"/>
            </a:solidFill>
          </a:ln>
        </p:spPr>
        <p:txBody>
          <a:bodyPr wrap="square" lIns="0" tIns="0" rIns="0" bIns="0" rtlCol="0"/>
          <a:lstStyle/>
          <a:p/>
        </p:txBody>
      </p:sp>
      <p:sp>
        <p:nvSpPr>
          <p:cNvPr id="462" name="object 462"/>
          <p:cNvSpPr/>
          <p:nvPr/>
        </p:nvSpPr>
        <p:spPr>
          <a:xfrm>
            <a:off x="2731301"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463" name="object 463"/>
          <p:cNvSpPr/>
          <p:nvPr/>
        </p:nvSpPr>
        <p:spPr>
          <a:xfrm>
            <a:off x="2731301"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64" name="object 464"/>
          <p:cNvSpPr/>
          <p:nvPr/>
        </p:nvSpPr>
        <p:spPr>
          <a:xfrm>
            <a:off x="2789754" y="4045059"/>
            <a:ext cx="87630" cy="616585"/>
          </a:xfrm>
          <a:custGeom>
            <a:avLst/>
            <a:gdLst/>
            <a:ahLst/>
            <a:cxnLst/>
            <a:rect l="l" t="t" r="r" b="b"/>
            <a:pathLst>
              <a:path w="87630" h="616585">
                <a:moveTo>
                  <a:pt x="87043" y="0"/>
                </a:moveTo>
                <a:lnTo>
                  <a:pt x="57799" y="29355"/>
                </a:lnTo>
                <a:lnTo>
                  <a:pt x="57799" y="616048"/>
                </a:lnTo>
                <a:lnTo>
                  <a:pt x="87043" y="586693"/>
                </a:lnTo>
                <a:lnTo>
                  <a:pt x="87043" y="0"/>
                </a:lnTo>
                <a:close/>
              </a:path>
              <a:path w="87630"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465" name="object 465"/>
          <p:cNvSpPr/>
          <p:nvPr/>
        </p:nvSpPr>
        <p:spPr>
          <a:xfrm>
            <a:off x="2789754" y="4045059"/>
            <a:ext cx="87630" cy="616585"/>
          </a:xfrm>
          <a:custGeom>
            <a:avLst/>
            <a:gdLst/>
            <a:ahLst/>
            <a:cxnLst/>
            <a:rect l="l" t="t" r="r" b="b"/>
            <a:pathLst>
              <a:path w="87630"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466" name="object 466"/>
          <p:cNvSpPr/>
          <p:nvPr/>
        </p:nvSpPr>
        <p:spPr>
          <a:xfrm>
            <a:off x="2789754"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467" name="object 467"/>
          <p:cNvSpPr/>
          <p:nvPr/>
        </p:nvSpPr>
        <p:spPr>
          <a:xfrm>
            <a:off x="2789754"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68" name="object 468"/>
          <p:cNvSpPr/>
          <p:nvPr/>
        </p:nvSpPr>
        <p:spPr>
          <a:xfrm>
            <a:off x="2845939" y="4045059"/>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469" name="object 469"/>
          <p:cNvSpPr/>
          <p:nvPr/>
        </p:nvSpPr>
        <p:spPr>
          <a:xfrm>
            <a:off x="2845939" y="4045059"/>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70" name="object 470"/>
          <p:cNvSpPr/>
          <p:nvPr/>
        </p:nvSpPr>
        <p:spPr>
          <a:xfrm>
            <a:off x="2845939"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471" name="object 471"/>
          <p:cNvSpPr/>
          <p:nvPr/>
        </p:nvSpPr>
        <p:spPr>
          <a:xfrm>
            <a:off x="2845939"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72" name="object 472"/>
          <p:cNvSpPr/>
          <p:nvPr/>
        </p:nvSpPr>
        <p:spPr>
          <a:xfrm>
            <a:off x="3128753" y="4045059"/>
            <a:ext cx="87630" cy="616585"/>
          </a:xfrm>
          <a:custGeom>
            <a:avLst/>
            <a:gdLst/>
            <a:ahLst/>
            <a:cxnLst/>
            <a:rect l="l" t="t" r="r" b="b"/>
            <a:pathLst>
              <a:path w="87630" h="616585">
                <a:moveTo>
                  <a:pt x="87009" y="0"/>
                </a:moveTo>
                <a:lnTo>
                  <a:pt x="57799" y="29355"/>
                </a:lnTo>
                <a:lnTo>
                  <a:pt x="57799" y="616048"/>
                </a:lnTo>
                <a:lnTo>
                  <a:pt x="87009" y="586693"/>
                </a:lnTo>
                <a:lnTo>
                  <a:pt x="87009" y="0"/>
                </a:lnTo>
                <a:close/>
              </a:path>
              <a:path w="87630"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473" name="object 473"/>
          <p:cNvSpPr/>
          <p:nvPr/>
        </p:nvSpPr>
        <p:spPr>
          <a:xfrm>
            <a:off x="3128753" y="4045059"/>
            <a:ext cx="87630" cy="616585"/>
          </a:xfrm>
          <a:custGeom>
            <a:avLst/>
            <a:gdLst/>
            <a:ahLst/>
            <a:cxnLst/>
            <a:rect l="l" t="t" r="r" b="b"/>
            <a:pathLst>
              <a:path w="87630"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74" name="object 474"/>
          <p:cNvSpPr/>
          <p:nvPr/>
        </p:nvSpPr>
        <p:spPr>
          <a:xfrm>
            <a:off x="3128753"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75" name="object 475"/>
          <p:cNvSpPr/>
          <p:nvPr/>
        </p:nvSpPr>
        <p:spPr>
          <a:xfrm>
            <a:off x="3128753"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76" name="object 476"/>
          <p:cNvSpPr/>
          <p:nvPr/>
        </p:nvSpPr>
        <p:spPr>
          <a:xfrm>
            <a:off x="3187206" y="4045059"/>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990000"/>
          </a:solidFill>
        </p:spPr>
        <p:txBody>
          <a:bodyPr wrap="square" lIns="0" tIns="0" rIns="0" bIns="0" rtlCol="0"/>
          <a:lstStyle/>
          <a:p/>
        </p:txBody>
      </p:sp>
      <p:sp>
        <p:nvSpPr>
          <p:cNvPr id="477" name="object 477"/>
          <p:cNvSpPr/>
          <p:nvPr/>
        </p:nvSpPr>
        <p:spPr>
          <a:xfrm>
            <a:off x="3187206" y="4045059"/>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78" name="object 478"/>
          <p:cNvSpPr/>
          <p:nvPr/>
        </p:nvSpPr>
        <p:spPr>
          <a:xfrm>
            <a:off x="3187206"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479" name="object 479"/>
          <p:cNvSpPr/>
          <p:nvPr/>
        </p:nvSpPr>
        <p:spPr>
          <a:xfrm>
            <a:off x="3187206" y="4074414"/>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80" name="object 480"/>
          <p:cNvSpPr/>
          <p:nvPr/>
        </p:nvSpPr>
        <p:spPr>
          <a:xfrm>
            <a:off x="3245624" y="4045059"/>
            <a:ext cx="87630" cy="616585"/>
          </a:xfrm>
          <a:custGeom>
            <a:avLst/>
            <a:gdLst/>
            <a:ahLst/>
            <a:cxnLst/>
            <a:rect l="l" t="t" r="r" b="b"/>
            <a:pathLst>
              <a:path w="87629" h="616585">
                <a:moveTo>
                  <a:pt x="87043" y="0"/>
                </a:moveTo>
                <a:lnTo>
                  <a:pt x="57834" y="29355"/>
                </a:lnTo>
                <a:lnTo>
                  <a:pt x="57834" y="616048"/>
                </a:lnTo>
                <a:lnTo>
                  <a:pt x="87043" y="586693"/>
                </a:lnTo>
                <a:lnTo>
                  <a:pt x="87043" y="0"/>
                </a:lnTo>
                <a:close/>
              </a:path>
              <a:path w="87629" h="616585">
                <a:moveTo>
                  <a:pt x="87043" y="0"/>
                </a:moveTo>
                <a:lnTo>
                  <a:pt x="29243" y="0"/>
                </a:lnTo>
                <a:lnTo>
                  <a:pt x="0" y="29355"/>
                </a:lnTo>
                <a:lnTo>
                  <a:pt x="57834" y="29355"/>
                </a:lnTo>
                <a:lnTo>
                  <a:pt x="87043" y="0"/>
                </a:lnTo>
                <a:close/>
              </a:path>
            </a:pathLst>
          </a:custGeom>
          <a:solidFill>
            <a:srgbClr val="001239"/>
          </a:solidFill>
        </p:spPr>
        <p:txBody>
          <a:bodyPr wrap="square" lIns="0" tIns="0" rIns="0" bIns="0" rtlCol="0"/>
          <a:lstStyle/>
          <a:p/>
        </p:txBody>
      </p:sp>
      <p:sp>
        <p:nvSpPr>
          <p:cNvPr id="481" name="object 481"/>
          <p:cNvSpPr/>
          <p:nvPr/>
        </p:nvSpPr>
        <p:spPr>
          <a:xfrm>
            <a:off x="3245624" y="4045059"/>
            <a:ext cx="87630" cy="616585"/>
          </a:xfrm>
          <a:custGeom>
            <a:avLst/>
            <a:gdLst/>
            <a:ahLst/>
            <a:cxnLst/>
            <a:rect l="l" t="t" r="r" b="b"/>
            <a:pathLst>
              <a:path w="87629" h="616585">
                <a:moveTo>
                  <a:pt x="57834" y="616048"/>
                </a:moveTo>
                <a:lnTo>
                  <a:pt x="57834" y="29355"/>
                </a:lnTo>
                <a:lnTo>
                  <a:pt x="0" y="29355"/>
                </a:lnTo>
                <a:lnTo>
                  <a:pt x="29243" y="0"/>
                </a:lnTo>
                <a:lnTo>
                  <a:pt x="87043" y="0"/>
                </a:lnTo>
                <a:lnTo>
                  <a:pt x="57834" y="29355"/>
                </a:lnTo>
                <a:lnTo>
                  <a:pt x="87043" y="0"/>
                </a:lnTo>
                <a:lnTo>
                  <a:pt x="87043" y="586693"/>
                </a:lnTo>
                <a:lnTo>
                  <a:pt x="57834" y="616048"/>
                </a:lnTo>
                <a:close/>
              </a:path>
            </a:pathLst>
          </a:custGeom>
          <a:ln w="3175">
            <a:solidFill>
              <a:srgbClr val="000000"/>
            </a:solidFill>
          </a:ln>
        </p:spPr>
        <p:txBody>
          <a:bodyPr wrap="square" lIns="0" tIns="0" rIns="0" bIns="0" rtlCol="0"/>
          <a:lstStyle/>
          <a:p/>
        </p:txBody>
      </p:sp>
      <p:sp>
        <p:nvSpPr>
          <p:cNvPr id="482" name="object 482"/>
          <p:cNvSpPr/>
          <p:nvPr/>
        </p:nvSpPr>
        <p:spPr>
          <a:xfrm>
            <a:off x="3245624" y="407441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483" name="object 483"/>
          <p:cNvSpPr/>
          <p:nvPr/>
        </p:nvSpPr>
        <p:spPr>
          <a:xfrm>
            <a:off x="3245624" y="407441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84" name="object 484"/>
          <p:cNvSpPr/>
          <p:nvPr/>
        </p:nvSpPr>
        <p:spPr>
          <a:xfrm>
            <a:off x="3301809" y="4045059"/>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485" name="object 485"/>
          <p:cNvSpPr/>
          <p:nvPr/>
        </p:nvSpPr>
        <p:spPr>
          <a:xfrm>
            <a:off x="3301809" y="4045059"/>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486" name="object 486"/>
          <p:cNvSpPr/>
          <p:nvPr/>
        </p:nvSpPr>
        <p:spPr>
          <a:xfrm>
            <a:off x="3301809" y="407441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487" name="object 487"/>
          <p:cNvSpPr/>
          <p:nvPr/>
        </p:nvSpPr>
        <p:spPr>
          <a:xfrm>
            <a:off x="3301809" y="407441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88" name="object 488"/>
          <p:cNvSpPr/>
          <p:nvPr/>
        </p:nvSpPr>
        <p:spPr>
          <a:xfrm>
            <a:off x="1865471" y="4475317"/>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00692F"/>
          </a:solidFill>
        </p:spPr>
        <p:txBody>
          <a:bodyPr wrap="square" lIns="0" tIns="0" rIns="0" bIns="0" rtlCol="0"/>
          <a:lstStyle/>
          <a:p/>
        </p:txBody>
      </p:sp>
      <p:sp>
        <p:nvSpPr>
          <p:cNvPr id="489" name="object 489"/>
          <p:cNvSpPr/>
          <p:nvPr/>
        </p:nvSpPr>
        <p:spPr>
          <a:xfrm>
            <a:off x="1865471" y="4475317"/>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490" name="object 490"/>
          <p:cNvSpPr/>
          <p:nvPr/>
        </p:nvSpPr>
        <p:spPr>
          <a:xfrm>
            <a:off x="1865471"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491" name="object 491"/>
          <p:cNvSpPr/>
          <p:nvPr/>
        </p:nvSpPr>
        <p:spPr>
          <a:xfrm>
            <a:off x="1865471"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92" name="object 492"/>
          <p:cNvSpPr/>
          <p:nvPr/>
        </p:nvSpPr>
        <p:spPr>
          <a:xfrm>
            <a:off x="1923890" y="4475317"/>
            <a:ext cx="87630" cy="616585"/>
          </a:xfrm>
          <a:custGeom>
            <a:avLst/>
            <a:gdLst/>
            <a:ahLst/>
            <a:cxnLst/>
            <a:rect l="l" t="t" r="r" b="b"/>
            <a:pathLst>
              <a:path w="87630" h="616585">
                <a:moveTo>
                  <a:pt x="87043" y="0"/>
                </a:moveTo>
                <a:lnTo>
                  <a:pt x="57834" y="29320"/>
                </a:lnTo>
                <a:lnTo>
                  <a:pt x="57834" y="616014"/>
                </a:lnTo>
                <a:lnTo>
                  <a:pt x="87043" y="586693"/>
                </a:lnTo>
                <a:lnTo>
                  <a:pt x="87043" y="0"/>
                </a:lnTo>
                <a:close/>
              </a:path>
              <a:path w="87630" h="616585">
                <a:moveTo>
                  <a:pt x="87043" y="0"/>
                </a:moveTo>
                <a:lnTo>
                  <a:pt x="29243" y="0"/>
                </a:lnTo>
                <a:lnTo>
                  <a:pt x="0" y="29320"/>
                </a:lnTo>
                <a:lnTo>
                  <a:pt x="57834" y="29320"/>
                </a:lnTo>
                <a:lnTo>
                  <a:pt x="87043" y="0"/>
                </a:lnTo>
                <a:close/>
              </a:path>
            </a:pathLst>
          </a:custGeom>
          <a:solidFill>
            <a:srgbClr val="990000"/>
          </a:solidFill>
        </p:spPr>
        <p:txBody>
          <a:bodyPr wrap="square" lIns="0" tIns="0" rIns="0" bIns="0" rtlCol="0"/>
          <a:lstStyle/>
          <a:p/>
        </p:txBody>
      </p:sp>
      <p:sp>
        <p:nvSpPr>
          <p:cNvPr id="493" name="object 493"/>
          <p:cNvSpPr/>
          <p:nvPr/>
        </p:nvSpPr>
        <p:spPr>
          <a:xfrm>
            <a:off x="1923890" y="4475317"/>
            <a:ext cx="87630" cy="616585"/>
          </a:xfrm>
          <a:custGeom>
            <a:avLst/>
            <a:gdLst/>
            <a:ahLst/>
            <a:cxnLst/>
            <a:rect l="l" t="t" r="r" b="b"/>
            <a:pathLst>
              <a:path w="87630" h="616585">
                <a:moveTo>
                  <a:pt x="57834" y="616014"/>
                </a:moveTo>
                <a:lnTo>
                  <a:pt x="57834" y="29320"/>
                </a:lnTo>
                <a:lnTo>
                  <a:pt x="0" y="29320"/>
                </a:lnTo>
                <a:lnTo>
                  <a:pt x="29243" y="0"/>
                </a:lnTo>
                <a:lnTo>
                  <a:pt x="87043" y="0"/>
                </a:lnTo>
                <a:lnTo>
                  <a:pt x="57834" y="29320"/>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494" name="object 494"/>
          <p:cNvSpPr/>
          <p:nvPr/>
        </p:nvSpPr>
        <p:spPr>
          <a:xfrm>
            <a:off x="1923890"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495" name="object 495"/>
          <p:cNvSpPr/>
          <p:nvPr/>
        </p:nvSpPr>
        <p:spPr>
          <a:xfrm>
            <a:off x="1923890"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496" name="object 496"/>
          <p:cNvSpPr/>
          <p:nvPr/>
        </p:nvSpPr>
        <p:spPr>
          <a:xfrm>
            <a:off x="1982343" y="4475317"/>
            <a:ext cx="87630" cy="616585"/>
          </a:xfrm>
          <a:custGeom>
            <a:avLst/>
            <a:gdLst/>
            <a:ahLst/>
            <a:cxnLst/>
            <a:rect l="l" t="t" r="r" b="b"/>
            <a:pathLst>
              <a:path w="87630" h="616585">
                <a:moveTo>
                  <a:pt x="87043" y="0"/>
                </a:moveTo>
                <a:lnTo>
                  <a:pt x="57799" y="29320"/>
                </a:lnTo>
                <a:lnTo>
                  <a:pt x="57799" y="616014"/>
                </a:lnTo>
                <a:lnTo>
                  <a:pt x="87043" y="586693"/>
                </a:lnTo>
                <a:lnTo>
                  <a:pt x="87043" y="0"/>
                </a:lnTo>
                <a:close/>
              </a:path>
              <a:path w="87630" h="616585">
                <a:moveTo>
                  <a:pt x="87043" y="0"/>
                </a:moveTo>
                <a:lnTo>
                  <a:pt x="29243" y="0"/>
                </a:lnTo>
                <a:lnTo>
                  <a:pt x="0" y="29320"/>
                </a:lnTo>
                <a:lnTo>
                  <a:pt x="57799" y="29320"/>
                </a:lnTo>
                <a:lnTo>
                  <a:pt x="87043" y="0"/>
                </a:lnTo>
                <a:close/>
              </a:path>
            </a:pathLst>
          </a:custGeom>
          <a:solidFill>
            <a:srgbClr val="001239"/>
          </a:solidFill>
        </p:spPr>
        <p:txBody>
          <a:bodyPr wrap="square" lIns="0" tIns="0" rIns="0" bIns="0" rtlCol="0"/>
          <a:lstStyle/>
          <a:p/>
        </p:txBody>
      </p:sp>
      <p:sp>
        <p:nvSpPr>
          <p:cNvPr id="497" name="object 497"/>
          <p:cNvSpPr/>
          <p:nvPr/>
        </p:nvSpPr>
        <p:spPr>
          <a:xfrm>
            <a:off x="1982343" y="4475317"/>
            <a:ext cx="87630" cy="616585"/>
          </a:xfrm>
          <a:custGeom>
            <a:avLst/>
            <a:gdLst/>
            <a:ahLst/>
            <a:cxnLst/>
            <a:rect l="l" t="t" r="r" b="b"/>
            <a:pathLst>
              <a:path w="87630" h="616585">
                <a:moveTo>
                  <a:pt x="57799" y="616014"/>
                </a:moveTo>
                <a:lnTo>
                  <a:pt x="57799" y="29320"/>
                </a:lnTo>
                <a:lnTo>
                  <a:pt x="0" y="29320"/>
                </a:lnTo>
                <a:lnTo>
                  <a:pt x="29243" y="0"/>
                </a:lnTo>
                <a:lnTo>
                  <a:pt x="87043" y="0"/>
                </a:lnTo>
                <a:lnTo>
                  <a:pt x="57799" y="29320"/>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498" name="object 498"/>
          <p:cNvSpPr/>
          <p:nvPr/>
        </p:nvSpPr>
        <p:spPr>
          <a:xfrm>
            <a:off x="1982343"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499" name="object 499"/>
          <p:cNvSpPr/>
          <p:nvPr/>
        </p:nvSpPr>
        <p:spPr>
          <a:xfrm>
            <a:off x="1982343"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00" name="object 500"/>
          <p:cNvSpPr/>
          <p:nvPr/>
        </p:nvSpPr>
        <p:spPr>
          <a:xfrm>
            <a:off x="2038527" y="4475317"/>
            <a:ext cx="87630" cy="616585"/>
          </a:xfrm>
          <a:custGeom>
            <a:avLst/>
            <a:gdLst/>
            <a:ahLst/>
            <a:cxnLst/>
            <a:rect l="l" t="t" r="r" b="b"/>
            <a:pathLst>
              <a:path w="87630" h="616585">
                <a:moveTo>
                  <a:pt x="87009" y="0"/>
                </a:moveTo>
                <a:lnTo>
                  <a:pt x="57799" y="29320"/>
                </a:lnTo>
                <a:lnTo>
                  <a:pt x="57799" y="616014"/>
                </a:lnTo>
                <a:lnTo>
                  <a:pt x="87009" y="586693"/>
                </a:lnTo>
                <a:lnTo>
                  <a:pt x="87009" y="0"/>
                </a:lnTo>
                <a:close/>
              </a:path>
              <a:path w="87630" h="616585">
                <a:moveTo>
                  <a:pt x="87009" y="0"/>
                </a:moveTo>
                <a:lnTo>
                  <a:pt x="29209" y="0"/>
                </a:lnTo>
                <a:lnTo>
                  <a:pt x="0" y="29320"/>
                </a:lnTo>
                <a:lnTo>
                  <a:pt x="57799" y="29320"/>
                </a:lnTo>
                <a:lnTo>
                  <a:pt x="87009" y="0"/>
                </a:lnTo>
                <a:close/>
              </a:path>
            </a:pathLst>
          </a:custGeom>
          <a:solidFill>
            <a:srgbClr val="999900"/>
          </a:solidFill>
        </p:spPr>
        <p:txBody>
          <a:bodyPr wrap="square" lIns="0" tIns="0" rIns="0" bIns="0" rtlCol="0"/>
          <a:lstStyle/>
          <a:p/>
        </p:txBody>
      </p:sp>
      <p:sp>
        <p:nvSpPr>
          <p:cNvPr id="501" name="object 501"/>
          <p:cNvSpPr/>
          <p:nvPr/>
        </p:nvSpPr>
        <p:spPr>
          <a:xfrm>
            <a:off x="2038527" y="4475317"/>
            <a:ext cx="87630" cy="616585"/>
          </a:xfrm>
          <a:custGeom>
            <a:avLst/>
            <a:gdLst/>
            <a:ahLst/>
            <a:cxnLst/>
            <a:rect l="l" t="t" r="r" b="b"/>
            <a:pathLst>
              <a:path w="87630"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502" name="object 502"/>
          <p:cNvSpPr/>
          <p:nvPr/>
        </p:nvSpPr>
        <p:spPr>
          <a:xfrm>
            <a:off x="2038527"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503" name="object 503"/>
          <p:cNvSpPr/>
          <p:nvPr/>
        </p:nvSpPr>
        <p:spPr>
          <a:xfrm>
            <a:off x="2038527" y="4504638"/>
            <a:ext cx="58419" cy="586740"/>
          </a:xfrm>
          <a:custGeom>
            <a:avLst/>
            <a:gdLst/>
            <a:ahLst/>
            <a:cxnLst/>
            <a:rect l="l" t="t" r="r" b="b"/>
            <a:pathLst>
              <a:path w="58419"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04" name="object 504"/>
          <p:cNvSpPr/>
          <p:nvPr/>
        </p:nvSpPr>
        <p:spPr>
          <a:xfrm>
            <a:off x="2164161" y="4661108"/>
            <a:ext cx="137795" cy="108585"/>
          </a:xfrm>
          <a:custGeom>
            <a:avLst/>
            <a:gdLst/>
            <a:ahLst/>
            <a:cxnLst/>
            <a:rect l="l" t="t" r="r" b="b"/>
            <a:pathLst>
              <a:path w="137794" h="108585">
                <a:moveTo>
                  <a:pt x="137695" y="0"/>
                </a:moveTo>
                <a:lnTo>
                  <a:pt x="0" y="108245"/>
                </a:lnTo>
              </a:path>
            </a:pathLst>
          </a:custGeom>
          <a:ln w="10746">
            <a:solidFill>
              <a:srgbClr val="000000"/>
            </a:solidFill>
          </a:ln>
        </p:spPr>
        <p:txBody>
          <a:bodyPr wrap="square" lIns="0" tIns="0" rIns="0" bIns="0" rtlCol="0"/>
          <a:lstStyle/>
          <a:p/>
        </p:txBody>
      </p:sp>
      <p:sp>
        <p:nvSpPr>
          <p:cNvPr id="505" name="object 505"/>
          <p:cNvSpPr/>
          <p:nvPr/>
        </p:nvSpPr>
        <p:spPr>
          <a:xfrm>
            <a:off x="2122169" y="4751037"/>
            <a:ext cx="57785" cy="51435"/>
          </a:xfrm>
          <a:custGeom>
            <a:avLst/>
            <a:gdLst/>
            <a:ahLst/>
            <a:cxnLst/>
            <a:rect l="l" t="t" r="r" b="b"/>
            <a:pathLst>
              <a:path w="57785" h="51435">
                <a:moveTo>
                  <a:pt x="33848" y="0"/>
                </a:moveTo>
                <a:lnTo>
                  <a:pt x="0" y="51294"/>
                </a:lnTo>
                <a:lnTo>
                  <a:pt x="57731" y="30631"/>
                </a:lnTo>
                <a:lnTo>
                  <a:pt x="33848" y="0"/>
                </a:lnTo>
                <a:close/>
              </a:path>
            </a:pathLst>
          </a:custGeom>
          <a:solidFill>
            <a:srgbClr val="000000"/>
          </a:solidFill>
        </p:spPr>
        <p:txBody>
          <a:bodyPr wrap="square" lIns="0" tIns="0" rIns="0" bIns="0" rtlCol="0"/>
          <a:lstStyle/>
          <a:p/>
        </p:txBody>
      </p:sp>
      <p:sp>
        <p:nvSpPr>
          <p:cNvPr id="506" name="object 506"/>
          <p:cNvSpPr/>
          <p:nvPr/>
        </p:nvSpPr>
        <p:spPr>
          <a:xfrm>
            <a:off x="2173818" y="4658521"/>
            <a:ext cx="507365" cy="130810"/>
          </a:xfrm>
          <a:custGeom>
            <a:avLst/>
            <a:gdLst/>
            <a:ahLst/>
            <a:cxnLst/>
            <a:rect l="l" t="t" r="r" b="b"/>
            <a:pathLst>
              <a:path w="507364" h="130810">
                <a:moveTo>
                  <a:pt x="506831" y="0"/>
                </a:moveTo>
                <a:lnTo>
                  <a:pt x="0" y="130529"/>
                </a:lnTo>
              </a:path>
            </a:pathLst>
          </a:custGeom>
          <a:ln w="10759">
            <a:solidFill>
              <a:srgbClr val="000000"/>
            </a:solidFill>
          </a:ln>
        </p:spPr>
        <p:txBody>
          <a:bodyPr wrap="square" lIns="0" tIns="0" rIns="0" bIns="0" rtlCol="0"/>
          <a:lstStyle/>
          <a:p/>
        </p:txBody>
      </p:sp>
      <p:sp>
        <p:nvSpPr>
          <p:cNvPr id="507" name="object 507"/>
          <p:cNvSpPr/>
          <p:nvPr/>
        </p:nvSpPr>
        <p:spPr>
          <a:xfrm>
            <a:off x="2122169" y="4768974"/>
            <a:ext cx="61594" cy="38100"/>
          </a:xfrm>
          <a:custGeom>
            <a:avLst/>
            <a:gdLst/>
            <a:ahLst/>
            <a:cxnLst/>
            <a:rect l="l" t="t" r="r" b="b"/>
            <a:pathLst>
              <a:path w="61594" h="38100">
                <a:moveTo>
                  <a:pt x="51511" y="0"/>
                </a:moveTo>
                <a:lnTo>
                  <a:pt x="0" y="33356"/>
                </a:lnTo>
                <a:lnTo>
                  <a:pt x="61167" y="37703"/>
                </a:lnTo>
                <a:lnTo>
                  <a:pt x="51511" y="0"/>
                </a:lnTo>
                <a:close/>
              </a:path>
            </a:pathLst>
          </a:custGeom>
          <a:solidFill>
            <a:srgbClr val="000000"/>
          </a:solidFill>
        </p:spPr>
        <p:txBody>
          <a:bodyPr wrap="square" lIns="0" tIns="0" rIns="0" bIns="0" rtlCol="0"/>
          <a:lstStyle/>
          <a:p/>
        </p:txBody>
      </p:sp>
      <p:sp>
        <p:nvSpPr>
          <p:cNvPr id="508" name="object 508"/>
          <p:cNvSpPr/>
          <p:nvPr/>
        </p:nvSpPr>
        <p:spPr>
          <a:xfrm>
            <a:off x="2174986" y="4663522"/>
            <a:ext cx="953769" cy="132080"/>
          </a:xfrm>
          <a:custGeom>
            <a:avLst/>
            <a:gdLst/>
            <a:ahLst/>
            <a:cxnLst/>
            <a:rect l="l" t="t" r="r" b="b"/>
            <a:pathLst>
              <a:path w="953769" h="132079">
                <a:moveTo>
                  <a:pt x="953766" y="0"/>
                </a:moveTo>
                <a:lnTo>
                  <a:pt x="0" y="131530"/>
                </a:lnTo>
              </a:path>
            </a:pathLst>
          </a:custGeom>
          <a:ln w="10761">
            <a:solidFill>
              <a:srgbClr val="000000"/>
            </a:solidFill>
          </a:ln>
        </p:spPr>
        <p:txBody>
          <a:bodyPr wrap="square" lIns="0" tIns="0" rIns="0" bIns="0" rtlCol="0"/>
          <a:lstStyle/>
          <a:p/>
        </p:txBody>
      </p:sp>
      <p:sp>
        <p:nvSpPr>
          <p:cNvPr id="509" name="object 509"/>
          <p:cNvSpPr/>
          <p:nvPr/>
        </p:nvSpPr>
        <p:spPr>
          <a:xfrm>
            <a:off x="2122169" y="4775114"/>
            <a:ext cx="60325" cy="38735"/>
          </a:xfrm>
          <a:custGeom>
            <a:avLst/>
            <a:gdLst/>
            <a:ahLst/>
            <a:cxnLst/>
            <a:rect l="l" t="t" r="r" b="b"/>
            <a:pathLst>
              <a:path w="60325" h="38735">
                <a:moveTo>
                  <a:pt x="54982" y="0"/>
                </a:moveTo>
                <a:lnTo>
                  <a:pt x="0" y="27216"/>
                </a:lnTo>
                <a:lnTo>
                  <a:pt x="60274" y="38565"/>
                </a:lnTo>
                <a:lnTo>
                  <a:pt x="54982" y="0"/>
                </a:lnTo>
                <a:close/>
              </a:path>
            </a:pathLst>
          </a:custGeom>
          <a:solidFill>
            <a:srgbClr val="000000"/>
          </a:solidFill>
        </p:spPr>
        <p:txBody>
          <a:bodyPr wrap="square" lIns="0" tIns="0" rIns="0" bIns="0" rtlCol="0"/>
          <a:lstStyle/>
          <a:p/>
        </p:txBody>
      </p:sp>
      <p:sp>
        <p:nvSpPr>
          <p:cNvPr id="510" name="object 510"/>
          <p:cNvSpPr txBox="1"/>
          <p:nvPr/>
        </p:nvSpPr>
        <p:spPr>
          <a:xfrm>
            <a:off x="3417733" y="4210165"/>
            <a:ext cx="191135" cy="207645"/>
          </a:xfrm>
          <a:prstGeom prst="rect">
            <a:avLst/>
          </a:prstGeom>
        </p:spPr>
        <p:txBody>
          <a:bodyPr vert="horz" wrap="square" lIns="0" tIns="0" rIns="0" bIns="0" rtlCol="0">
            <a:spAutoFit/>
          </a:bodyPr>
          <a:lstStyle/>
          <a:p>
            <a:pPr marL="33020" marR="5080" indent="-20955">
              <a:lnSpc>
                <a:spcPct val="100000"/>
              </a:lnSpc>
            </a:pPr>
            <a:r>
              <a:rPr sz="650" spc="-10" dirty="0">
                <a:latin typeface="宋体" panose="02010600030101010101" pitchFamily="2" charset="-122"/>
                <a:cs typeface="宋体" panose="02010600030101010101" pitchFamily="2" charset="-122"/>
              </a:rPr>
              <a:t>分块 </a:t>
            </a:r>
            <a:r>
              <a:rPr sz="650" spc="-5" dirty="0">
                <a:latin typeface="宋体" panose="02010600030101010101" pitchFamily="2" charset="-122"/>
                <a:cs typeface="宋体" panose="02010600030101010101" pitchFamily="2" charset="-122"/>
              </a:rPr>
              <a:t>K-1</a:t>
            </a:r>
            <a:endParaRPr sz="650">
              <a:latin typeface="宋体" panose="02010600030101010101" pitchFamily="2" charset="-122"/>
              <a:cs typeface="宋体" panose="02010600030101010101" pitchFamily="2" charset="-122"/>
            </a:endParaRPr>
          </a:p>
        </p:txBody>
      </p:sp>
      <p:sp>
        <p:nvSpPr>
          <p:cNvPr id="511" name="object 511"/>
          <p:cNvSpPr/>
          <p:nvPr/>
        </p:nvSpPr>
        <p:spPr>
          <a:xfrm>
            <a:off x="3521806" y="3311623"/>
            <a:ext cx="87630" cy="616585"/>
          </a:xfrm>
          <a:custGeom>
            <a:avLst/>
            <a:gdLst/>
            <a:ahLst/>
            <a:cxnLst/>
            <a:rect l="l" t="t" r="r" b="b"/>
            <a:pathLst>
              <a:path w="87629" h="616585">
                <a:moveTo>
                  <a:pt x="87009" y="0"/>
                </a:moveTo>
                <a:lnTo>
                  <a:pt x="57799" y="29320"/>
                </a:lnTo>
                <a:lnTo>
                  <a:pt x="57799" y="616014"/>
                </a:lnTo>
                <a:lnTo>
                  <a:pt x="87009" y="586693"/>
                </a:lnTo>
                <a:lnTo>
                  <a:pt x="87009" y="0"/>
                </a:lnTo>
                <a:close/>
              </a:path>
              <a:path w="87629" h="616585">
                <a:moveTo>
                  <a:pt x="87009" y="0"/>
                </a:moveTo>
                <a:lnTo>
                  <a:pt x="29209" y="0"/>
                </a:lnTo>
                <a:lnTo>
                  <a:pt x="0" y="29320"/>
                </a:lnTo>
                <a:lnTo>
                  <a:pt x="57799" y="29320"/>
                </a:lnTo>
                <a:lnTo>
                  <a:pt x="87009" y="0"/>
                </a:lnTo>
                <a:close/>
              </a:path>
            </a:pathLst>
          </a:custGeom>
          <a:solidFill>
            <a:srgbClr val="990000"/>
          </a:solidFill>
        </p:spPr>
        <p:txBody>
          <a:bodyPr wrap="square" lIns="0" tIns="0" rIns="0" bIns="0" rtlCol="0"/>
          <a:lstStyle/>
          <a:p/>
        </p:txBody>
      </p:sp>
      <p:sp>
        <p:nvSpPr>
          <p:cNvPr id="512" name="object 512"/>
          <p:cNvSpPr/>
          <p:nvPr/>
        </p:nvSpPr>
        <p:spPr>
          <a:xfrm>
            <a:off x="3521806" y="3311623"/>
            <a:ext cx="87630" cy="616585"/>
          </a:xfrm>
          <a:custGeom>
            <a:avLst/>
            <a:gdLst/>
            <a:ahLst/>
            <a:cxnLst/>
            <a:rect l="l" t="t" r="r" b="b"/>
            <a:pathLst>
              <a:path w="87629"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513" name="object 513"/>
          <p:cNvSpPr/>
          <p:nvPr/>
        </p:nvSpPr>
        <p:spPr>
          <a:xfrm>
            <a:off x="3521806"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514" name="object 514"/>
          <p:cNvSpPr/>
          <p:nvPr/>
        </p:nvSpPr>
        <p:spPr>
          <a:xfrm>
            <a:off x="3521806"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15" name="object 515"/>
          <p:cNvSpPr/>
          <p:nvPr/>
        </p:nvSpPr>
        <p:spPr>
          <a:xfrm>
            <a:off x="3580224" y="3311623"/>
            <a:ext cx="87630" cy="616585"/>
          </a:xfrm>
          <a:custGeom>
            <a:avLst/>
            <a:gdLst/>
            <a:ahLst/>
            <a:cxnLst/>
            <a:rect l="l" t="t" r="r" b="b"/>
            <a:pathLst>
              <a:path w="87629" h="616585">
                <a:moveTo>
                  <a:pt x="87043" y="0"/>
                </a:moveTo>
                <a:lnTo>
                  <a:pt x="57834" y="29320"/>
                </a:lnTo>
                <a:lnTo>
                  <a:pt x="57834" y="616014"/>
                </a:lnTo>
                <a:lnTo>
                  <a:pt x="87043" y="586693"/>
                </a:lnTo>
                <a:lnTo>
                  <a:pt x="87043" y="0"/>
                </a:lnTo>
                <a:close/>
              </a:path>
              <a:path w="87629" h="616585">
                <a:moveTo>
                  <a:pt x="87043" y="0"/>
                </a:moveTo>
                <a:lnTo>
                  <a:pt x="29243" y="0"/>
                </a:lnTo>
                <a:lnTo>
                  <a:pt x="0" y="29320"/>
                </a:lnTo>
                <a:lnTo>
                  <a:pt x="57834" y="29320"/>
                </a:lnTo>
                <a:lnTo>
                  <a:pt x="87043" y="0"/>
                </a:lnTo>
                <a:close/>
              </a:path>
            </a:pathLst>
          </a:custGeom>
          <a:solidFill>
            <a:srgbClr val="001239"/>
          </a:solidFill>
        </p:spPr>
        <p:txBody>
          <a:bodyPr wrap="square" lIns="0" tIns="0" rIns="0" bIns="0" rtlCol="0"/>
          <a:lstStyle/>
          <a:p/>
        </p:txBody>
      </p:sp>
      <p:sp>
        <p:nvSpPr>
          <p:cNvPr id="516" name="object 516"/>
          <p:cNvSpPr/>
          <p:nvPr/>
        </p:nvSpPr>
        <p:spPr>
          <a:xfrm>
            <a:off x="3580224" y="3311623"/>
            <a:ext cx="87630" cy="616585"/>
          </a:xfrm>
          <a:custGeom>
            <a:avLst/>
            <a:gdLst/>
            <a:ahLst/>
            <a:cxnLst/>
            <a:rect l="l" t="t" r="r" b="b"/>
            <a:pathLst>
              <a:path w="87629" h="616585">
                <a:moveTo>
                  <a:pt x="57834" y="616014"/>
                </a:moveTo>
                <a:lnTo>
                  <a:pt x="57834" y="29320"/>
                </a:lnTo>
                <a:lnTo>
                  <a:pt x="0" y="29320"/>
                </a:lnTo>
                <a:lnTo>
                  <a:pt x="29243" y="0"/>
                </a:lnTo>
                <a:lnTo>
                  <a:pt x="87043" y="0"/>
                </a:lnTo>
                <a:lnTo>
                  <a:pt x="57834" y="29320"/>
                </a:lnTo>
                <a:lnTo>
                  <a:pt x="87043" y="0"/>
                </a:lnTo>
                <a:lnTo>
                  <a:pt x="87043" y="586693"/>
                </a:lnTo>
                <a:lnTo>
                  <a:pt x="57834" y="616014"/>
                </a:lnTo>
                <a:close/>
              </a:path>
            </a:pathLst>
          </a:custGeom>
          <a:ln w="3175">
            <a:solidFill>
              <a:srgbClr val="000000"/>
            </a:solidFill>
          </a:ln>
        </p:spPr>
        <p:txBody>
          <a:bodyPr wrap="square" lIns="0" tIns="0" rIns="0" bIns="0" rtlCol="0"/>
          <a:lstStyle/>
          <a:p/>
        </p:txBody>
      </p:sp>
      <p:sp>
        <p:nvSpPr>
          <p:cNvPr id="517" name="object 517"/>
          <p:cNvSpPr/>
          <p:nvPr/>
        </p:nvSpPr>
        <p:spPr>
          <a:xfrm>
            <a:off x="3580224"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518" name="object 518"/>
          <p:cNvSpPr/>
          <p:nvPr/>
        </p:nvSpPr>
        <p:spPr>
          <a:xfrm>
            <a:off x="3580224"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19" name="object 519"/>
          <p:cNvSpPr/>
          <p:nvPr/>
        </p:nvSpPr>
        <p:spPr>
          <a:xfrm>
            <a:off x="3638677" y="3311623"/>
            <a:ext cx="87630" cy="616585"/>
          </a:xfrm>
          <a:custGeom>
            <a:avLst/>
            <a:gdLst/>
            <a:ahLst/>
            <a:cxnLst/>
            <a:rect l="l" t="t" r="r" b="b"/>
            <a:pathLst>
              <a:path w="87629" h="616585">
                <a:moveTo>
                  <a:pt x="87043" y="0"/>
                </a:moveTo>
                <a:lnTo>
                  <a:pt x="57799" y="29320"/>
                </a:lnTo>
                <a:lnTo>
                  <a:pt x="57799" y="616014"/>
                </a:lnTo>
                <a:lnTo>
                  <a:pt x="87043" y="586693"/>
                </a:lnTo>
                <a:lnTo>
                  <a:pt x="87043" y="0"/>
                </a:lnTo>
                <a:close/>
              </a:path>
              <a:path w="87629" h="616585">
                <a:moveTo>
                  <a:pt x="87043" y="0"/>
                </a:moveTo>
                <a:lnTo>
                  <a:pt x="29243" y="0"/>
                </a:lnTo>
                <a:lnTo>
                  <a:pt x="0" y="29320"/>
                </a:lnTo>
                <a:lnTo>
                  <a:pt x="57799" y="29320"/>
                </a:lnTo>
                <a:lnTo>
                  <a:pt x="87043" y="0"/>
                </a:lnTo>
                <a:close/>
              </a:path>
            </a:pathLst>
          </a:custGeom>
          <a:solidFill>
            <a:srgbClr val="999900"/>
          </a:solidFill>
        </p:spPr>
        <p:txBody>
          <a:bodyPr wrap="square" lIns="0" tIns="0" rIns="0" bIns="0" rtlCol="0"/>
          <a:lstStyle/>
          <a:p/>
        </p:txBody>
      </p:sp>
      <p:sp>
        <p:nvSpPr>
          <p:cNvPr id="520" name="object 520"/>
          <p:cNvSpPr/>
          <p:nvPr/>
        </p:nvSpPr>
        <p:spPr>
          <a:xfrm>
            <a:off x="3638677" y="3311623"/>
            <a:ext cx="87630" cy="616585"/>
          </a:xfrm>
          <a:custGeom>
            <a:avLst/>
            <a:gdLst/>
            <a:ahLst/>
            <a:cxnLst/>
            <a:rect l="l" t="t" r="r" b="b"/>
            <a:pathLst>
              <a:path w="87629" h="616585">
                <a:moveTo>
                  <a:pt x="57799" y="616014"/>
                </a:moveTo>
                <a:lnTo>
                  <a:pt x="57799" y="29320"/>
                </a:lnTo>
                <a:lnTo>
                  <a:pt x="0" y="29320"/>
                </a:lnTo>
                <a:lnTo>
                  <a:pt x="29243" y="0"/>
                </a:lnTo>
                <a:lnTo>
                  <a:pt x="87043" y="0"/>
                </a:lnTo>
                <a:lnTo>
                  <a:pt x="57799" y="29320"/>
                </a:lnTo>
                <a:lnTo>
                  <a:pt x="87043" y="0"/>
                </a:lnTo>
                <a:lnTo>
                  <a:pt x="87043" y="586693"/>
                </a:lnTo>
                <a:lnTo>
                  <a:pt x="57799" y="616014"/>
                </a:lnTo>
                <a:close/>
              </a:path>
            </a:pathLst>
          </a:custGeom>
          <a:ln w="3175">
            <a:solidFill>
              <a:srgbClr val="000000"/>
            </a:solidFill>
          </a:ln>
        </p:spPr>
        <p:txBody>
          <a:bodyPr wrap="square" lIns="0" tIns="0" rIns="0" bIns="0" rtlCol="0"/>
          <a:lstStyle/>
          <a:p/>
        </p:txBody>
      </p:sp>
      <p:sp>
        <p:nvSpPr>
          <p:cNvPr id="521" name="object 521"/>
          <p:cNvSpPr/>
          <p:nvPr/>
        </p:nvSpPr>
        <p:spPr>
          <a:xfrm>
            <a:off x="3638677"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522" name="object 522"/>
          <p:cNvSpPr/>
          <p:nvPr/>
        </p:nvSpPr>
        <p:spPr>
          <a:xfrm>
            <a:off x="3638677"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23" name="object 523"/>
          <p:cNvSpPr/>
          <p:nvPr/>
        </p:nvSpPr>
        <p:spPr>
          <a:xfrm>
            <a:off x="3694862" y="3311623"/>
            <a:ext cx="87630" cy="616585"/>
          </a:xfrm>
          <a:custGeom>
            <a:avLst/>
            <a:gdLst/>
            <a:ahLst/>
            <a:cxnLst/>
            <a:rect l="l" t="t" r="r" b="b"/>
            <a:pathLst>
              <a:path w="87629" h="616585">
                <a:moveTo>
                  <a:pt x="87009" y="0"/>
                </a:moveTo>
                <a:lnTo>
                  <a:pt x="57799" y="29320"/>
                </a:lnTo>
                <a:lnTo>
                  <a:pt x="57799" y="616014"/>
                </a:lnTo>
                <a:lnTo>
                  <a:pt x="87009" y="586693"/>
                </a:lnTo>
                <a:lnTo>
                  <a:pt x="87009" y="0"/>
                </a:lnTo>
                <a:close/>
              </a:path>
              <a:path w="87629" h="616585">
                <a:moveTo>
                  <a:pt x="87009" y="0"/>
                </a:moveTo>
                <a:lnTo>
                  <a:pt x="29209" y="0"/>
                </a:lnTo>
                <a:lnTo>
                  <a:pt x="0" y="29320"/>
                </a:lnTo>
                <a:lnTo>
                  <a:pt x="57799" y="29320"/>
                </a:lnTo>
                <a:lnTo>
                  <a:pt x="87009" y="0"/>
                </a:lnTo>
                <a:close/>
              </a:path>
            </a:pathLst>
          </a:custGeom>
          <a:solidFill>
            <a:srgbClr val="00692F"/>
          </a:solidFill>
        </p:spPr>
        <p:txBody>
          <a:bodyPr wrap="square" lIns="0" tIns="0" rIns="0" bIns="0" rtlCol="0"/>
          <a:lstStyle/>
          <a:p/>
        </p:txBody>
      </p:sp>
      <p:sp>
        <p:nvSpPr>
          <p:cNvPr id="524" name="object 524"/>
          <p:cNvSpPr/>
          <p:nvPr/>
        </p:nvSpPr>
        <p:spPr>
          <a:xfrm>
            <a:off x="3694862" y="3311623"/>
            <a:ext cx="87630" cy="616585"/>
          </a:xfrm>
          <a:custGeom>
            <a:avLst/>
            <a:gdLst/>
            <a:ahLst/>
            <a:cxnLst/>
            <a:rect l="l" t="t" r="r" b="b"/>
            <a:pathLst>
              <a:path w="87629" h="616585">
                <a:moveTo>
                  <a:pt x="57799" y="616014"/>
                </a:moveTo>
                <a:lnTo>
                  <a:pt x="57799" y="29320"/>
                </a:lnTo>
                <a:lnTo>
                  <a:pt x="0" y="29320"/>
                </a:lnTo>
                <a:lnTo>
                  <a:pt x="29209" y="0"/>
                </a:lnTo>
                <a:lnTo>
                  <a:pt x="87009" y="0"/>
                </a:lnTo>
                <a:lnTo>
                  <a:pt x="57799" y="29320"/>
                </a:lnTo>
                <a:lnTo>
                  <a:pt x="87009" y="0"/>
                </a:lnTo>
                <a:lnTo>
                  <a:pt x="87009" y="586693"/>
                </a:lnTo>
                <a:lnTo>
                  <a:pt x="57799" y="616014"/>
                </a:lnTo>
                <a:close/>
              </a:path>
            </a:pathLst>
          </a:custGeom>
          <a:ln w="3175">
            <a:solidFill>
              <a:srgbClr val="000000"/>
            </a:solidFill>
          </a:ln>
        </p:spPr>
        <p:txBody>
          <a:bodyPr wrap="square" lIns="0" tIns="0" rIns="0" bIns="0" rtlCol="0"/>
          <a:lstStyle/>
          <a:p/>
        </p:txBody>
      </p:sp>
      <p:sp>
        <p:nvSpPr>
          <p:cNvPr id="525" name="object 525"/>
          <p:cNvSpPr/>
          <p:nvPr/>
        </p:nvSpPr>
        <p:spPr>
          <a:xfrm>
            <a:off x="3694862"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526" name="object 526"/>
          <p:cNvSpPr/>
          <p:nvPr/>
        </p:nvSpPr>
        <p:spPr>
          <a:xfrm>
            <a:off x="3694862" y="3340944"/>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27" name="object 527"/>
          <p:cNvSpPr/>
          <p:nvPr/>
        </p:nvSpPr>
        <p:spPr>
          <a:xfrm>
            <a:off x="2113269" y="3436702"/>
            <a:ext cx="1350645" cy="280670"/>
          </a:xfrm>
          <a:custGeom>
            <a:avLst/>
            <a:gdLst/>
            <a:ahLst/>
            <a:cxnLst/>
            <a:rect l="l" t="t" r="r" b="b"/>
            <a:pathLst>
              <a:path w="1350645" h="280670">
                <a:moveTo>
                  <a:pt x="0" y="0"/>
                </a:moveTo>
                <a:lnTo>
                  <a:pt x="1350496" y="280480"/>
                </a:lnTo>
              </a:path>
            </a:pathLst>
          </a:custGeom>
          <a:ln w="10760">
            <a:solidFill>
              <a:srgbClr val="000000"/>
            </a:solidFill>
          </a:ln>
        </p:spPr>
        <p:txBody>
          <a:bodyPr wrap="square" lIns="0" tIns="0" rIns="0" bIns="0" rtlCol="0"/>
          <a:lstStyle/>
          <a:p/>
        </p:txBody>
      </p:sp>
      <p:sp>
        <p:nvSpPr>
          <p:cNvPr id="528" name="object 528"/>
          <p:cNvSpPr/>
          <p:nvPr/>
        </p:nvSpPr>
        <p:spPr>
          <a:xfrm>
            <a:off x="3455072" y="3697140"/>
            <a:ext cx="60960" cy="38735"/>
          </a:xfrm>
          <a:custGeom>
            <a:avLst/>
            <a:gdLst/>
            <a:ahLst/>
            <a:cxnLst/>
            <a:rect l="l" t="t" r="r" b="b"/>
            <a:pathLst>
              <a:path w="60960" h="38735">
                <a:moveTo>
                  <a:pt x="7869" y="0"/>
                </a:moveTo>
                <a:lnTo>
                  <a:pt x="0" y="38117"/>
                </a:lnTo>
                <a:lnTo>
                  <a:pt x="60892" y="30873"/>
                </a:lnTo>
                <a:lnTo>
                  <a:pt x="7869" y="0"/>
                </a:lnTo>
                <a:close/>
              </a:path>
            </a:pathLst>
          </a:custGeom>
          <a:solidFill>
            <a:srgbClr val="000000"/>
          </a:solidFill>
        </p:spPr>
        <p:txBody>
          <a:bodyPr wrap="square" lIns="0" tIns="0" rIns="0" bIns="0" rtlCol="0"/>
          <a:lstStyle/>
          <a:p/>
        </p:txBody>
      </p:sp>
      <p:sp>
        <p:nvSpPr>
          <p:cNvPr id="529" name="object 529"/>
          <p:cNvSpPr/>
          <p:nvPr/>
        </p:nvSpPr>
        <p:spPr>
          <a:xfrm>
            <a:off x="398856" y="3436909"/>
            <a:ext cx="3064510" cy="286385"/>
          </a:xfrm>
          <a:custGeom>
            <a:avLst/>
            <a:gdLst/>
            <a:ahLst/>
            <a:cxnLst/>
            <a:rect l="l" t="t" r="r" b="b"/>
            <a:pathLst>
              <a:path w="3064510" h="286385">
                <a:moveTo>
                  <a:pt x="0" y="0"/>
                </a:moveTo>
                <a:lnTo>
                  <a:pt x="3064016" y="286171"/>
                </a:lnTo>
              </a:path>
            </a:pathLst>
          </a:custGeom>
          <a:ln w="10762">
            <a:solidFill>
              <a:srgbClr val="000000"/>
            </a:solidFill>
          </a:ln>
        </p:spPr>
        <p:txBody>
          <a:bodyPr wrap="square" lIns="0" tIns="0" rIns="0" bIns="0" rtlCol="0"/>
          <a:lstStyle/>
          <a:p/>
        </p:txBody>
      </p:sp>
      <p:sp>
        <p:nvSpPr>
          <p:cNvPr id="530" name="object 530"/>
          <p:cNvSpPr/>
          <p:nvPr/>
        </p:nvSpPr>
        <p:spPr>
          <a:xfrm>
            <a:off x="3456274" y="3703246"/>
            <a:ext cx="59690" cy="38735"/>
          </a:xfrm>
          <a:custGeom>
            <a:avLst/>
            <a:gdLst/>
            <a:ahLst/>
            <a:cxnLst/>
            <a:rect l="l" t="t" r="r" b="b"/>
            <a:pathLst>
              <a:path w="59689" h="38735">
                <a:moveTo>
                  <a:pt x="3573" y="0"/>
                </a:moveTo>
                <a:lnTo>
                  <a:pt x="0" y="38738"/>
                </a:lnTo>
                <a:lnTo>
                  <a:pt x="59689" y="24767"/>
                </a:lnTo>
                <a:lnTo>
                  <a:pt x="3573" y="0"/>
                </a:lnTo>
                <a:close/>
              </a:path>
            </a:pathLst>
          </a:custGeom>
          <a:solidFill>
            <a:srgbClr val="000000"/>
          </a:solidFill>
        </p:spPr>
        <p:txBody>
          <a:bodyPr wrap="square" lIns="0" tIns="0" rIns="0" bIns="0" rtlCol="0"/>
          <a:lstStyle/>
          <a:p/>
        </p:txBody>
      </p:sp>
      <p:sp>
        <p:nvSpPr>
          <p:cNvPr id="531" name="object 531"/>
          <p:cNvSpPr/>
          <p:nvPr/>
        </p:nvSpPr>
        <p:spPr>
          <a:xfrm>
            <a:off x="1587262" y="3487617"/>
            <a:ext cx="1875789" cy="234315"/>
          </a:xfrm>
          <a:custGeom>
            <a:avLst/>
            <a:gdLst/>
            <a:ahLst/>
            <a:cxnLst/>
            <a:rect l="l" t="t" r="r" b="b"/>
            <a:pathLst>
              <a:path w="1875789" h="234314">
                <a:moveTo>
                  <a:pt x="0" y="0"/>
                </a:moveTo>
                <a:lnTo>
                  <a:pt x="1875781" y="233808"/>
                </a:lnTo>
              </a:path>
            </a:pathLst>
          </a:custGeom>
          <a:ln w="10761">
            <a:solidFill>
              <a:srgbClr val="000000"/>
            </a:solidFill>
          </a:ln>
        </p:spPr>
        <p:txBody>
          <a:bodyPr wrap="square" lIns="0" tIns="0" rIns="0" bIns="0" rtlCol="0"/>
          <a:lstStyle/>
          <a:p/>
        </p:txBody>
      </p:sp>
      <p:sp>
        <p:nvSpPr>
          <p:cNvPr id="532" name="object 532"/>
          <p:cNvSpPr/>
          <p:nvPr/>
        </p:nvSpPr>
        <p:spPr>
          <a:xfrm>
            <a:off x="3455862" y="3701522"/>
            <a:ext cx="60325" cy="38735"/>
          </a:xfrm>
          <a:custGeom>
            <a:avLst/>
            <a:gdLst/>
            <a:ahLst/>
            <a:cxnLst/>
            <a:rect l="l" t="t" r="r" b="b"/>
            <a:pathLst>
              <a:path w="60325" h="38735">
                <a:moveTo>
                  <a:pt x="4776" y="0"/>
                </a:moveTo>
                <a:lnTo>
                  <a:pt x="0" y="38634"/>
                </a:lnTo>
                <a:lnTo>
                  <a:pt x="60102" y="26492"/>
                </a:lnTo>
                <a:lnTo>
                  <a:pt x="4776" y="0"/>
                </a:lnTo>
                <a:close/>
              </a:path>
            </a:pathLst>
          </a:custGeom>
          <a:solidFill>
            <a:srgbClr val="000000"/>
          </a:solidFill>
        </p:spPr>
        <p:txBody>
          <a:bodyPr wrap="square" lIns="0" tIns="0" rIns="0" bIns="0" rtlCol="0"/>
          <a:lstStyle/>
          <a:p/>
        </p:txBody>
      </p:sp>
      <p:sp>
        <p:nvSpPr>
          <p:cNvPr id="533" name="object 533"/>
          <p:cNvSpPr txBox="1"/>
          <p:nvPr/>
        </p:nvSpPr>
        <p:spPr>
          <a:xfrm>
            <a:off x="1352057" y="3323690"/>
            <a:ext cx="274320" cy="191135"/>
          </a:xfrm>
          <a:prstGeom prst="rect">
            <a:avLst/>
          </a:prstGeom>
        </p:spPr>
        <p:txBody>
          <a:bodyPr vert="horz" wrap="square" lIns="0" tIns="0" rIns="0" bIns="0" rtlCol="0">
            <a:spAutoFit/>
          </a:bodyPr>
          <a:lstStyle/>
          <a:p>
            <a:pPr marL="12700">
              <a:lnSpc>
                <a:spcPct val="100000"/>
              </a:lnSpc>
            </a:pPr>
            <a:r>
              <a:rPr sz="1300" spc="-5" dirty="0">
                <a:latin typeface="宋体" panose="02010600030101010101" pitchFamily="2" charset="-122"/>
                <a:cs typeface="宋体" panose="02010600030101010101" pitchFamily="2" charset="-122"/>
              </a:rPr>
              <a:t>..</a:t>
            </a:r>
            <a:r>
              <a:rPr sz="1300" spc="-10" dirty="0">
                <a:latin typeface="宋体" panose="02010600030101010101" pitchFamily="2" charset="-122"/>
                <a:cs typeface="宋体" panose="02010600030101010101" pitchFamily="2" charset="-122"/>
              </a:rPr>
              <a:t>.</a:t>
            </a:r>
            <a:endParaRPr sz="1300">
              <a:latin typeface="宋体" panose="02010600030101010101" pitchFamily="2" charset="-122"/>
              <a:cs typeface="宋体" panose="02010600030101010101" pitchFamily="2" charset="-122"/>
            </a:endParaRPr>
          </a:p>
        </p:txBody>
      </p:sp>
      <p:sp>
        <p:nvSpPr>
          <p:cNvPr id="534" name="object 534"/>
          <p:cNvSpPr txBox="1"/>
          <p:nvPr/>
        </p:nvSpPr>
        <p:spPr>
          <a:xfrm>
            <a:off x="3192890" y="3369587"/>
            <a:ext cx="273685" cy="307340"/>
          </a:xfrm>
          <a:prstGeom prst="rect">
            <a:avLst/>
          </a:prstGeom>
        </p:spPr>
        <p:txBody>
          <a:bodyPr vert="horz" wrap="square" lIns="0" tIns="0" rIns="0" bIns="0" rtlCol="0">
            <a:spAutoFit/>
          </a:bodyPr>
          <a:lstStyle/>
          <a:p>
            <a:pPr marL="12700" marR="5080" algn="just">
              <a:lnSpc>
                <a:spcPct val="100000"/>
              </a:lnSpc>
            </a:pPr>
            <a:r>
              <a:rPr sz="650" spc="-10" dirty="0">
                <a:latin typeface="宋体" panose="02010600030101010101" pitchFamily="2" charset="-122"/>
                <a:cs typeface="宋体" panose="02010600030101010101" pitchFamily="2" charset="-122"/>
              </a:rPr>
              <a:t>主进程 节点间 规约</a:t>
            </a:r>
            <a:endParaRPr sz="650">
              <a:latin typeface="宋体" panose="02010600030101010101" pitchFamily="2" charset="-122"/>
              <a:cs typeface="宋体" panose="02010600030101010101" pitchFamily="2" charset="-122"/>
            </a:endParaRPr>
          </a:p>
        </p:txBody>
      </p:sp>
      <p:sp>
        <p:nvSpPr>
          <p:cNvPr id="535" name="object 535"/>
          <p:cNvSpPr/>
          <p:nvPr/>
        </p:nvSpPr>
        <p:spPr>
          <a:xfrm>
            <a:off x="2113269" y="5086295"/>
            <a:ext cx="1350645" cy="280670"/>
          </a:xfrm>
          <a:custGeom>
            <a:avLst/>
            <a:gdLst/>
            <a:ahLst/>
            <a:cxnLst/>
            <a:rect l="l" t="t" r="r" b="b"/>
            <a:pathLst>
              <a:path w="1350645" h="280670">
                <a:moveTo>
                  <a:pt x="0" y="0"/>
                </a:moveTo>
                <a:lnTo>
                  <a:pt x="1350496" y="280480"/>
                </a:lnTo>
              </a:path>
            </a:pathLst>
          </a:custGeom>
          <a:ln w="10760">
            <a:solidFill>
              <a:srgbClr val="000000"/>
            </a:solidFill>
          </a:ln>
        </p:spPr>
        <p:txBody>
          <a:bodyPr wrap="square" lIns="0" tIns="0" rIns="0" bIns="0" rtlCol="0"/>
          <a:lstStyle/>
          <a:p/>
        </p:txBody>
      </p:sp>
      <p:sp>
        <p:nvSpPr>
          <p:cNvPr id="536" name="object 536"/>
          <p:cNvSpPr txBox="1"/>
          <p:nvPr/>
        </p:nvSpPr>
        <p:spPr>
          <a:xfrm>
            <a:off x="3776010" y="3572808"/>
            <a:ext cx="466090" cy="108585"/>
          </a:xfrm>
          <a:prstGeom prst="rect">
            <a:avLst/>
          </a:prstGeom>
        </p:spPr>
        <p:txBody>
          <a:bodyPr vert="horz" wrap="square" lIns="0" tIns="0" rIns="0" bIns="0" rtlCol="0">
            <a:spAutoFit/>
          </a:bodyPr>
          <a:lstStyle/>
          <a:p>
            <a:pPr marL="12700">
              <a:lnSpc>
                <a:spcPct val="100000"/>
              </a:lnSpc>
              <a:tabLst>
                <a:tab pos="452755" algn="l"/>
              </a:tabLst>
            </a:pPr>
            <a:r>
              <a:rPr sz="650" u="sng" spc="-5" dirty="0">
                <a:latin typeface="Times New Roman" panose="02020603050405020304"/>
                <a:cs typeface="Times New Roman" panose="02020603050405020304"/>
              </a:rPr>
              <a:t> 	</a:t>
            </a:r>
            <a:endParaRPr sz="650">
              <a:latin typeface="Times New Roman" panose="02020603050405020304"/>
              <a:cs typeface="Times New Roman" panose="02020603050405020304"/>
            </a:endParaRPr>
          </a:p>
        </p:txBody>
      </p:sp>
      <p:sp>
        <p:nvSpPr>
          <p:cNvPr id="537" name="object 537"/>
          <p:cNvSpPr/>
          <p:nvPr/>
        </p:nvSpPr>
        <p:spPr>
          <a:xfrm>
            <a:off x="3455072" y="5346733"/>
            <a:ext cx="60960" cy="38735"/>
          </a:xfrm>
          <a:custGeom>
            <a:avLst/>
            <a:gdLst/>
            <a:ahLst/>
            <a:cxnLst/>
            <a:rect l="l" t="t" r="r" b="b"/>
            <a:pathLst>
              <a:path w="60960" h="38735">
                <a:moveTo>
                  <a:pt x="7869" y="0"/>
                </a:moveTo>
                <a:lnTo>
                  <a:pt x="0" y="38117"/>
                </a:lnTo>
                <a:lnTo>
                  <a:pt x="60892" y="30873"/>
                </a:lnTo>
                <a:lnTo>
                  <a:pt x="7869" y="0"/>
                </a:lnTo>
                <a:close/>
              </a:path>
            </a:pathLst>
          </a:custGeom>
          <a:solidFill>
            <a:srgbClr val="000000"/>
          </a:solidFill>
        </p:spPr>
        <p:txBody>
          <a:bodyPr wrap="square" lIns="0" tIns="0" rIns="0" bIns="0" rtlCol="0"/>
          <a:lstStyle/>
          <a:p/>
        </p:txBody>
      </p:sp>
      <p:sp>
        <p:nvSpPr>
          <p:cNvPr id="538" name="object 538"/>
          <p:cNvSpPr/>
          <p:nvPr/>
        </p:nvSpPr>
        <p:spPr>
          <a:xfrm>
            <a:off x="398856" y="5086502"/>
            <a:ext cx="3064510" cy="286385"/>
          </a:xfrm>
          <a:custGeom>
            <a:avLst/>
            <a:gdLst/>
            <a:ahLst/>
            <a:cxnLst/>
            <a:rect l="l" t="t" r="r" b="b"/>
            <a:pathLst>
              <a:path w="3064510" h="286385">
                <a:moveTo>
                  <a:pt x="0" y="0"/>
                </a:moveTo>
                <a:lnTo>
                  <a:pt x="3064016" y="286137"/>
                </a:lnTo>
              </a:path>
            </a:pathLst>
          </a:custGeom>
          <a:ln w="10762">
            <a:solidFill>
              <a:srgbClr val="000000"/>
            </a:solidFill>
          </a:ln>
        </p:spPr>
        <p:txBody>
          <a:bodyPr wrap="square" lIns="0" tIns="0" rIns="0" bIns="0" rtlCol="0"/>
          <a:lstStyle/>
          <a:p/>
        </p:txBody>
      </p:sp>
      <p:sp>
        <p:nvSpPr>
          <p:cNvPr id="539" name="object 539"/>
          <p:cNvSpPr/>
          <p:nvPr/>
        </p:nvSpPr>
        <p:spPr>
          <a:xfrm>
            <a:off x="3456274" y="5352839"/>
            <a:ext cx="59690" cy="38735"/>
          </a:xfrm>
          <a:custGeom>
            <a:avLst/>
            <a:gdLst/>
            <a:ahLst/>
            <a:cxnLst/>
            <a:rect l="l" t="t" r="r" b="b"/>
            <a:pathLst>
              <a:path w="59689" h="38735">
                <a:moveTo>
                  <a:pt x="3573" y="0"/>
                </a:moveTo>
                <a:lnTo>
                  <a:pt x="0" y="38738"/>
                </a:lnTo>
                <a:lnTo>
                  <a:pt x="59689" y="24767"/>
                </a:lnTo>
                <a:lnTo>
                  <a:pt x="3573" y="0"/>
                </a:lnTo>
                <a:close/>
              </a:path>
            </a:pathLst>
          </a:custGeom>
          <a:solidFill>
            <a:srgbClr val="000000"/>
          </a:solidFill>
        </p:spPr>
        <p:txBody>
          <a:bodyPr wrap="square" lIns="0" tIns="0" rIns="0" bIns="0" rtlCol="0"/>
          <a:lstStyle/>
          <a:p/>
        </p:txBody>
      </p:sp>
      <p:sp>
        <p:nvSpPr>
          <p:cNvPr id="540" name="object 540"/>
          <p:cNvSpPr/>
          <p:nvPr/>
        </p:nvSpPr>
        <p:spPr>
          <a:xfrm>
            <a:off x="1587262" y="5137210"/>
            <a:ext cx="1875789" cy="234315"/>
          </a:xfrm>
          <a:custGeom>
            <a:avLst/>
            <a:gdLst/>
            <a:ahLst/>
            <a:cxnLst/>
            <a:rect l="l" t="t" r="r" b="b"/>
            <a:pathLst>
              <a:path w="1875789" h="234314">
                <a:moveTo>
                  <a:pt x="0" y="0"/>
                </a:moveTo>
                <a:lnTo>
                  <a:pt x="1875781" y="233808"/>
                </a:lnTo>
              </a:path>
            </a:pathLst>
          </a:custGeom>
          <a:ln w="10761">
            <a:solidFill>
              <a:srgbClr val="000000"/>
            </a:solidFill>
          </a:ln>
        </p:spPr>
        <p:txBody>
          <a:bodyPr wrap="square" lIns="0" tIns="0" rIns="0" bIns="0" rtlCol="0"/>
          <a:lstStyle/>
          <a:p/>
        </p:txBody>
      </p:sp>
      <p:sp>
        <p:nvSpPr>
          <p:cNvPr id="541" name="object 541"/>
          <p:cNvSpPr/>
          <p:nvPr/>
        </p:nvSpPr>
        <p:spPr>
          <a:xfrm>
            <a:off x="3455862" y="5351114"/>
            <a:ext cx="60325" cy="38735"/>
          </a:xfrm>
          <a:custGeom>
            <a:avLst/>
            <a:gdLst/>
            <a:ahLst/>
            <a:cxnLst/>
            <a:rect l="l" t="t" r="r" b="b"/>
            <a:pathLst>
              <a:path w="60325" h="38735">
                <a:moveTo>
                  <a:pt x="4776" y="0"/>
                </a:moveTo>
                <a:lnTo>
                  <a:pt x="0" y="38600"/>
                </a:lnTo>
                <a:lnTo>
                  <a:pt x="60102" y="26492"/>
                </a:lnTo>
                <a:lnTo>
                  <a:pt x="4776" y="0"/>
                </a:lnTo>
                <a:close/>
              </a:path>
            </a:pathLst>
          </a:custGeom>
          <a:solidFill>
            <a:srgbClr val="000000"/>
          </a:solidFill>
        </p:spPr>
        <p:txBody>
          <a:bodyPr wrap="square" lIns="0" tIns="0" rIns="0" bIns="0" rtlCol="0"/>
          <a:lstStyle/>
          <a:p/>
        </p:txBody>
      </p:sp>
      <p:sp>
        <p:nvSpPr>
          <p:cNvPr id="542" name="object 542"/>
          <p:cNvSpPr txBox="1"/>
          <p:nvPr/>
        </p:nvSpPr>
        <p:spPr>
          <a:xfrm>
            <a:off x="1352057" y="4973282"/>
            <a:ext cx="274320" cy="191135"/>
          </a:xfrm>
          <a:prstGeom prst="rect">
            <a:avLst/>
          </a:prstGeom>
        </p:spPr>
        <p:txBody>
          <a:bodyPr vert="horz" wrap="square" lIns="0" tIns="0" rIns="0" bIns="0" rtlCol="0">
            <a:spAutoFit/>
          </a:bodyPr>
          <a:lstStyle/>
          <a:p>
            <a:pPr marL="12700">
              <a:lnSpc>
                <a:spcPct val="100000"/>
              </a:lnSpc>
            </a:pPr>
            <a:r>
              <a:rPr sz="1300" spc="-5" dirty="0">
                <a:latin typeface="宋体" panose="02010600030101010101" pitchFamily="2" charset="-122"/>
                <a:cs typeface="宋体" panose="02010600030101010101" pitchFamily="2" charset="-122"/>
              </a:rPr>
              <a:t>..</a:t>
            </a:r>
            <a:r>
              <a:rPr sz="1300" spc="-10" dirty="0">
                <a:latin typeface="宋体" panose="02010600030101010101" pitchFamily="2" charset="-122"/>
                <a:cs typeface="宋体" panose="02010600030101010101" pitchFamily="2" charset="-122"/>
              </a:rPr>
              <a:t>.</a:t>
            </a:r>
            <a:endParaRPr sz="1300">
              <a:latin typeface="宋体" panose="02010600030101010101" pitchFamily="2" charset="-122"/>
              <a:cs typeface="宋体" panose="02010600030101010101" pitchFamily="2" charset="-122"/>
            </a:endParaRPr>
          </a:p>
        </p:txBody>
      </p:sp>
      <p:sp>
        <p:nvSpPr>
          <p:cNvPr id="543" name="object 543"/>
          <p:cNvSpPr txBox="1"/>
          <p:nvPr/>
        </p:nvSpPr>
        <p:spPr>
          <a:xfrm>
            <a:off x="3192890" y="5019180"/>
            <a:ext cx="273685" cy="307340"/>
          </a:xfrm>
          <a:prstGeom prst="rect">
            <a:avLst/>
          </a:prstGeom>
        </p:spPr>
        <p:txBody>
          <a:bodyPr vert="horz" wrap="square" lIns="0" tIns="0" rIns="0" bIns="0" rtlCol="0">
            <a:spAutoFit/>
          </a:bodyPr>
          <a:lstStyle/>
          <a:p>
            <a:pPr marL="12700" marR="5080" algn="just">
              <a:lnSpc>
                <a:spcPct val="100000"/>
              </a:lnSpc>
            </a:pPr>
            <a:r>
              <a:rPr sz="650" spc="-10" dirty="0">
                <a:latin typeface="宋体" panose="02010600030101010101" pitchFamily="2" charset="-122"/>
                <a:cs typeface="宋体" panose="02010600030101010101" pitchFamily="2" charset="-122"/>
              </a:rPr>
              <a:t>主进程 节点间 规约</a:t>
            </a:r>
            <a:endParaRPr sz="650">
              <a:latin typeface="宋体" panose="02010600030101010101" pitchFamily="2" charset="-122"/>
              <a:cs typeface="宋体" panose="02010600030101010101" pitchFamily="2" charset="-122"/>
            </a:endParaRPr>
          </a:p>
        </p:txBody>
      </p:sp>
      <p:sp>
        <p:nvSpPr>
          <p:cNvPr id="544" name="object 544"/>
          <p:cNvSpPr/>
          <p:nvPr/>
        </p:nvSpPr>
        <p:spPr>
          <a:xfrm>
            <a:off x="3521806" y="4978774"/>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00692F"/>
          </a:solidFill>
        </p:spPr>
        <p:txBody>
          <a:bodyPr wrap="square" lIns="0" tIns="0" rIns="0" bIns="0" rtlCol="0"/>
          <a:lstStyle/>
          <a:p/>
        </p:txBody>
      </p:sp>
      <p:sp>
        <p:nvSpPr>
          <p:cNvPr id="545" name="object 545"/>
          <p:cNvSpPr/>
          <p:nvPr/>
        </p:nvSpPr>
        <p:spPr>
          <a:xfrm>
            <a:off x="3521806" y="4978774"/>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546" name="object 546"/>
          <p:cNvSpPr/>
          <p:nvPr/>
        </p:nvSpPr>
        <p:spPr>
          <a:xfrm>
            <a:off x="3521806"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AF50"/>
          </a:solidFill>
        </p:spPr>
        <p:txBody>
          <a:bodyPr wrap="square" lIns="0" tIns="0" rIns="0" bIns="0" rtlCol="0"/>
          <a:lstStyle/>
          <a:p/>
        </p:txBody>
      </p:sp>
      <p:sp>
        <p:nvSpPr>
          <p:cNvPr id="547" name="object 547"/>
          <p:cNvSpPr/>
          <p:nvPr/>
        </p:nvSpPr>
        <p:spPr>
          <a:xfrm>
            <a:off x="3521806"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48" name="object 548"/>
          <p:cNvSpPr/>
          <p:nvPr/>
        </p:nvSpPr>
        <p:spPr>
          <a:xfrm>
            <a:off x="3580224" y="4978774"/>
            <a:ext cx="87630" cy="616585"/>
          </a:xfrm>
          <a:custGeom>
            <a:avLst/>
            <a:gdLst/>
            <a:ahLst/>
            <a:cxnLst/>
            <a:rect l="l" t="t" r="r" b="b"/>
            <a:pathLst>
              <a:path w="87629" h="616585">
                <a:moveTo>
                  <a:pt x="87043" y="0"/>
                </a:moveTo>
                <a:lnTo>
                  <a:pt x="57834" y="29355"/>
                </a:lnTo>
                <a:lnTo>
                  <a:pt x="57834" y="616048"/>
                </a:lnTo>
                <a:lnTo>
                  <a:pt x="87043" y="586693"/>
                </a:lnTo>
                <a:lnTo>
                  <a:pt x="87043" y="0"/>
                </a:lnTo>
                <a:close/>
              </a:path>
              <a:path w="87629" h="616585">
                <a:moveTo>
                  <a:pt x="87043" y="0"/>
                </a:moveTo>
                <a:lnTo>
                  <a:pt x="29243" y="0"/>
                </a:lnTo>
                <a:lnTo>
                  <a:pt x="0" y="29355"/>
                </a:lnTo>
                <a:lnTo>
                  <a:pt x="57834" y="29355"/>
                </a:lnTo>
                <a:lnTo>
                  <a:pt x="87043" y="0"/>
                </a:lnTo>
                <a:close/>
              </a:path>
            </a:pathLst>
          </a:custGeom>
          <a:solidFill>
            <a:srgbClr val="990000"/>
          </a:solidFill>
        </p:spPr>
        <p:txBody>
          <a:bodyPr wrap="square" lIns="0" tIns="0" rIns="0" bIns="0" rtlCol="0"/>
          <a:lstStyle/>
          <a:p/>
        </p:txBody>
      </p:sp>
      <p:sp>
        <p:nvSpPr>
          <p:cNvPr id="549" name="object 549"/>
          <p:cNvSpPr/>
          <p:nvPr/>
        </p:nvSpPr>
        <p:spPr>
          <a:xfrm>
            <a:off x="3580224" y="4978774"/>
            <a:ext cx="87630" cy="616585"/>
          </a:xfrm>
          <a:custGeom>
            <a:avLst/>
            <a:gdLst/>
            <a:ahLst/>
            <a:cxnLst/>
            <a:rect l="l" t="t" r="r" b="b"/>
            <a:pathLst>
              <a:path w="87629" h="616585">
                <a:moveTo>
                  <a:pt x="57834" y="616048"/>
                </a:moveTo>
                <a:lnTo>
                  <a:pt x="57834" y="29355"/>
                </a:lnTo>
                <a:lnTo>
                  <a:pt x="0" y="29355"/>
                </a:lnTo>
                <a:lnTo>
                  <a:pt x="29243" y="0"/>
                </a:lnTo>
                <a:lnTo>
                  <a:pt x="87043" y="0"/>
                </a:lnTo>
                <a:lnTo>
                  <a:pt x="57834" y="29355"/>
                </a:lnTo>
                <a:lnTo>
                  <a:pt x="87043" y="0"/>
                </a:lnTo>
                <a:lnTo>
                  <a:pt x="87043" y="586693"/>
                </a:lnTo>
                <a:lnTo>
                  <a:pt x="57834" y="616048"/>
                </a:lnTo>
                <a:close/>
              </a:path>
            </a:pathLst>
          </a:custGeom>
          <a:ln w="3175">
            <a:solidFill>
              <a:srgbClr val="000000"/>
            </a:solidFill>
          </a:ln>
        </p:spPr>
        <p:txBody>
          <a:bodyPr wrap="square" lIns="0" tIns="0" rIns="0" bIns="0" rtlCol="0"/>
          <a:lstStyle/>
          <a:p/>
        </p:txBody>
      </p:sp>
      <p:sp>
        <p:nvSpPr>
          <p:cNvPr id="550" name="object 550"/>
          <p:cNvSpPr/>
          <p:nvPr/>
        </p:nvSpPr>
        <p:spPr>
          <a:xfrm>
            <a:off x="3580224"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0000"/>
          </a:solidFill>
        </p:spPr>
        <p:txBody>
          <a:bodyPr wrap="square" lIns="0" tIns="0" rIns="0" bIns="0" rtlCol="0"/>
          <a:lstStyle/>
          <a:p/>
        </p:txBody>
      </p:sp>
      <p:sp>
        <p:nvSpPr>
          <p:cNvPr id="551" name="object 551"/>
          <p:cNvSpPr/>
          <p:nvPr/>
        </p:nvSpPr>
        <p:spPr>
          <a:xfrm>
            <a:off x="3580224"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52" name="object 552"/>
          <p:cNvSpPr/>
          <p:nvPr/>
        </p:nvSpPr>
        <p:spPr>
          <a:xfrm>
            <a:off x="3638677" y="4978774"/>
            <a:ext cx="87630" cy="616585"/>
          </a:xfrm>
          <a:custGeom>
            <a:avLst/>
            <a:gdLst/>
            <a:ahLst/>
            <a:cxnLst/>
            <a:rect l="l" t="t" r="r" b="b"/>
            <a:pathLst>
              <a:path w="87629" h="616585">
                <a:moveTo>
                  <a:pt x="87043" y="0"/>
                </a:moveTo>
                <a:lnTo>
                  <a:pt x="57799" y="29355"/>
                </a:lnTo>
                <a:lnTo>
                  <a:pt x="57799" y="616048"/>
                </a:lnTo>
                <a:lnTo>
                  <a:pt x="87043" y="586693"/>
                </a:lnTo>
                <a:lnTo>
                  <a:pt x="87043" y="0"/>
                </a:lnTo>
                <a:close/>
              </a:path>
              <a:path w="87629" h="616585">
                <a:moveTo>
                  <a:pt x="87043" y="0"/>
                </a:moveTo>
                <a:lnTo>
                  <a:pt x="29243" y="0"/>
                </a:lnTo>
                <a:lnTo>
                  <a:pt x="0" y="29355"/>
                </a:lnTo>
                <a:lnTo>
                  <a:pt x="57799" y="29355"/>
                </a:lnTo>
                <a:lnTo>
                  <a:pt x="87043" y="0"/>
                </a:lnTo>
                <a:close/>
              </a:path>
            </a:pathLst>
          </a:custGeom>
          <a:solidFill>
            <a:srgbClr val="001239"/>
          </a:solidFill>
        </p:spPr>
        <p:txBody>
          <a:bodyPr wrap="square" lIns="0" tIns="0" rIns="0" bIns="0" rtlCol="0"/>
          <a:lstStyle/>
          <a:p/>
        </p:txBody>
      </p:sp>
      <p:sp>
        <p:nvSpPr>
          <p:cNvPr id="553" name="object 553"/>
          <p:cNvSpPr/>
          <p:nvPr/>
        </p:nvSpPr>
        <p:spPr>
          <a:xfrm>
            <a:off x="3638677" y="4978774"/>
            <a:ext cx="87630" cy="616585"/>
          </a:xfrm>
          <a:custGeom>
            <a:avLst/>
            <a:gdLst/>
            <a:ahLst/>
            <a:cxnLst/>
            <a:rect l="l" t="t" r="r" b="b"/>
            <a:pathLst>
              <a:path w="87629" h="616585">
                <a:moveTo>
                  <a:pt x="57799" y="616048"/>
                </a:moveTo>
                <a:lnTo>
                  <a:pt x="57799" y="29355"/>
                </a:lnTo>
                <a:lnTo>
                  <a:pt x="0" y="29355"/>
                </a:lnTo>
                <a:lnTo>
                  <a:pt x="29243" y="0"/>
                </a:lnTo>
                <a:lnTo>
                  <a:pt x="87043" y="0"/>
                </a:lnTo>
                <a:lnTo>
                  <a:pt x="57799" y="29355"/>
                </a:lnTo>
                <a:lnTo>
                  <a:pt x="87043" y="0"/>
                </a:lnTo>
                <a:lnTo>
                  <a:pt x="87043" y="586693"/>
                </a:lnTo>
                <a:lnTo>
                  <a:pt x="57799" y="616048"/>
                </a:lnTo>
                <a:close/>
              </a:path>
            </a:pathLst>
          </a:custGeom>
          <a:ln w="3175">
            <a:solidFill>
              <a:srgbClr val="000000"/>
            </a:solidFill>
          </a:ln>
        </p:spPr>
        <p:txBody>
          <a:bodyPr wrap="square" lIns="0" tIns="0" rIns="0" bIns="0" rtlCol="0"/>
          <a:lstStyle/>
          <a:p/>
        </p:txBody>
      </p:sp>
      <p:sp>
        <p:nvSpPr>
          <p:cNvPr id="554" name="object 554"/>
          <p:cNvSpPr/>
          <p:nvPr/>
        </p:nvSpPr>
        <p:spPr>
          <a:xfrm>
            <a:off x="3638677"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001F5F"/>
          </a:solidFill>
        </p:spPr>
        <p:txBody>
          <a:bodyPr wrap="square" lIns="0" tIns="0" rIns="0" bIns="0" rtlCol="0"/>
          <a:lstStyle/>
          <a:p/>
        </p:txBody>
      </p:sp>
      <p:sp>
        <p:nvSpPr>
          <p:cNvPr id="555" name="object 555"/>
          <p:cNvSpPr/>
          <p:nvPr/>
        </p:nvSpPr>
        <p:spPr>
          <a:xfrm>
            <a:off x="3638677"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56" name="object 556"/>
          <p:cNvSpPr/>
          <p:nvPr/>
        </p:nvSpPr>
        <p:spPr>
          <a:xfrm>
            <a:off x="3694862" y="4978774"/>
            <a:ext cx="87630" cy="616585"/>
          </a:xfrm>
          <a:custGeom>
            <a:avLst/>
            <a:gdLst/>
            <a:ahLst/>
            <a:cxnLst/>
            <a:rect l="l" t="t" r="r" b="b"/>
            <a:pathLst>
              <a:path w="87629" h="616585">
                <a:moveTo>
                  <a:pt x="87009" y="0"/>
                </a:moveTo>
                <a:lnTo>
                  <a:pt x="57799" y="29355"/>
                </a:lnTo>
                <a:lnTo>
                  <a:pt x="57799" y="616048"/>
                </a:lnTo>
                <a:lnTo>
                  <a:pt x="87009" y="586693"/>
                </a:lnTo>
                <a:lnTo>
                  <a:pt x="87009" y="0"/>
                </a:lnTo>
                <a:close/>
              </a:path>
              <a:path w="87629" h="616585">
                <a:moveTo>
                  <a:pt x="87009" y="0"/>
                </a:moveTo>
                <a:lnTo>
                  <a:pt x="29209" y="0"/>
                </a:lnTo>
                <a:lnTo>
                  <a:pt x="0" y="29355"/>
                </a:lnTo>
                <a:lnTo>
                  <a:pt x="57799" y="29355"/>
                </a:lnTo>
                <a:lnTo>
                  <a:pt x="87009" y="0"/>
                </a:lnTo>
                <a:close/>
              </a:path>
            </a:pathLst>
          </a:custGeom>
          <a:solidFill>
            <a:srgbClr val="999900"/>
          </a:solidFill>
        </p:spPr>
        <p:txBody>
          <a:bodyPr wrap="square" lIns="0" tIns="0" rIns="0" bIns="0" rtlCol="0"/>
          <a:lstStyle/>
          <a:p/>
        </p:txBody>
      </p:sp>
      <p:sp>
        <p:nvSpPr>
          <p:cNvPr id="557" name="object 557"/>
          <p:cNvSpPr/>
          <p:nvPr/>
        </p:nvSpPr>
        <p:spPr>
          <a:xfrm>
            <a:off x="3694862" y="4978774"/>
            <a:ext cx="87630" cy="616585"/>
          </a:xfrm>
          <a:custGeom>
            <a:avLst/>
            <a:gdLst/>
            <a:ahLst/>
            <a:cxnLst/>
            <a:rect l="l" t="t" r="r" b="b"/>
            <a:pathLst>
              <a:path w="87629" h="616585">
                <a:moveTo>
                  <a:pt x="57799" y="616048"/>
                </a:moveTo>
                <a:lnTo>
                  <a:pt x="57799" y="29355"/>
                </a:lnTo>
                <a:lnTo>
                  <a:pt x="0" y="29355"/>
                </a:lnTo>
                <a:lnTo>
                  <a:pt x="29209" y="0"/>
                </a:lnTo>
                <a:lnTo>
                  <a:pt x="87009" y="0"/>
                </a:lnTo>
                <a:lnTo>
                  <a:pt x="57799" y="29355"/>
                </a:lnTo>
                <a:lnTo>
                  <a:pt x="87009" y="0"/>
                </a:lnTo>
                <a:lnTo>
                  <a:pt x="87009" y="586693"/>
                </a:lnTo>
                <a:lnTo>
                  <a:pt x="57799" y="616048"/>
                </a:lnTo>
                <a:close/>
              </a:path>
            </a:pathLst>
          </a:custGeom>
          <a:ln w="3175">
            <a:solidFill>
              <a:srgbClr val="000000"/>
            </a:solidFill>
          </a:ln>
        </p:spPr>
        <p:txBody>
          <a:bodyPr wrap="square" lIns="0" tIns="0" rIns="0" bIns="0" rtlCol="0"/>
          <a:lstStyle/>
          <a:p/>
        </p:txBody>
      </p:sp>
      <p:sp>
        <p:nvSpPr>
          <p:cNvPr id="558" name="object 558"/>
          <p:cNvSpPr/>
          <p:nvPr/>
        </p:nvSpPr>
        <p:spPr>
          <a:xfrm>
            <a:off x="3694862"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solidFill>
            <a:srgbClr val="FFFF00"/>
          </a:solidFill>
        </p:spPr>
        <p:txBody>
          <a:bodyPr wrap="square" lIns="0" tIns="0" rIns="0" bIns="0" rtlCol="0"/>
          <a:lstStyle/>
          <a:p/>
        </p:txBody>
      </p:sp>
      <p:sp>
        <p:nvSpPr>
          <p:cNvPr id="559" name="object 559"/>
          <p:cNvSpPr/>
          <p:nvPr/>
        </p:nvSpPr>
        <p:spPr>
          <a:xfrm>
            <a:off x="3694862" y="5008129"/>
            <a:ext cx="58419" cy="586740"/>
          </a:xfrm>
          <a:custGeom>
            <a:avLst/>
            <a:gdLst/>
            <a:ahLst/>
            <a:cxnLst/>
            <a:rect l="l" t="t" r="r" b="b"/>
            <a:pathLst>
              <a:path w="58420" h="586739">
                <a:moveTo>
                  <a:pt x="0" y="586693"/>
                </a:moveTo>
                <a:lnTo>
                  <a:pt x="57803" y="586693"/>
                </a:lnTo>
                <a:lnTo>
                  <a:pt x="57803" y="0"/>
                </a:lnTo>
                <a:lnTo>
                  <a:pt x="0" y="0"/>
                </a:lnTo>
                <a:lnTo>
                  <a:pt x="0" y="586693"/>
                </a:lnTo>
                <a:close/>
              </a:path>
            </a:pathLst>
          </a:custGeom>
          <a:ln w="3175">
            <a:solidFill>
              <a:srgbClr val="000000"/>
            </a:solidFill>
          </a:ln>
        </p:spPr>
        <p:txBody>
          <a:bodyPr wrap="square" lIns="0" tIns="0" rIns="0" bIns="0" rtlCol="0"/>
          <a:lstStyle/>
          <a:p/>
        </p:txBody>
      </p:sp>
      <p:sp>
        <p:nvSpPr>
          <p:cNvPr id="560" name="object 560"/>
          <p:cNvSpPr txBox="1"/>
          <p:nvPr/>
        </p:nvSpPr>
        <p:spPr>
          <a:xfrm>
            <a:off x="3787693" y="4125426"/>
            <a:ext cx="453390" cy="191135"/>
          </a:xfrm>
          <a:prstGeom prst="rect">
            <a:avLst/>
          </a:prstGeom>
        </p:spPr>
        <p:txBody>
          <a:bodyPr vert="horz" wrap="square" lIns="0" tIns="0" rIns="0" bIns="0" rtlCol="0">
            <a:spAutoFit/>
          </a:bodyPr>
          <a:lstStyle/>
          <a:p>
            <a:pPr marL="12700">
              <a:lnSpc>
                <a:spcPct val="100000"/>
              </a:lnSpc>
              <a:tabLst>
                <a:tab pos="440055" algn="l"/>
              </a:tabLst>
            </a:pPr>
            <a:r>
              <a:rPr sz="1300" spc="-5" dirty="0">
                <a:latin typeface="宋体" panose="02010600030101010101" pitchFamily="2" charset="-122"/>
                <a:cs typeface="宋体" panose="02010600030101010101" pitchFamily="2" charset="-122"/>
              </a:rPr>
              <a:t>..</a:t>
            </a:r>
            <a:r>
              <a:rPr sz="1300" u="sng" spc="-10" dirty="0">
                <a:latin typeface="宋体" panose="02010600030101010101" pitchFamily="2" charset="-122"/>
                <a:cs typeface="宋体" panose="02010600030101010101" pitchFamily="2" charset="-122"/>
              </a:rPr>
              <a:t>. </a:t>
            </a:r>
            <a:r>
              <a:rPr sz="1300" u="sng" dirty="0">
                <a:latin typeface="宋体" panose="02010600030101010101" pitchFamily="2" charset="-122"/>
                <a:cs typeface="宋体" panose="02010600030101010101" pitchFamily="2" charset="-122"/>
              </a:rPr>
              <a:t>	</a:t>
            </a:r>
            <a:endParaRPr sz="1300">
              <a:latin typeface="宋体" panose="02010600030101010101" pitchFamily="2" charset="-122"/>
              <a:cs typeface="宋体" panose="02010600030101010101" pitchFamily="2" charset="-122"/>
            </a:endParaRPr>
          </a:p>
        </p:txBody>
      </p:sp>
      <p:sp>
        <p:nvSpPr>
          <p:cNvPr id="561" name="object 561"/>
          <p:cNvSpPr txBox="1"/>
          <p:nvPr/>
        </p:nvSpPr>
        <p:spPr>
          <a:xfrm>
            <a:off x="2172423" y="4854224"/>
            <a:ext cx="523240" cy="207645"/>
          </a:xfrm>
          <a:prstGeom prst="rect">
            <a:avLst/>
          </a:prstGeom>
        </p:spPr>
        <p:txBody>
          <a:bodyPr vert="horz" wrap="square" lIns="0" tIns="0" rIns="0" bIns="0" rtlCol="0">
            <a:spAutoFit/>
          </a:bodyPr>
          <a:lstStyle/>
          <a:p>
            <a:pPr marL="12700">
              <a:lnSpc>
                <a:spcPct val="100000"/>
              </a:lnSpc>
            </a:pPr>
            <a:r>
              <a:rPr sz="650" spc="-10" dirty="0">
                <a:latin typeface="宋体" panose="02010600030101010101" pitchFamily="2" charset="-122"/>
                <a:cs typeface="宋体" panose="02010600030101010101" pitchFamily="2" charset="-122"/>
              </a:rPr>
              <a:t>进程</a:t>
            </a:r>
            <a:r>
              <a:rPr sz="650" spc="-5" dirty="0">
                <a:latin typeface="宋体" panose="02010600030101010101" pitchFamily="2" charset="-122"/>
                <a:cs typeface="宋体" panose="02010600030101010101" pitchFamily="2" charset="-122"/>
              </a:rPr>
              <a:t>3(N-1)+3</a:t>
            </a:r>
            <a:endParaRPr sz="650">
              <a:latin typeface="宋体" panose="02010600030101010101" pitchFamily="2" charset="-122"/>
              <a:cs typeface="宋体" panose="02010600030101010101" pitchFamily="2" charset="-122"/>
            </a:endParaRPr>
          </a:p>
          <a:p>
            <a:pPr marL="54610">
              <a:lnSpc>
                <a:spcPct val="100000"/>
              </a:lnSpc>
            </a:pPr>
            <a:r>
              <a:rPr sz="650" spc="-10" dirty="0">
                <a:latin typeface="宋体" panose="02010600030101010101" pitchFamily="2" charset="-122"/>
                <a:cs typeface="宋体" panose="02010600030101010101" pitchFamily="2" charset="-122"/>
              </a:rPr>
              <a:t>节点内规约</a:t>
            </a:r>
            <a:endParaRPr sz="650">
              <a:latin typeface="宋体" panose="02010600030101010101" pitchFamily="2" charset="-122"/>
              <a:cs typeface="宋体" panose="02010600030101010101" pitchFamily="2" charset="-122"/>
            </a:endParaRPr>
          </a:p>
        </p:txBody>
      </p:sp>
      <p:sp>
        <p:nvSpPr>
          <p:cNvPr id="562" name="object 562"/>
          <p:cNvSpPr txBox="1"/>
          <p:nvPr/>
        </p:nvSpPr>
        <p:spPr>
          <a:xfrm>
            <a:off x="4364990" y="1450975"/>
            <a:ext cx="4248150" cy="4271010"/>
          </a:xfrm>
          <a:prstGeom prst="rect">
            <a:avLst/>
          </a:prstGeom>
        </p:spPr>
        <p:txBody>
          <a:bodyPr vert="horz" wrap="square" lIns="0" tIns="0" rIns="0" bIns="0" rtlCol="0">
            <a:spAutoFit/>
          </a:bodyPr>
          <a:lstStyle/>
          <a:p>
            <a:pPr marL="12700" marR="42545" algn="just">
              <a:lnSpc>
                <a:spcPct val="98000"/>
              </a:lnSpc>
            </a:pPr>
            <a:r>
              <a:rPr sz="2800" dirty="0">
                <a:latin typeface="Wingdings" panose="05000000000000000000"/>
                <a:cs typeface="Wingdings" panose="05000000000000000000"/>
              </a:rPr>
              <a:t></a:t>
            </a:r>
            <a:r>
              <a:rPr sz="2800" dirty="0">
                <a:latin typeface="宋体" panose="02010600030101010101" pitchFamily="2" charset="-122"/>
                <a:cs typeface="宋体" panose="02010600030101010101" pitchFamily="2" charset="-122"/>
              </a:rPr>
              <a:t>主进程控制数据分配，每个 计算节点</a:t>
            </a:r>
            <a:r>
              <a:rPr sz="2800" dirty="0">
                <a:latin typeface="Arial" panose="020B0604020202020204"/>
                <a:cs typeface="Arial" panose="020B0604020202020204"/>
              </a:rPr>
              <a:t>3</a:t>
            </a:r>
            <a:r>
              <a:rPr sz="2800" dirty="0">
                <a:latin typeface="宋体" panose="02010600030101010101" pitchFamily="2" charset="-122"/>
                <a:cs typeface="宋体" panose="02010600030101010101" pitchFamily="2" charset="-122"/>
              </a:rPr>
              <a:t>个计算进程，分别 控制</a:t>
            </a:r>
            <a:r>
              <a:rPr sz="2800" dirty="0">
                <a:latin typeface="Arial" panose="020B0604020202020204"/>
                <a:cs typeface="Arial" panose="020B0604020202020204"/>
              </a:rPr>
              <a:t>CP</a:t>
            </a:r>
            <a:r>
              <a:rPr sz="2800" spc="-5" dirty="0">
                <a:latin typeface="Arial" panose="020B0604020202020204"/>
                <a:cs typeface="Arial" panose="020B0604020202020204"/>
              </a:rPr>
              <a:t>U</a:t>
            </a:r>
            <a:r>
              <a:rPr sz="2800" dirty="0">
                <a:latin typeface="宋体" panose="02010600030101010101" pitchFamily="2" charset="-122"/>
                <a:cs typeface="宋体" panose="02010600030101010101" pitchFamily="2" charset="-122"/>
              </a:rPr>
              <a:t>和两个</a:t>
            </a:r>
            <a:r>
              <a:rPr sz="2800" dirty="0">
                <a:latin typeface="Arial" panose="020B0604020202020204"/>
                <a:cs typeface="Arial" panose="020B0604020202020204"/>
              </a:rPr>
              <a:t>MIC</a:t>
            </a:r>
            <a:endParaRPr sz="2800">
              <a:latin typeface="Arial" panose="020B0604020202020204"/>
              <a:cs typeface="Arial" panose="020B0604020202020204"/>
            </a:endParaRPr>
          </a:p>
          <a:p>
            <a:pPr marL="12700" marR="397510">
              <a:lnSpc>
                <a:spcPts val="3230"/>
              </a:lnSpc>
              <a:spcBef>
                <a:spcPts val="345"/>
              </a:spcBef>
            </a:pPr>
            <a:r>
              <a:rPr sz="2800" dirty="0">
                <a:latin typeface="Wingdings" panose="05000000000000000000"/>
                <a:cs typeface="Wingdings" panose="05000000000000000000"/>
              </a:rPr>
              <a:t></a:t>
            </a:r>
            <a:r>
              <a:rPr sz="2800" dirty="0">
                <a:latin typeface="宋体" panose="02010600030101010101" pitchFamily="2" charset="-122"/>
                <a:cs typeface="宋体" panose="02010600030101010101" pitchFamily="2" charset="-122"/>
              </a:rPr>
              <a:t>设备间按输入数据动态划 分，负载均衡</a:t>
            </a:r>
            <a:endParaRPr sz="2800">
              <a:latin typeface="宋体" panose="02010600030101010101" pitchFamily="2" charset="-122"/>
              <a:cs typeface="宋体" panose="02010600030101010101" pitchFamily="2" charset="-122"/>
            </a:endParaRPr>
          </a:p>
          <a:p>
            <a:pPr marL="12700" marR="42545" algn="just">
              <a:lnSpc>
                <a:spcPts val="3230"/>
              </a:lnSpc>
              <a:spcBef>
                <a:spcPts val="260"/>
              </a:spcBef>
            </a:pPr>
            <a:r>
              <a:rPr sz="2800" dirty="0">
                <a:latin typeface="Wingdings" panose="05000000000000000000"/>
                <a:cs typeface="Wingdings" panose="05000000000000000000"/>
              </a:rPr>
              <a:t></a:t>
            </a:r>
            <a:r>
              <a:rPr sz="2800" dirty="0">
                <a:latin typeface="宋体" panose="02010600030101010101" pitchFamily="2" charset="-122"/>
                <a:cs typeface="宋体" panose="02010600030101010101" pitchFamily="2" charset="-122"/>
              </a:rPr>
              <a:t>成像体分块，解决大数据处理问题</a:t>
            </a:r>
            <a:endParaRPr sz="2800">
              <a:latin typeface="宋体" panose="02010600030101010101" pitchFamily="2" charset="-122"/>
              <a:cs typeface="宋体" panose="02010600030101010101" pitchFamily="2" charset="-122"/>
            </a:endParaRPr>
          </a:p>
          <a:p>
            <a:pPr marL="12700" algn="just">
              <a:lnSpc>
                <a:spcPts val="3275"/>
              </a:lnSpc>
            </a:pPr>
            <a:r>
              <a:rPr sz="2800" dirty="0">
                <a:latin typeface="Wingdings" panose="05000000000000000000"/>
                <a:cs typeface="Wingdings" panose="05000000000000000000"/>
              </a:rPr>
              <a:t></a:t>
            </a:r>
            <a:r>
              <a:rPr sz="2800" dirty="0">
                <a:latin typeface="宋体" panose="02010600030101010101" pitchFamily="2" charset="-122"/>
                <a:cs typeface="宋体" panose="02010600030101010101" pitchFamily="2" charset="-122"/>
              </a:rPr>
              <a:t>设备间并行读，</a:t>
            </a:r>
            <a:r>
              <a:rPr sz="2800" dirty="0">
                <a:latin typeface="Arial" panose="020B0604020202020204"/>
                <a:cs typeface="Arial" panose="020B0604020202020204"/>
              </a:rPr>
              <a:t>I</a:t>
            </a:r>
            <a:r>
              <a:rPr sz="2800" spc="-10" dirty="0">
                <a:latin typeface="Arial" panose="020B0604020202020204"/>
                <a:cs typeface="Arial" panose="020B0604020202020204"/>
              </a:rPr>
              <a:t>O</a:t>
            </a:r>
            <a:r>
              <a:rPr sz="2800" dirty="0">
                <a:latin typeface="宋体" panose="02010600030101010101" pitchFamily="2" charset="-122"/>
                <a:cs typeface="宋体" panose="02010600030101010101" pitchFamily="2" charset="-122"/>
              </a:rPr>
              <a:t>与</a:t>
            </a:r>
            <a:r>
              <a:rPr sz="2800" spc="-5" dirty="0">
                <a:latin typeface="Arial" panose="020B0604020202020204"/>
                <a:cs typeface="Arial" panose="020B0604020202020204"/>
              </a:rPr>
              <a:t>IO</a:t>
            </a:r>
            <a:r>
              <a:rPr sz="2800" spc="-10" dirty="0">
                <a:latin typeface="宋体" panose="02010600030101010101" pitchFamily="2" charset="-122"/>
                <a:cs typeface="宋体" panose="02010600030101010101" pitchFamily="2" charset="-122"/>
              </a:rPr>
              <a:t>并行</a:t>
            </a:r>
            <a:endParaRPr sz="2800">
              <a:latin typeface="宋体" panose="02010600030101010101" pitchFamily="2" charset="-122"/>
              <a:cs typeface="宋体" panose="02010600030101010101" pitchFamily="2" charset="-122"/>
            </a:endParaRPr>
          </a:p>
          <a:p>
            <a:pPr marL="12700" algn="just">
              <a:lnSpc>
                <a:spcPct val="100000"/>
              </a:lnSpc>
            </a:pPr>
            <a:r>
              <a:rPr sz="2800" dirty="0">
                <a:latin typeface="Wingdings" panose="05000000000000000000"/>
                <a:cs typeface="Wingdings" panose="05000000000000000000"/>
              </a:rPr>
              <a:t></a:t>
            </a:r>
            <a:r>
              <a:rPr sz="2800" dirty="0">
                <a:latin typeface="宋体" panose="02010600030101010101" pitchFamily="2" charset="-122"/>
                <a:cs typeface="宋体" panose="02010600030101010101" pitchFamily="2" charset="-122"/>
              </a:rPr>
              <a:t>计算与</a:t>
            </a:r>
            <a:r>
              <a:rPr sz="2800" dirty="0">
                <a:latin typeface="Arial" panose="020B0604020202020204"/>
                <a:cs typeface="Arial" panose="020B0604020202020204"/>
              </a:rPr>
              <a:t>I</a:t>
            </a:r>
            <a:r>
              <a:rPr sz="2800" spc="-5" dirty="0">
                <a:latin typeface="Arial" panose="020B0604020202020204"/>
                <a:cs typeface="Arial" panose="020B0604020202020204"/>
              </a:rPr>
              <a:t>O</a:t>
            </a:r>
            <a:r>
              <a:rPr sz="2800" dirty="0">
                <a:latin typeface="宋体" panose="02010600030101010101" pitchFamily="2" charset="-122"/>
                <a:cs typeface="宋体" panose="02010600030101010101" pitchFamily="2" charset="-122"/>
              </a:rPr>
              <a:t>并行，隐</a:t>
            </a:r>
            <a:r>
              <a:rPr sz="2800" spc="-10" dirty="0">
                <a:latin typeface="宋体" panose="02010600030101010101" pitchFamily="2" charset="-122"/>
                <a:cs typeface="宋体" panose="02010600030101010101" pitchFamily="2" charset="-122"/>
              </a:rPr>
              <a:t>藏</a:t>
            </a:r>
            <a:r>
              <a:rPr sz="2800" spc="-5" dirty="0">
                <a:latin typeface="Arial" panose="020B0604020202020204"/>
                <a:cs typeface="Arial" panose="020B0604020202020204"/>
              </a:rPr>
              <a:t>IO</a:t>
            </a:r>
            <a:endParaRPr sz="2800">
              <a:latin typeface="Arial" panose="020B0604020202020204"/>
              <a:cs typeface="Arial" panose="020B060402020202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227838"/>
            <a:ext cx="1732026"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306067" y="227838"/>
            <a:ext cx="1169670" cy="111861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1814322" y="227838"/>
            <a:ext cx="1694688" cy="11186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2847594" y="227838"/>
            <a:ext cx="2693670" cy="1118616"/>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4879847" y="227838"/>
            <a:ext cx="1677161" cy="1118616"/>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5895594" y="227838"/>
            <a:ext cx="813053" cy="1118616"/>
          </a:xfrm>
          <a:prstGeom prst="rect">
            <a:avLst/>
          </a:prstGeom>
          <a:blipFill>
            <a:blip r:embed="rId7" cstate="print"/>
            <a:stretch>
              <a:fillRect/>
            </a:stretch>
          </a:blipFill>
        </p:spPr>
        <p:txBody>
          <a:bodyPr wrap="square" lIns="0" tIns="0" rIns="0" bIns="0" rtlCol="0"/>
          <a:lstStyle/>
          <a:p/>
        </p:txBody>
      </p:sp>
      <p:sp>
        <p:nvSpPr>
          <p:cNvPr id="10" name="object 10"/>
          <p:cNvSpPr txBox="1">
            <a:spLocks noGrp="1"/>
          </p:cNvSpPr>
          <p:nvPr>
            <p:ph type="title"/>
          </p:nvPr>
        </p:nvSpPr>
        <p:spPr>
          <a:prstGeom prst="rect">
            <a:avLst/>
          </a:prstGeom>
        </p:spPr>
        <p:txBody>
          <a:bodyPr vert="horz" wrap="square" lIns="0" tIns="51246" rIns="0" bIns="0" rtlCol="0">
            <a:spAutoFit/>
          </a:bodyPr>
          <a:lstStyle/>
          <a:p>
            <a:pPr marL="378460">
              <a:lnSpc>
                <a:spcPct val="100000"/>
              </a:lnSpc>
            </a:pPr>
            <a:r>
              <a:rPr spc="-5" dirty="0">
                <a:latin typeface="微软雅黑" panose="020B0503020204020204" charset="-122"/>
                <a:cs typeface="微软雅黑" panose="020B0503020204020204" charset="-122"/>
              </a:rPr>
              <a:t>CPU</a:t>
            </a:r>
            <a:r>
              <a:rPr spc="-5" dirty="0"/>
              <a:t>与</a:t>
            </a:r>
            <a:r>
              <a:rPr spc="-5" dirty="0">
                <a:latin typeface="微软雅黑" panose="020B0503020204020204" charset="-122"/>
                <a:cs typeface="微软雅黑" panose="020B0503020204020204" charset="-122"/>
              </a:rPr>
              <a:t>MI</a:t>
            </a:r>
            <a:r>
              <a:rPr spc="-20" dirty="0">
                <a:latin typeface="微软雅黑" panose="020B0503020204020204" charset="-122"/>
                <a:cs typeface="微软雅黑" panose="020B0503020204020204" charset="-122"/>
              </a:rPr>
              <a:t>C</a:t>
            </a:r>
            <a:r>
              <a:rPr dirty="0"/>
              <a:t>数据传</a:t>
            </a:r>
            <a:r>
              <a:rPr spc="-15" dirty="0"/>
              <a:t>递</a:t>
            </a:r>
            <a:r>
              <a:rPr spc="-10" dirty="0"/>
              <a:t>设计</a:t>
            </a:r>
            <a:endParaRPr spc="-10" dirty="0"/>
          </a:p>
        </p:txBody>
      </p:sp>
      <p:sp>
        <p:nvSpPr>
          <p:cNvPr id="11" name="object 11"/>
          <p:cNvSpPr txBox="1"/>
          <p:nvPr/>
        </p:nvSpPr>
        <p:spPr>
          <a:xfrm>
            <a:off x="488950" y="1504660"/>
            <a:ext cx="8380095" cy="3523615"/>
          </a:xfrm>
          <a:prstGeom prst="rect">
            <a:avLst/>
          </a:prstGeom>
        </p:spPr>
        <p:txBody>
          <a:bodyPr vert="horz" wrap="square" lIns="0" tIns="0" rIns="0" bIns="0" rtlCol="0">
            <a:spAutoFit/>
          </a:bodyPr>
          <a:lstStyle/>
          <a:p>
            <a:pPr marL="355600" indent="-342900">
              <a:lnSpc>
                <a:spcPct val="100000"/>
              </a:lnSpc>
              <a:buFont typeface="Arial" panose="020B0604020202020204"/>
              <a:buChar char="•"/>
              <a:tabLst>
                <a:tab pos="355600" algn="l"/>
              </a:tabLst>
            </a:pPr>
            <a:r>
              <a:rPr sz="3200" spc="-20" dirty="0">
                <a:latin typeface="Calibri" panose="020F0502020204030204"/>
                <a:cs typeface="Calibri" panose="020F0502020204030204"/>
              </a:rPr>
              <a:t>No</a:t>
            </a:r>
            <a:r>
              <a:rPr sz="3200" spc="-50" dirty="0">
                <a:latin typeface="Calibri" panose="020F0502020204030204"/>
                <a:cs typeface="Calibri" panose="020F0502020204030204"/>
              </a:rPr>
              <a:t>c</a:t>
            </a:r>
            <a:r>
              <a:rPr sz="3200" spc="-5" dirty="0">
                <a:latin typeface="Calibri" panose="020F0502020204030204"/>
                <a:cs typeface="Calibri" panose="020F0502020204030204"/>
              </a:rPr>
              <a:t>o</a:t>
            </a:r>
            <a:r>
              <a:rPr sz="3200" spc="-20" dirty="0">
                <a:latin typeface="Calibri" panose="020F0502020204030204"/>
                <a:cs typeface="Calibri" panose="020F0502020204030204"/>
              </a:rPr>
              <a:t>p</a:t>
            </a:r>
            <a:r>
              <a:rPr sz="3200" spc="-15" dirty="0">
                <a:latin typeface="Calibri" panose="020F0502020204030204"/>
                <a:cs typeface="Calibri" panose="020F0502020204030204"/>
              </a:rPr>
              <a:t>y</a:t>
            </a:r>
            <a:r>
              <a:rPr sz="3200" spc="-35" dirty="0">
                <a:latin typeface="宋体" panose="02010600030101010101" pitchFamily="2" charset="-122"/>
                <a:cs typeface="宋体" panose="02010600030101010101" pitchFamily="2" charset="-122"/>
              </a:rPr>
              <a:t>技术：</a:t>
            </a:r>
            <a:endParaRPr sz="3200">
              <a:latin typeface="宋体" panose="02010600030101010101" pitchFamily="2" charset="-122"/>
              <a:cs typeface="宋体" panose="02010600030101010101" pitchFamily="2" charset="-122"/>
            </a:endParaRPr>
          </a:p>
          <a:p>
            <a:pPr marL="469900">
              <a:lnSpc>
                <a:spcPct val="100000"/>
              </a:lnSpc>
              <a:spcBef>
                <a:spcPts val="685"/>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一次申请多次使用：</a:t>
            </a:r>
            <a:r>
              <a:rPr sz="2800" spc="-5" dirty="0">
                <a:latin typeface="Calibri" panose="020F0502020204030204"/>
                <a:cs typeface="Calibri" panose="020F0502020204030204"/>
              </a:rPr>
              <a:t>d</a:t>
            </a:r>
            <a:r>
              <a:rPr sz="2800" spc="-30" dirty="0">
                <a:latin typeface="Calibri" panose="020F0502020204030204"/>
                <a:cs typeface="Calibri" panose="020F0502020204030204"/>
              </a:rPr>
              <a:t>a</a:t>
            </a:r>
            <a:r>
              <a:rPr sz="2800" spc="-40" dirty="0">
                <a:latin typeface="Calibri" panose="020F0502020204030204"/>
                <a:cs typeface="Calibri" panose="020F0502020204030204"/>
              </a:rPr>
              <a:t>t</a:t>
            </a:r>
            <a:r>
              <a:rPr sz="2800" dirty="0">
                <a:latin typeface="Calibri" panose="020F0502020204030204"/>
                <a:cs typeface="Calibri" panose="020F0502020204030204"/>
              </a:rPr>
              <a:t>ai</a:t>
            </a:r>
            <a:r>
              <a:rPr sz="2800" spc="-10" dirty="0">
                <a:latin typeface="Calibri" panose="020F0502020204030204"/>
                <a:cs typeface="Calibri" panose="020F0502020204030204"/>
              </a:rPr>
              <a:t>n</a:t>
            </a:r>
            <a:r>
              <a:rPr sz="2800" dirty="0">
                <a:latin typeface="宋体" panose="02010600030101010101" pitchFamily="2" charset="-122"/>
                <a:cs typeface="宋体" panose="02010600030101010101" pitchFamily="2" charset="-122"/>
              </a:rPr>
              <a:t>等</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一次申请、一次传递多次使用</a:t>
            </a:r>
            <a:r>
              <a:rPr sz="2800" spc="-10" dirty="0">
                <a:latin typeface="宋体" panose="02010600030101010101" pitchFamily="2" charset="-122"/>
                <a:cs typeface="宋体" panose="02010600030101010101" pitchFamily="2" charset="-122"/>
              </a:rPr>
              <a:t>：</a:t>
            </a:r>
            <a:r>
              <a:rPr sz="2800" dirty="0">
                <a:latin typeface="Calibri" panose="020F0502020204030204"/>
                <a:cs typeface="Calibri" panose="020F0502020204030204"/>
              </a:rPr>
              <a:t>cd</a:t>
            </a:r>
            <a:r>
              <a:rPr sz="2800" spc="-65" dirty="0">
                <a:latin typeface="Calibri" panose="020F0502020204030204"/>
                <a:cs typeface="Calibri" panose="020F0502020204030204"/>
              </a:rPr>
              <a:t>p</a:t>
            </a:r>
            <a:r>
              <a:rPr sz="2800" spc="-5" dirty="0">
                <a:latin typeface="Calibri" panose="020F0502020204030204"/>
                <a:cs typeface="Calibri" panose="020F0502020204030204"/>
              </a:rPr>
              <a:t>x</a:t>
            </a:r>
            <a:r>
              <a:rPr sz="2800" spc="-55" dirty="0">
                <a:latin typeface="Calibri" panose="020F0502020204030204"/>
                <a:cs typeface="Calibri" panose="020F0502020204030204"/>
              </a:rPr>
              <a:t>/</a:t>
            </a:r>
            <a:r>
              <a:rPr sz="2800" dirty="0">
                <a:latin typeface="Calibri" panose="020F0502020204030204"/>
                <a:cs typeface="Calibri" panose="020F0502020204030204"/>
              </a:rPr>
              <a:t>cd</a:t>
            </a:r>
            <a:r>
              <a:rPr sz="2800" spc="-20" dirty="0">
                <a:latin typeface="Calibri" panose="020F0502020204030204"/>
                <a:cs typeface="Calibri" panose="020F0502020204030204"/>
              </a:rPr>
              <a:t>py</a:t>
            </a:r>
            <a:r>
              <a:rPr sz="2800" spc="-55" dirty="0">
                <a:latin typeface="Calibri" panose="020F0502020204030204"/>
                <a:cs typeface="Calibri" panose="020F0502020204030204"/>
              </a:rPr>
              <a:t>/</a:t>
            </a:r>
            <a:r>
              <a:rPr sz="2800" dirty="0">
                <a:latin typeface="Calibri" panose="020F0502020204030204"/>
                <a:cs typeface="Calibri" panose="020F0502020204030204"/>
              </a:rPr>
              <a:t>cd</a:t>
            </a:r>
            <a:r>
              <a:rPr sz="2800" spc="-45" dirty="0">
                <a:latin typeface="Calibri" panose="020F0502020204030204"/>
                <a:cs typeface="Calibri" panose="020F0502020204030204"/>
              </a:rPr>
              <a:t>p</a:t>
            </a:r>
            <a:r>
              <a:rPr sz="2800" spc="-5" dirty="0">
                <a:latin typeface="Calibri" panose="020F0502020204030204"/>
                <a:cs typeface="Calibri" panose="020F0502020204030204"/>
              </a:rPr>
              <a:t>z</a:t>
            </a:r>
            <a:r>
              <a:rPr sz="2800" dirty="0">
                <a:latin typeface="宋体" panose="02010600030101010101" pitchFamily="2" charset="-122"/>
                <a:cs typeface="宋体" panose="02010600030101010101" pitchFamily="2" charset="-122"/>
              </a:rPr>
              <a:t>等</a:t>
            </a:r>
            <a:endParaRPr sz="2800">
              <a:latin typeface="宋体" panose="02010600030101010101" pitchFamily="2" charset="-122"/>
              <a:cs typeface="宋体" panose="02010600030101010101" pitchFamily="2" charset="-122"/>
            </a:endParaRPr>
          </a:p>
          <a:p>
            <a:pPr marL="469900">
              <a:lnSpc>
                <a:spcPct val="100000"/>
              </a:lnSpc>
              <a:spcBef>
                <a:spcPts val="670"/>
              </a:spcBef>
            </a:pPr>
            <a:r>
              <a:rPr sz="2800" dirty="0">
                <a:latin typeface="Arial" panose="020B0604020202020204"/>
                <a:cs typeface="Arial" panose="020B0604020202020204"/>
              </a:rPr>
              <a:t>–</a:t>
            </a:r>
            <a:r>
              <a:rPr sz="2800" spc="-90" dirty="0">
                <a:latin typeface="Arial" panose="020B0604020202020204"/>
                <a:cs typeface="Arial" panose="020B0604020202020204"/>
              </a:rPr>
              <a:t> </a:t>
            </a:r>
            <a:r>
              <a:rPr sz="2800" dirty="0">
                <a:latin typeface="宋体" panose="02010600030101010101" pitchFamily="2" charset="-122"/>
                <a:cs typeface="宋体" panose="02010600030101010101" pitchFamily="2" charset="-122"/>
              </a:rPr>
              <a:t>一次申请、多次使用、一次回</a:t>
            </a:r>
            <a:r>
              <a:rPr sz="2800" spc="-15" dirty="0">
                <a:latin typeface="宋体" panose="02010600030101010101" pitchFamily="2" charset="-122"/>
                <a:cs typeface="宋体" panose="02010600030101010101" pitchFamily="2" charset="-122"/>
              </a:rPr>
              <a:t>传</a:t>
            </a:r>
            <a:r>
              <a:rPr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mod</a:t>
            </a:r>
            <a:endParaRPr sz="2800">
              <a:latin typeface="Calibri" panose="020F0502020204030204"/>
              <a:cs typeface="Calibri" panose="020F0502020204030204"/>
            </a:endParaRPr>
          </a:p>
          <a:p>
            <a:pPr marL="12700">
              <a:lnSpc>
                <a:spcPct val="100000"/>
              </a:lnSpc>
              <a:spcBef>
                <a:spcPts val="750"/>
              </a:spcBef>
              <a:tabLst>
                <a:tab pos="354965" algn="l"/>
              </a:tabLst>
            </a:pPr>
            <a:r>
              <a:rPr sz="3200" spc="-15" dirty="0">
                <a:latin typeface="Arial" panose="020B0604020202020204"/>
                <a:cs typeface="Arial" panose="020B0604020202020204"/>
              </a:rPr>
              <a:t>•	</a:t>
            </a:r>
            <a:r>
              <a:rPr sz="3200" spc="-35" dirty="0">
                <a:latin typeface="宋体" panose="02010600030101010101" pitchFamily="2" charset="-122"/>
                <a:cs typeface="宋体" panose="02010600030101010101" pitchFamily="2" charset="-122"/>
              </a:rPr>
              <a:t>多道读</a:t>
            </a:r>
            <a:endParaRPr sz="3200">
              <a:latin typeface="宋体" panose="02010600030101010101" pitchFamily="2" charset="-122"/>
              <a:cs typeface="宋体" panose="02010600030101010101" pitchFamily="2" charset="-122"/>
            </a:endParaRPr>
          </a:p>
          <a:p>
            <a:pPr marL="755650" lvl="1" indent="-342900">
              <a:lnSpc>
                <a:spcPct val="100000"/>
              </a:lnSpc>
              <a:spcBef>
                <a:spcPts val="610"/>
              </a:spcBef>
              <a:buFont typeface="Arial" panose="020B0604020202020204"/>
              <a:buChar char="•"/>
              <a:tabLst>
                <a:tab pos="755650" algn="l"/>
              </a:tabLst>
            </a:pPr>
            <a:r>
              <a:rPr sz="2400" dirty="0">
                <a:latin typeface="宋体" panose="02010600030101010101" pitchFamily="2" charset="-122"/>
                <a:cs typeface="宋体" panose="02010600030101010101" pitchFamily="2" charset="-122"/>
              </a:rPr>
              <a:t>较少</a:t>
            </a:r>
            <a:r>
              <a:rPr sz="2400" spc="-5" dirty="0">
                <a:latin typeface="Calibri" panose="020F0502020204030204"/>
                <a:cs typeface="Calibri" panose="020F0502020204030204"/>
              </a:rPr>
              <a:t>o</a:t>
            </a:r>
            <a:r>
              <a:rPr sz="2400" spc="-25" dirty="0">
                <a:latin typeface="Calibri" panose="020F0502020204030204"/>
                <a:cs typeface="Calibri" panose="020F0502020204030204"/>
              </a:rPr>
              <a:t>f</a:t>
            </a:r>
            <a:r>
              <a:rPr sz="2400" spc="-5" dirty="0">
                <a:latin typeface="Calibri" panose="020F0502020204030204"/>
                <a:cs typeface="Calibri" panose="020F0502020204030204"/>
              </a:rPr>
              <a:t>floa</a:t>
            </a:r>
            <a:r>
              <a:rPr sz="2400" spc="5" dirty="0">
                <a:latin typeface="Calibri" panose="020F0502020204030204"/>
                <a:cs typeface="Calibri" panose="020F0502020204030204"/>
              </a:rPr>
              <a:t>d</a:t>
            </a:r>
            <a:r>
              <a:rPr sz="2400" dirty="0">
                <a:latin typeface="宋体" panose="02010600030101010101" pitchFamily="2" charset="-122"/>
                <a:cs typeface="宋体" panose="02010600030101010101" pitchFamily="2" charset="-122"/>
              </a:rPr>
              <a:t>次数</a:t>
            </a:r>
            <a:endParaRPr sz="2400">
              <a:latin typeface="宋体" panose="02010600030101010101" pitchFamily="2" charset="-122"/>
              <a:cs typeface="宋体" panose="02010600030101010101" pitchFamily="2" charset="-122"/>
            </a:endParaRPr>
          </a:p>
          <a:p>
            <a:pPr marL="412750">
              <a:lnSpc>
                <a:spcPct val="100000"/>
              </a:lnSpc>
              <a:spcBef>
                <a:spcPts val="575"/>
              </a:spcBef>
              <a:tabLst>
                <a:tab pos="755015" algn="l"/>
              </a:tabLst>
            </a:pPr>
            <a:r>
              <a:rPr sz="2400" dirty="0">
                <a:latin typeface="Arial" panose="020B0604020202020204"/>
                <a:cs typeface="Arial" panose="020B0604020202020204"/>
              </a:rPr>
              <a:t>•	</a:t>
            </a:r>
            <a:r>
              <a:rPr sz="2400" dirty="0">
                <a:latin typeface="宋体" panose="02010600030101010101" pitchFamily="2" charset="-122"/>
                <a:cs typeface="宋体" panose="02010600030101010101" pitchFamily="2" charset="-122"/>
              </a:rPr>
              <a:t>提高传递速度</a:t>
            </a:r>
            <a:endParaRPr sz="2400">
              <a:latin typeface="宋体" panose="02010600030101010101" pitchFamily="2" charset="-122"/>
              <a:cs typeface="宋体" panose="02010600030101010101" pitchFamily="2"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208788"/>
            <a:ext cx="3005328"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579370" y="208788"/>
            <a:ext cx="2693670" cy="111861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4611623" y="208788"/>
            <a:ext cx="813053" cy="1118616"/>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latin typeface="微软雅黑" panose="020B0503020204020204" charset="-122"/>
                <a:cs typeface="微软雅黑" panose="020B0503020204020204" charset="-122"/>
              </a:rPr>
              <a:t>CPU/</a:t>
            </a:r>
            <a:r>
              <a:rPr spc="-15" dirty="0">
                <a:latin typeface="微软雅黑" panose="020B0503020204020204" charset="-122"/>
                <a:cs typeface="微软雅黑" panose="020B0503020204020204" charset="-122"/>
              </a:rPr>
              <a:t>M</a:t>
            </a:r>
            <a:r>
              <a:rPr spc="-5" dirty="0">
                <a:latin typeface="微软雅黑" panose="020B0503020204020204" charset="-122"/>
                <a:cs typeface="微软雅黑" panose="020B0503020204020204" charset="-122"/>
              </a:rPr>
              <a:t>I</a:t>
            </a:r>
            <a:r>
              <a:rPr spc="-10" dirty="0">
                <a:latin typeface="微软雅黑" panose="020B0503020204020204" charset="-122"/>
                <a:cs typeface="微软雅黑" panose="020B0503020204020204" charset="-122"/>
              </a:rPr>
              <a:t>C</a:t>
            </a:r>
            <a:r>
              <a:rPr dirty="0"/>
              <a:t>内核设计</a:t>
            </a:r>
            <a:endParaRPr dirty="0"/>
          </a:p>
        </p:txBody>
      </p:sp>
      <p:sp>
        <p:nvSpPr>
          <p:cNvPr id="8" name="object 8"/>
          <p:cNvSpPr/>
          <p:nvPr/>
        </p:nvSpPr>
        <p:spPr>
          <a:xfrm>
            <a:off x="457200" y="1413891"/>
            <a:ext cx="863600" cy="1233805"/>
          </a:xfrm>
          <a:custGeom>
            <a:avLst/>
            <a:gdLst/>
            <a:ahLst/>
            <a:cxnLst/>
            <a:rect l="l" t="t" r="r" b="b"/>
            <a:pathLst>
              <a:path w="863600" h="1233805">
                <a:moveTo>
                  <a:pt x="0" y="0"/>
                </a:moveTo>
                <a:lnTo>
                  <a:pt x="0" y="801624"/>
                </a:lnTo>
                <a:lnTo>
                  <a:pt x="431698" y="1233424"/>
                </a:lnTo>
                <a:lnTo>
                  <a:pt x="863346" y="801624"/>
                </a:lnTo>
                <a:lnTo>
                  <a:pt x="863346" y="431673"/>
                </a:lnTo>
                <a:lnTo>
                  <a:pt x="431698" y="431673"/>
                </a:lnTo>
                <a:lnTo>
                  <a:pt x="0" y="0"/>
                </a:lnTo>
                <a:close/>
              </a:path>
              <a:path w="863600" h="1233805">
                <a:moveTo>
                  <a:pt x="863346" y="0"/>
                </a:moveTo>
                <a:lnTo>
                  <a:pt x="431698" y="431673"/>
                </a:lnTo>
                <a:lnTo>
                  <a:pt x="863346" y="431673"/>
                </a:lnTo>
                <a:lnTo>
                  <a:pt x="863346" y="0"/>
                </a:lnTo>
                <a:close/>
              </a:path>
            </a:pathLst>
          </a:custGeom>
          <a:solidFill>
            <a:srgbClr val="C0504D"/>
          </a:solidFill>
        </p:spPr>
        <p:txBody>
          <a:bodyPr wrap="square" lIns="0" tIns="0" rIns="0" bIns="0" rtlCol="0"/>
          <a:lstStyle/>
          <a:p/>
        </p:txBody>
      </p:sp>
      <p:sp>
        <p:nvSpPr>
          <p:cNvPr id="9" name="object 9"/>
          <p:cNvSpPr/>
          <p:nvPr/>
        </p:nvSpPr>
        <p:spPr>
          <a:xfrm>
            <a:off x="457200" y="1413891"/>
            <a:ext cx="863600" cy="1233805"/>
          </a:xfrm>
          <a:custGeom>
            <a:avLst/>
            <a:gdLst/>
            <a:ahLst/>
            <a:cxnLst/>
            <a:rect l="l" t="t" r="r" b="b"/>
            <a:pathLst>
              <a:path w="863600" h="1233805">
                <a:moveTo>
                  <a:pt x="863346" y="0"/>
                </a:moveTo>
                <a:lnTo>
                  <a:pt x="863346" y="801624"/>
                </a:lnTo>
                <a:lnTo>
                  <a:pt x="431698" y="1233424"/>
                </a:lnTo>
                <a:lnTo>
                  <a:pt x="0" y="801624"/>
                </a:lnTo>
                <a:lnTo>
                  <a:pt x="0" y="0"/>
                </a:lnTo>
                <a:lnTo>
                  <a:pt x="431698" y="431673"/>
                </a:lnTo>
                <a:lnTo>
                  <a:pt x="863346" y="0"/>
                </a:lnTo>
                <a:close/>
              </a:path>
            </a:pathLst>
          </a:custGeom>
          <a:ln w="25400">
            <a:solidFill>
              <a:srgbClr val="C0504D"/>
            </a:solidFill>
          </a:ln>
        </p:spPr>
        <p:txBody>
          <a:bodyPr wrap="square" lIns="0" tIns="0" rIns="0" bIns="0" rtlCol="0"/>
          <a:lstStyle/>
          <a:p/>
        </p:txBody>
      </p:sp>
      <p:sp>
        <p:nvSpPr>
          <p:cNvPr id="10" name="object 10"/>
          <p:cNvSpPr/>
          <p:nvPr/>
        </p:nvSpPr>
        <p:spPr>
          <a:xfrm>
            <a:off x="1320546" y="1432305"/>
            <a:ext cx="7366634" cy="802005"/>
          </a:xfrm>
          <a:custGeom>
            <a:avLst/>
            <a:gdLst/>
            <a:ahLst/>
            <a:cxnLst/>
            <a:rect l="l" t="t" r="r" b="b"/>
            <a:pathLst>
              <a:path w="7366634" h="802005">
                <a:moveTo>
                  <a:pt x="7232650" y="0"/>
                </a:moveTo>
                <a:lnTo>
                  <a:pt x="0" y="0"/>
                </a:lnTo>
                <a:lnTo>
                  <a:pt x="0" y="801751"/>
                </a:lnTo>
                <a:lnTo>
                  <a:pt x="7245551" y="801136"/>
                </a:lnTo>
                <a:lnTo>
                  <a:pt x="7286684" y="790372"/>
                </a:lnTo>
                <a:lnTo>
                  <a:pt x="7321494" y="767931"/>
                </a:lnTo>
                <a:lnTo>
                  <a:pt x="7347725" y="736067"/>
                </a:lnTo>
                <a:lnTo>
                  <a:pt x="7363122" y="697036"/>
                </a:lnTo>
                <a:lnTo>
                  <a:pt x="7366254" y="668147"/>
                </a:lnTo>
                <a:lnTo>
                  <a:pt x="7366254" y="133604"/>
                </a:lnTo>
                <a:lnTo>
                  <a:pt x="7359872" y="92689"/>
                </a:lnTo>
                <a:lnTo>
                  <a:pt x="7341073" y="55520"/>
                </a:lnTo>
                <a:lnTo>
                  <a:pt x="7312099" y="26179"/>
                </a:lnTo>
                <a:lnTo>
                  <a:pt x="7275206" y="6920"/>
                </a:lnTo>
                <a:lnTo>
                  <a:pt x="7232650" y="0"/>
                </a:lnTo>
                <a:close/>
              </a:path>
            </a:pathLst>
          </a:custGeom>
          <a:solidFill>
            <a:srgbClr val="FFFFFF"/>
          </a:solidFill>
        </p:spPr>
        <p:txBody>
          <a:bodyPr wrap="square" lIns="0" tIns="0" rIns="0" bIns="0" rtlCol="0"/>
          <a:lstStyle/>
          <a:p/>
        </p:txBody>
      </p:sp>
      <p:sp>
        <p:nvSpPr>
          <p:cNvPr id="11" name="object 11"/>
          <p:cNvSpPr/>
          <p:nvPr/>
        </p:nvSpPr>
        <p:spPr>
          <a:xfrm>
            <a:off x="1320546" y="1432305"/>
            <a:ext cx="7366634" cy="802005"/>
          </a:xfrm>
          <a:custGeom>
            <a:avLst/>
            <a:gdLst/>
            <a:ahLst/>
            <a:cxnLst/>
            <a:rect l="l" t="t" r="r" b="b"/>
            <a:pathLst>
              <a:path w="7366634" h="802005">
                <a:moveTo>
                  <a:pt x="7366254" y="133604"/>
                </a:moveTo>
                <a:lnTo>
                  <a:pt x="7366254" y="668147"/>
                </a:lnTo>
                <a:lnTo>
                  <a:pt x="7365457" y="682822"/>
                </a:lnTo>
                <a:lnTo>
                  <a:pt x="7354173" y="723741"/>
                </a:lnTo>
                <a:lnTo>
                  <a:pt x="7331302" y="758245"/>
                </a:lnTo>
                <a:lnTo>
                  <a:pt x="7299102" y="784078"/>
                </a:lnTo>
                <a:lnTo>
                  <a:pt x="7259825" y="798985"/>
                </a:lnTo>
                <a:lnTo>
                  <a:pt x="0" y="801751"/>
                </a:lnTo>
                <a:lnTo>
                  <a:pt x="0" y="0"/>
                </a:lnTo>
                <a:lnTo>
                  <a:pt x="7232650" y="0"/>
                </a:lnTo>
                <a:lnTo>
                  <a:pt x="7247325" y="796"/>
                </a:lnTo>
                <a:lnTo>
                  <a:pt x="7288244" y="12080"/>
                </a:lnTo>
                <a:lnTo>
                  <a:pt x="7322748" y="34951"/>
                </a:lnTo>
                <a:lnTo>
                  <a:pt x="7348581" y="67151"/>
                </a:lnTo>
                <a:lnTo>
                  <a:pt x="7363488" y="106428"/>
                </a:lnTo>
                <a:lnTo>
                  <a:pt x="7366254" y="133604"/>
                </a:lnTo>
                <a:close/>
              </a:path>
            </a:pathLst>
          </a:custGeom>
          <a:ln w="25400">
            <a:solidFill>
              <a:srgbClr val="C0504D"/>
            </a:solidFill>
          </a:ln>
        </p:spPr>
        <p:txBody>
          <a:bodyPr wrap="square" lIns="0" tIns="0" rIns="0" bIns="0" rtlCol="0"/>
          <a:lstStyle/>
          <a:p/>
        </p:txBody>
      </p:sp>
      <p:sp>
        <p:nvSpPr>
          <p:cNvPr id="12" name="object 12"/>
          <p:cNvSpPr/>
          <p:nvPr/>
        </p:nvSpPr>
        <p:spPr>
          <a:xfrm>
            <a:off x="457200" y="2447163"/>
            <a:ext cx="863600" cy="1233805"/>
          </a:xfrm>
          <a:custGeom>
            <a:avLst/>
            <a:gdLst/>
            <a:ahLst/>
            <a:cxnLst/>
            <a:rect l="l" t="t" r="r" b="b"/>
            <a:pathLst>
              <a:path w="863600" h="1233804">
                <a:moveTo>
                  <a:pt x="0" y="0"/>
                </a:moveTo>
                <a:lnTo>
                  <a:pt x="0" y="801751"/>
                </a:lnTo>
                <a:lnTo>
                  <a:pt x="431698" y="1233424"/>
                </a:lnTo>
                <a:lnTo>
                  <a:pt x="863346" y="801751"/>
                </a:lnTo>
                <a:lnTo>
                  <a:pt x="863346" y="431673"/>
                </a:lnTo>
                <a:lnTo>
                  <a:pt x="431698" y="431673"/>
                </a:lnTo>
                <a:lnTo>
                  <a:pt x="0" y="0"/>
                </a:lnTo>
                <a:close/>
              </a:path>
              <a:path w="863600" h="1233804">
                <a:moveTo>
                  <a:pt x="863346" y="0"/>
                </a:moveTo>
                <a:lnTo>
                  <a:pt x="431698" y="431673"/>
                </a:lnTo>
                <a:lnTo>
                  <a:pt x="863346" y="431673"/>
                </a:lnTo>
                <a:lnTo>
                  <a:pt x="863346" y="0"/>
                </a:lnTo>
                <a:close/>
              </a:path>
            </a:pathLst>
          </a:custGeom>
          <a:solidFill>
            <a:srgbClr val="C0504D"/>
          </a:solidFill>
        </p:spPr>
        <p:txBody>
          <a:bodyPr wrap="square" lIns="0" tIns="0" rIns="0" bIns="0" rtlCol="0"/>
          <a:lstStyle/>
          <a:p/>
        </p:txBody>
      </p:sp>
      <p:sp>
        <p:nvSpPr>
          <p:cNvPr id="13" name="object 13"/>
          <p:cNvSpPr/>
          <p:nvPr/>
        </p:nvSpPr>
        <p:spPr>
          <a:xfrm>
            <a:off x="457200" y="2447163"/>
            <a:ext cx="863600" cy="1233805"/>
          </a:xfrm>
          <a:custGeom>
            <a:avLst/>
            <a:gdLst/>
            <a:ahLst/>
            <a:cxnLst/>
            <a:rect l="l" t="t" r="r" b="b"/>
            <a:pathLst>
              <a:path w="863600" h="1233804">
                <a:moveTo>
                  <a:pt x="863346" y="0"/>
                </a:moveTo>
                <a:lnTo>
                  <a:pt x="863346" y="801751"/>
                </a:lnTo>
                <a:lnTo>
                  <a:pt x="431698" y="1233424"/>
                </a:lnTo>
                <a:lnTo>
                  <a:pt x="0" y="801751"/>
                </a:lnTo>
                <a:lnTo>
                  <a:pt x="0" y="0"/>
                </a:lnTo>
                <a:lnTo>
                  <a:pt x="431698" y="431673"/>
                </a:lnTo>
                <a:lnTo>
                  <a:pt x="863346" y="0"/>
                </a:lnTo>
                <a:close/>
              </a:path>
            </a:pathLst>
          </a:custGeom>
          <a:ln w="25400">
            <a:solidFill>
              <a:srgbClr val="C0504D"/>
            </a:solidFill>
          </a:ln>
        </p:spPr>
        <p:txBody>
          <a:bodyPr wrap="square" lIns="0" tIns="0" rIns="0" bIns="0" rtlCol="0"/>
          <a:lstStyle/>
          <a:p/>
        </p:txBody>
      </p:sp>
      <p:sp>
        <p:nvSpPr>
          <p:cNvPr id="14" name="object 14"/>
          <p:cNvSpPr/>
          <p:nvPr/>
        </p:nvSpPr>
        <p:spPr>
          <a:xfrm>
            <a:off x="1320546" y="2447163"/>
            <a:ext cx="7366634" cy="802005"/>
          </a:xfrm>
          <a:custGeom>
            <a:avLst/>
            <a:gdLst/>
            <a:ahLst/>
            <a:cxnLst/>
            <a:rect l="l" t="t" r="r" b="b"/>
            <a:pathLst>
              <a:path w="7366634" h="802005">
                <a:moveTo>
                  <a:pt x="7232650" y="0"/>
                </a:moveTo>
                <a:lnTo>
                  <a:pt x="0" y="0"/>
                </a:lnTo>
                <a:lnTo>
                  <a:pt x="0" y="801751"/>
                </a:lnTo>
                <a:lnTo>
                  <a:pt x="7245551" y="801136"/>
                </a:lnTo>
                <a:lnTo>
                  <a:pt x="7286684" y="790372"/>
                </a:lnTo>
                <a:lnTo>
                  <a:pt x="7321494" y="767931"/>
                </a:lnTo>
                <a:lnTo>
                  <a:pt x="7347725" y="736067"/>
                </a:lnTo>
                <a:lnTo>
                  <a:pt x="7363122" y="697036"/>
                </a:lnTo>
                <a:lnTo>
                  <a:pt x="7366254" y="668147"/>
                </a:lnTo>
                <a:lnTo>
                  <a:pt x="7366254" y="133603"/>
                </a:lnTo>
                <a:lnTo>
                  <a:pt x="7359872" y="92689"/>
                </a:lnTo>
                <a:lnTo>
                  <a:pt x="7341073" y="55520"/>
                </a:lnTo>
                <a:lnTo>
                  <a:pt x="7312099" y="26179"/>
                </a:lnTo>
                <a:lnTo>
                  <a:pt x="7275206" y="6920"/>
                </a:lnTo>
                <a:lnTo>
                  <a:pt x="7232650" y="0"/>
                </a:lnTo>
                <a:close/>
              </a:path>
            </a:pathLst>
          </a:custGeom>
          <a:solidFill>
            <a:srgbClr val="FFFFFF"/>
          </a:solidFill>
        </p:spPr>
        <p:txBody>
          <a:bodyPr wrap="square" lIns="0" tIns="0" rIns="0" bIns="0" rtlCol="0"/>
          <a:lstStyle/>
          <a:p/>
        </p:txBody>
      </p:sp>
      <p:sp>
        <p:nvSpPr>
          <p:cNvPr id="15" name="object 15"/>
          <p:cNvSpPr/>
          <p:nvPr/>
        </p:nvSpPr>
        <p:spPr>
          <a:xfrm>
            <a:off x="1320546" y="2447163"/>
            <a:ext cx="7366634" cy="802005"/>
          </a:xfrm>
          <a:custGeom>
            <a:avLst/>
            <a:gdLst/>
            <a:ahLst/>
            <a:cxnLst/>
            <a:rect l="l" t="t" r="r" b="b"/>
            <a:pathLst>
              <a:path w="7366634" h="802005">
                <a:moveTo>
                  <a:pt x="7366254" y="133603"/>
                </a:moveTo>
                <a:lnTo>
                  <a:pt x="7366254" y="668147"/>
                </a:lnTo>
                <a:lnTo>
                  <a:pt x="7365457" y="682822"/>
                </a:lnTo>
                <a:lnTo>
                  <a:pt x="7354173" y="723741"/>
                </a:lnTo>
                <a:lnTo>
                  <a:pt x="7331302" y="758245"/>
                </a:lnTo>
                <a:lnTo>
                  <a:pt x="7299102" y="784078"/>
                </a:lnTo>
                <a:lnTo>
                  <a:pt x="7259825" y="798985"/>
                </a:lnTo>
                <a:lnTo>
                  <a:pt x="0" y="801751"/>
                </a:lnTo>
                <a:lnTo>
                  <a:pt x="0" y="0"/>
                </a:lnTo>
                <a:lnTo>
                  <a:pt x="7232650" y="0"/>
                </a:lnTo>
                <a:lnTo>
                  <a:pt x="7247325" y="796"/>
                </a:lnTo>
                <a:lnTo>
                  <a:pt x="7288244" y="12080"/>
                </a:lnTo>
                <a:lnTo>
                  <a:pt x="7322748" y="34951"/>
                </a:lnTo>
                <a:lnTo>
                  <a:pt x="7348581" y="67151"/>
                </a:lnTo>
                <a:lnTo>
                  <a:pt x="7363488" y="106428"/>
                </a:lnTo>
                <a:lnTo>
                  <a:pt x="7366254" y="133603"/>
                </a:lnTo>
                <a:close/>
              </a:path>
            </a:pathLst>
          </a:custGeom>
          <a:ln w="25400">
            <a:solidFill>
              <a:srgbClr val="C0504D"/>
            </a:solidFill>
          </a:ln>
        </p:spPr>
        <p:txBody>
          <a:bodyPr wrap="square" lIns="0" tIns="0" rIns="0" bIns="0" rtlCol="0"/>
          <a:lstStyle/>
          <a:p/>
        </p:txBody>
      </p:sp>
      <p:sp>
        <p:nvSpPr>
          <p:cNvPr id="16" name="object 16"/>
          <p:cNvSpPr/>
          <p:nvPr/>
        </p:nvSpPr>
        <p:spPr>
          <a:xfrm>
            <a:off x="457200" y="3480434"/>
            <a:ext cx="863600" cy="1233805"/>
          </a:xfrm>
          <a:custGeom>
            <a:avLst/>
            <a:gdLst/>
            <a:ahLst/>
            <a:cxnLst/>
            <a:rect l="l" t="t" r="r" b="b"/>
            <a:pathLst>
              <a:path w="863600" h="1233804">
                <a:moveTo>
                  <a:pt x="0" y="0"/>
                </a:moveTo>
                <a:lnTo>
                  <a:pt x="0" y="801751"/>
                </a:lnTo>
                <a:lnTo>
                  <a:pt x="431698" y="1233423"/>
                </a:lnTo>
                <a:lnTo>
                  <a:pt x="863346" y="801751"/>
                </a:lnTo>
                <a:lnTo>
                  <a:pt x="863346" y="431800"/>
                </a:lnTo>
                <a:lnTo>
                  <a:pt x="431698" y="431800"/>
                </a:lnTo>
                <a:lnTo>
                  <a:pt x="0" y="0"/>
                </a:lnTo>
                <a:close/>
              </a:path>
              <a:path w="863600" h="1233804">
                <a:moveTo>
                  <a:pt x="863346" y="0"/>
                </a:moveTo>
                <a:lnTo>
                  <a:pt x="431698" y="431800"/>
                </a:lnTo>
                <a:lnTo>
                  <a:pt x="863346" y="431800"/>
                </a:lnTo>
                <a:lnTo>
                  <a:pt x="863346" y="0"/>
                </a:lnTo>
                <a:close/>
              </a:path>
            </a:pathLst>
          </a:custGeom>
          <a:solidFill>
            <a:srgbClr val="C0504D"/>
          </a:solidFill>
        </p:spPr>
        <p:txBody>
          <a:bodyPr wrap="square" lIns="0" tIns="0" rIns="0" bIns="0" rtlCol="0"/>
          <a:lstStyle/>
          <a:p/>
        </p:txBody>
      </p:sp>
      <p:sp>
        <p:nvSpPr>
          <p:cNvPr id="17" name="object 17"/>
          <p:cNvSpPr/>
          <p:nvPr/>
        </p:nvSpPr>
        <p:spPr>
          <a:xfrm>
            <a:off x="457200" y="3480434"/>
            <a:ext cx="863600" cy="1233805"/>
          </a:xfrm>
          <a:custGeom>
            <a:avLst/>
            <a:gdLst/>
            <a:ahLst/>
            <a:cxnLst/>
            <a:rect l="l" t="t" r="r" b="b"/>
            <a:pathLst>
              <a:path w="863600" h="1233804">
                <a:moveTo>
                  <a:pt x="863346" y="0"/>
                </a:moveTo>
                <a:lnTo>
                  <a:pt x="863346" y="801751"/>
                </a:lnTo>
                <a:lnTo>
                  <a:pt x="431698" y="1233423"/>
                </a:lnTo>
                <a:lnTo>
                  <a:pt x="0" y="801751"/>
                </a:lnTo>
                <a:lnTo>
                  <a:pt x="0" y="0"/>
                </a:lnTo>
                <a:lnTo>
                  <a:pt x="431698" y="431800"/>
                </a:lnTo>
                <a:lnTo>
                  <a:pt x="863346" y="0"/>
                </a:lnTo>
                <a:close/>
              </a:path>
            </a:pathLst>
          </a:custGeom>
          <a:ln w="25400">
            <a:solidFill>
              <a:srgbClr val="C0504D"/>
            </a:solidFill>
          </a:ln>
        </p:spPr>
        <p:txBody>
          <a:bodyPr wrap="square" lIns="0" tIns="0" rIns="0" bIns="0" rtlCol="0"/>
          <a:lstStyle/>
          <a:p/>
        </p:txBody>
      </p:sp>
      <p:sp>
        <p:nvSpPr>
          <p:cNvPr id="18" name="object 18"/>
          <p:cNvSpPr/>
          <p:nvPr/>
        </p:nvSpPr>
        <p:spPr>
          <a:xfrm>
            <a:off x="1320546" y="3480434"/>
            <a:ext cx="7366634" cy="802005"/>
          </a:xfrm>
          <a:custGeom>
            <a:avLst/>
            <a:gdLst/>
            <a:ahLst/>
            <a:cxnLst/>
            <a:rect l="l" t="t" r="r" b="b"/>
            <a:pathLst>
              <a:path w="7366634" h="802004">
                <a:moveTo>
                  <a:pt x="7232650" y="0"/>
                </a:moveTo>
                <a:lnTo>
                  <a:pt x="0" y="0"/>
                </a:lnTo>
                <a:lnTo>
                  <a:pt x="0" y="801751"/>
                </a:lnTo>
                <a:lnTo>
                  <a:pt x="7245551" y="801136"/>
                </a:lnTo>
                <a:lnTo>
                  <a:pt x="7286684" y="790372"/>
                </a:lnTo>
                <a:lnTo>
                  <a:pt x="7321494" y="767931"/>
                </a:lnTo>
                <a:lnTo>
                  <a:pt x="7347725" y="736067"/>
                </a:lnTo>
                <a:lnTo>
                  <a:pt x="7363122" y="697036"/>
                </a:lnTo>
                <a:lnTo>
                  <a:pt x="7366254" y="668146"/>
                </a:lnTo>
                <a:lnTo>
                  <a:pt x="7366254" y="133731"/>
                </a:lnTo>
                <a:lnTo>
                  <a:pt x="7359847" y="92727"/>
                </a:lnTo>
                <a:lnTo>
                  <a:pt x="7341038" y="55556"/>
                </a:lnTo>
                <a:lnTo>
                  <a:pt x="7312067" y="26201"/>
                </a:lnTo>
                <a:lnTo>
                  <a:pt x="7275187" y="6927"/>
                </a:lnTo>
                <a:lnTo>
                  <a:pt x="7232650" y="0"/>
                </a:lnTo>
                <a:close/>
              </a:path>
            </a:pathLst>
          </a:custGeom>
          <a:solidFill>
            <a:srgbClr val="FFFFFF"/>
          </a:solidFill>
        </p:spPr>
        <p:txBody>
          <a:bodyPr wrap="square" lIns="0" tIns="0" rIns="0" bIns="0" rtlCol="0"/>
          <a:lstStyle/>
          <a:p/>
        </p:txBody>
      </p:sp>
      <p:sp>
        <p:nvSpPr>
          <p:cNvPr id="19" name="object 19"/>
          <p:cNvSpPr/>
          <p:nvPr/>
        </p:nvSpPr>
        <p:spPr>
          <a:xfrm>
            <a:off x="1320546" y="3480434"/>
            <a:ext cx="7366634" cy="802005"/>
          </a:xfrm>
          <a:custGeom>
            <a:avLst/>
            <a:gdLst/>
            <a:ahLst/>
            <a:cxnLst/>
            <a:rect l="l" t="t" r="r" b="b"/>
            <a:pathLst>
              <a:path w="7366634" h="802004">
                <a:moveTo>
                  <a:pt x="7366254" y="133731"/>
                </a:moveTo>
                <a:lnTo>
                  <a:pt x="7366254" y="668146"/>
                </a:lnTo>
                <a:lnTo>
                  <a:pt x="7365457" y="682822"/>
                </a:lnTo>
                <a:lnTo>
                  <a:pt x="7354173" y="723741"/>
                </a:lnTo>
                <a:lnTo>
                  <a:pt x="7331302" y="758245"/>
                </a:lnTo>
                <a:lnTo>
                  <a:pt x="7299102" y="784078"/>
                </a:lnTo>
                <a:lnTo>
                  <a:pt x="7259825" y="798985"/>
                </a:lnTo>
                <a:lnTo>
                  <a:pt x="0" y="801751"/>
                </a:lnTo>
                <a:lnTo>
                  <a:pt x="0" y="0"/>
                </a:lnTo>
                <a:lnTo>
                  <a:pt x="7232650" y="0"/>
                </a:lnTo>
                <a:lnTo>
                  <a:pt x="7247318" y="797"/>
                </a:lnTo>
                <a:lnTo>
                  <a:pt x="7288220" y="12092"/>
                </a:lnTo>
                <a:lnTo>
                  <a:pt x="7322714" y="34977"/>
                </a:lnTo>
                <a:lnTo>
                  <a:pt x="7348548" y="67189"/>
                </a:lnTo>
                <a:lnTo>
                  <a:pt x="7363470" y="106462"/>
                </a:lnTo>
                <a:lnTo>
                  <a:pt x="7366254" y="133731"/>
                </a:lnTo>
                <a:close/>
              </a:path>
            </a:pathLst>
          </a:custGeom>
          <a:ln w="25400">
            <a:solidFill>
              <a:srgbClr val="C0504D"/>
            </a:solidFill>
          </a:ln>
        </p:spPr>
        <p:txBody>
          <a:bodyPr wrap="square" lIns="0" tIns="0" rIns="0" bIns="0" rtlCol="0"/>
          <a:lstStyle/>
          <a:p/>
        </p:txBody>
      </p:sp>
      <p:sp>
        <p:nvSpPr>
          <p:cNvPr id="20" name="object 20"/>
          <p:cNvSpPr txBox="1"/>
          <p:nvPr/>
        </p:nvSpPr>
        <p:spPr>
          <a:xfrm>
            <a:off x="1320546" y="1432305"/>
            <a:ext cx="7232650" cy="2849880"/>
          </a:xfrm>
          <a:prstGeom prst="rect">
            <a:avLst/>
          </a:prstGeom>
        </p:spPr>
        <p:txBody>
          <a:bodyPr vert="horz" wrap="square" lIns="0" tIns="0" rIns="0" bIns="0" rtlCol="0">
            <a:spAutoFit/>
          </a:bodyPr>
          <a:lstStyle/>
          <a:p>
            <a:pPr marL="313055">
              <a:lnSpc>
                <a:spcPct val="100000"/>
              </a:lnSpc>
            </a:pPr>
            <a:r>
              <a:rPr sz="4400" spc="30" dirty="0">
                <a:latin typeface="Calibri" panose="020F0502020204030204"/>
                <a:cs typeface="Calibri" panose="020F0502020204030204"/>
              </a:rPr>
              <a:t>•</a:t>
            </a:r>
            <a:r>
              <a:rPr sz="4400" spc="-25" dirty="0">
                <a:latin typeface="Calibri" panose="020F0502020204030204"/>
                <a:cs typeface="Calibri" panose="020F0502020204030204"/>
              </a:rPr>
              <a:t>P</a:t>
            </a:r>
            <a:r>
              <a:rPr sz="4400" spc="-55" dirty="0">
                <a:latin typeface="Calibri" panose="020F0502020204030204"/>
                <a:cs typeface="Calibri" panose="020F0502020204030204"/>
              </a:rPr>
              <a:t>S</a:t>
            </a:r>
            <a:r>
              <a:rPr sz="4400" spc="-30" dirty="0">
                <a:latin typeface="Calibri" panose="020F0502020204030204"/>
                <a:cs typeface="Calibri" panose="020F0502020204030204"/>
              </a:rPr>
              <a:t>T</a:t>
            </a:r>
            <a:r>
              <a:rPr sz="4400" spc="-40" dirty="0">
                <a:latin typeface="Calibri" panose="020F0502020204030204"/>
                <a:cs typeface="Calibri" panose="020F0502020204030204"/>
              </a:rPr>
              <a:t>M</a:t>
            </a:r>
            <a:r>
              <a:rPr sz="4400" spc="-45" dirty="0">
                <a:latin typeface="宋体" panose="02010600030101010101" pitchFamily="2" charset="-122"/>
                <a:cs typeface="宋体" panose="02010600030101010101" pitchFamily="2" charset="-122"/>
              </a:rPr>
              <a:t>串行算法分析</a:t>
            </a:r>
            <a:endParaRPr sz="4400">
              <a:latin typeface="宋体" panose="02010600030101010101" pitchFamily="2" charset="-122"/>
              <a:cs typeface="宋体" panose="02010600030101010101" pitchFamily="2" charset="-122"/>
            </a:endParaRPr>
          </a:p>
          <a:p>
            <a:pPr marL="313055">
              <a:lnSpc>
                <a:spcPct val="100000"/>
              </a:lnSpc>
              <a:spcBef>
                <a:spcPts val="2710"/>
              </a:spcBef>
            </a:pPr>
            <a:r>
              <a:rPr sz="4400" spc="55" dirty="0">
                <a:latin typeface="Calibri" panose="020F0502020204030204"/>
                <a:cs typeface="Calibri" panose="020F0502020204030204"/>
              </a:rPr>
              <a:t>•</a:t>
            </a:r>
            <a:r>
              <a:rPr sz="4400" spc="-5" dirty="0">
                <a:latin typeface="宋体" panose="02010600030101010101" pitchFamily="2" charset="-122"/>
                <a:cs typeface="宋体" panose="02010600030101010101" pitchFamily="2" charset="-122"/>
              </a:rPr>
              <a:t>内核并行度设计</a:t>
            </a:r>
            <a:endParaRPr sz="4400">
              <a:latin typeface="宋体" panose="02010600030101010101" pitchFamily="2" charset="-122"/>
              <a:cs typeface="宋体" panose="02010600030101010101" pitchFamily="2" charset="-122"/>
            </a:endParaRPr>
          </a:p>
          <a:p>
            <a:pPr marL="313055">
              <a:lnSpc>
                <a:spcPct val="100000"/>
              </a:lnSpc>
              <a:spcBef>
                <a:spcPts val="2855"/>
              </a:spcBef>
            </a:pPr>
            <a:r>
              <a:rPr sz="4400" spc="30" dirty="0">
                <a:latin typeface="Calibri" panose="020F0502020204030204"/>
                <a:cs typeface="Calibri" panose="020F0502020204030204"/>
              </a:rPr>
              <a:t>•</a:t>
            </a:r>
            <a:r>
              <a:rPr sz="4400" spc="-45" dirty="0">
                <a:latin typeface="宋体" panose="02010600030101010101" pitchFamily="2" charset="-122"/>
                <a:cs typeface="宋体" panose="02010600030101010101" pitchFamily="2" charset="-122"/>
              </a:rPr>
              <a:t>自动向量化优化</a:t>
            </a:r>
            <a:endParaRPr sz="4400">
              <a:latin typeface="宋体" panose="02010600030101010101" pitchFamily="2" charset="-122"/>
              <a:cs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0"/>
            <a:ext cx="774954" cy="774191"/>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35458" y="256793"/>
            <a:ext cx="810768" cy="1117091"/>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386334" y="256793"/>
            <a:ext cx="2139695" cy="1117091"/>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1866138" y="256793"/>
            <a:ext cx="3709416" cy="1117091"/>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4915661" y="269747"/>
            <a:ext cx="774953" cy="1117091"/>
          </a:xfrm>
          <a:prstGeom prst="rect">
            <a:avLst/>
          </a:prstGeom>
          <a:blipFill>
            <a:blip r:embed="rId6" cstate="print"/>
            <a:stretch>
              <a:fillRect/>
            </a:stretch>
          </a:blipFill>
        </p:spPr>
        <p:txBody>
          <a:bodyPr wrap="square" lIns="0" tIns="0" rIns="0" bIns="0" rtlCol="0"/>
          <a:lstStyle/>
          <a:p/>
        </p:txBody>
      </p:sp>
      <p:sp>
        <p:nvSpPr>
          <p:cNvPr id="9" name="object 9"/>
          <p:cNvSpPr/>
          <p:nvPr/>
        </p:nvSpPr>
        <p:spPr>
          <a:xfrm>
            <a:off x="235458" y="876300"/>
            <a:ext cx="774954" cy="1117091"/>
          </a:xfrm>
          <a:prstGeom prst="rect">
            <a:avLst/>
          </a:prstGeom>
          <a:blipFill>
            <a:blip r:embed="rId6" cstate="print"/>
            <a:stretch>
              <a:fillRect/>
            </a:stretch>
          </a:blipFill>
        </p:spPr>
        <p:txBody>
          <a:bodyPr wrap="square" lIns="0" tIns="0" rIns="0" bIns="0" rtlCol="0"/>
          <a:lstStyle/>
          <a:p/>
        </p:txBody>
      </p:sp>
      <p:sp>
        <p:nvSpPr>
          <p:cNvPr id="10" name="object 10"/>
          <p:cNvSpPr txBox="1">
            <a:spLocks noGrp="1"/>
          </p:cNvSpPr>
          <p:nvPr>
            <p:ph type="title"/>
          </p:nvPr>
        </p:nvSpPr>
        <p:spPr>
          <a:prstGeom prst="rect">
            <a:avLst/>
          </a:prstGeom>
        </p:spPr>
        <p:txBody>
          <a:bodyPr vert="horz" wrap="square" lIns="0" tIns="79440" rIns="0" bIns="0" rtlCol="0">
            <a:spAutoFit/>
          </a:bodyPr>
          <a:lstStyle/>
          <a:p>
            <a:pPr marL="528955">
              <a:lnSpc>
                <a:spcPct val="100000"/>
              </a:lnSpc>
            </a:pPr>
            <a:r>
              <a:rPr spc="-5" dirty="0">
                <a:latin typeface="微软雅黑" panose="020B0503020204020204" charset="-122"/>
                <a:cs typeface="微软雅黑" panose="020B0503020204020204" charset="-122"/>
              </a:rPr>
              <a:t>PST</a:t>
            </a:r>
            <a:r>
              <a:rPr spc="-10" dirty="0">
                <a:latin typeface="微软雅黑" panose="020B0503020204020204" charset="-122"/>
                <a:cs typeface="微软雅黑" panose="020B0503020204020204" charset="-122"/>
              </a:rPr>
              <a:t>M</a:t>
            </a:r>
            <a:r>
              <a:rPr spc="-5" dirty="0"/>
              <a:t>串行算法分析</a:t>
            </a:r>
            <a:endParaRPr spc="-5" dirty="0"/>
          </a:p>
        </p:txBody>
      </p:sp>
      <p:sp>
        <p:nvSpPr>
          <p:cNvPr id="11" name="object 11"/>
          <p:cNvSpPr/>
          <p:nvPr/>
        </p:nvSpPr>
        <p:spPr>
          <a:xfrm>
            <a:off x="1428750" y="1285811"/>
            <a:ext cx="2217039" cy="5072126"/>
          </a:xfrm>
          <a:prstGeom prst="rect">
            <a:avLst/>
          </a:prstGeom>
          <a:blipFill>
            <a:blip r:embed="rId7" cstate="print"/>
            <a:stretch>
              <a:fillRect/>
            </a:stretch>
          </a:blipFill>
        </p:spPr>
        <p:txBody>
          <a:bodyPr wrap="square" lIns="0" tIns="0" rIns="0" bIns="0" rtlCol="0"/>
          <a:lstStyle/>
          <a:p/>
        </p:txBody>
      </p:sp>
      <p:sp>
        <p:nvSpPr>
          <p:cNvPr id="12" name="object 12"/>
          <p:cNvSpPr/>
          <p:nvPr/>
        </p:nvSpPr>
        <p:spPr>
          <a:xfrm>
            <a:off x="4524375" y="1357249"/>
            <a:ext cx="0" cy="571500"/>
          </a:xfrm>
          <a:custGeom>
            <a:avLst/>
            <a:gdLst/>
            <a:ahLst/>
            <a:cxnLst/>
            <a:rect l="l" t="t" r="r" b="b"/>
            <a:pathLst>
              <a:path h="571500">
                <a:moveTo>
                  <a:pt x="0" y="0"/>
                </a:moveTo>
                <a:lnTo>
                  <a:pt x="0" y="571500"/>
                </a:lnTo>
              </a:path>
            </a:pathLst>
          </a:custGeom>
          <a:ln w="25400">
            <a:solidFill>
              <a:srgbClr val="385D89"/>
            </a:solidFill>
          </a:ln>
        </p:spPr>
        <p:txBody>
          <a:bodyPr wrap="square" lIns="0" tIns="0" rIns="0" bIns="0" rtlCol="0"/>
          <a:lstStyle/>
          <a:p/>
        </p:txBody>
      </p:sp>
      <p:sp>
        <p:nvSpPr>
          <p:cNvPr id="13" name="object 13"/>
          <p:cNvSpPr/>
          <p:nvPr/>
        </p:nvSpPr>
        <p:spPr>
          <a:xfrm>
            <a:off x="3184651" y="1464436"/>
            <a:ext cx="1339850" cy="116839"/>
          </a:xfrm>
          <a:custGeom>
            <a:avLst/>
            <a:gdLst/>
            <a:ahLst/>
            <a:cxnLst/>
            <a:rect l="l" t="t" r="r" b="b"/>
            <a:pathLst>
              <a:path w="1339850" h="116840">
                <a:moveTo>
                  <a:pt x="1339723" y="0"/>
                </a:moveTo>
                <a:lnTo>
                  <a:pt x="1300861" y="50800"/>
                </a:lnTo>
                <a:lnTo>
                  <a:pt x="0" y="116712"/>
                </a:lnTo>
              </a:path>
            </a:pathLst>
          </a:custGeom>
          <a:ln w="25400">
            <a:solidFill>
              <a:srgbClr val="385D89"/>
            </a:solidFill>
          </a:ln>
        </p:spPr>
        <p:txBody>
          <a:bodyPr wrap="square" lIns="0" tIns="0" rIns="0" bIns="0" rtlCol="0"/>
          <a:lstStyle/>
          <a:p/>
        </p:txBody>
      </p:sp>
      <p:sp>
        <p:nvSpPr>
          <p:cNvPr id="14" name="object 14"/>
          <p:cNvSpPr txBox="1"/>
          <p:nvPr/>
        </p:nvSpPr>
        <p:spPr>
          <a:xfrm>
            <a:off x="4643501" y="1357249"/>
            <a:ext cx="1428750" cy="571500"/>
          </a:xfrm>
          <a:prstGeom prst="rect">
            <a:avLst/>
          </a:prstGeom>
          <a:solidFill>
            <a:srgbClr val="4F81BC"/>
          </a:solidFill>
        </p:spPr>
        <p:txBody>
          <a:bodyPr vert="horz" wrap="square" lIns="0" tIns="0" rIns="0" bIns="0" rtlCol="0">
            <a:spAutoFit/>
          </a:bodyPr>
          <a:lstStyle/>
          <a:p>
            <a:pPr marL="142240">
              <a:lnSpc>
                <a:spcPct val="100000"/>
              </a:lnSpc>
            </a:pPr>
            <a:r>
              <a:rPr sz="1800" dirty="0">
                <a:solidFill>
                  <a:srgbClr val="FFFFFF"/>
                </a:solidFill>
                <a:latin typeface="宋体" panose="02010600030101010101" pitchFamily="2" charset="-122"/>
                <a:cs typeface="宋体" panose="02010600030101010101" pitchFamily="2" charset="-122"/>
              </a:rPr>
              <a:t>数据无依赖</a:t>
            </a:r>
            <a:endParaRPr sz="1800">
              <a:latin typeface="宋体" panose="02010600030101010101" pitchFamily="2" charset="-122"/>
              <a:cs typeface="宋体" panose="02010600030101010101" pitchFamily="2" charset="-122"/>
            </a:endParaRPr>
          </a:p>
        </p:txBody>
      </p:sp>
      <p:sp>
        <p:nvSpPr>
          <p:cNvPr id="15" name="object 15"/>
          <p:cNvSpPr/>
          <p:nvPr/>
        </p:nvSpPr>
        <p:spPr>
          <a:xfrm>
            <a:off x="4524375" y="2071623"/>
            <a:ext cx="0" cy="571500"/>
          </a:xfrm>
          <a:custGeom>
            <a:avLst/>
            <a:gdLst/>
            <a:ahLst/>
            <a:cxnLst/>
            <a:rect l="l" t="t" r="r" b="b"/>
            <a:pathLst>
              <a:path h="571500">
                <a:moveTo>
                  <a:pt x="0" y="0"/>
                </a:moveTo>
                <a:lnTo>
                  <a:pt x="0" y="571500"/>
                </a:lnTo>
              </a:path>
            </a:pathLst>
          </a:custGeom>
          <a:ln w="25400">
            <a:solidFill>
              <a:srgbClr val="385D89"/>
            </a:solidFill>
          </a:ln>
        </p:spPr>
        <p:txBody>
          <a:bodyPr wrap="square" lIns="0" tIns="0" rIns="0" bIns="0" rtlCol="0"/>
          <a:lstStyle/>
          <a:p/>
        </p:txBody>
      </p:sp>
      <p:sp>
        <p:nvSpPr>
          <p:cNvPr id="16" name="object 16"/>
          <p:cNvSpPr/>
          <p:nvPr/>
        </p:nvSpPr>
        <p:spPr>
          <a:xfrm>
            <a:off x="3193923" y="2054225"/>
            <a:ext cx="1330960" cy="125095"/>
          </a:xfrm>
          <a:custGeom>
            <a:avLst/>
            <a:gdLst/>
            <a:ahLst/>
            <a:cxnLst/>
            <a:rect l="l" t="t" r="r" b="b"/>
            <a:pathLst>
              <a:path w="1330960" h="125094">
                <a:moveTo>
                  <a:pt x="1330452" y="124587"/>
                </a:moveTo>
                <a:lnTo>
                  <a:pt x="1278254" y="124587"/>
                </a:lnTo>
                <a:lnTo>
                  <a:pt x="0" y="0"/>
                </a:lnTo>
              </a:path>
            </a:pathLst>
          </a:custGeom>
          <a:ln w="25400">
            <a:solidFill>
              <a:srgbClr val="385D89"/>
            </a:solidFill>
          </a:ln>
        </p:spPr>
        <p:txBody>
          <a:bodyPr wrap="square" lIns="0" tIns="0" rIns="0" bIns="0" rtlCol="0"/>
          <a:lstStyle/>
          <a:p/>
        </p:txBody>
      </p:sp>
      <p:sp>
        <p:nvSpPr>
          <p:cNvPr id="17" name="object 17"/>
          <p:cNvSpPr txBox="1"/>
          <p:nvPr/>
        </p:nvSpPr>
        <p:spPr>
          <a:xfrm>
            <a:off x="4643501" y="2071623"/>
            <a:ext cx="1428750" cy="571500"/>
          </a:xfrm>
          <a:prstGeom prst="rect">
            <a:avLst/>
          </a:prstGeom>
          <a:solidFill>
            <a:srgbClr val="4F81BC"/>
          </a:solidFill>
        </p:spPr>
        <p:txBody>
          <a:bodyPr vert="horz" wrap="square" lIns="0" tIns="0" rIns="0" bIns="0" rtlCol="0">
            <a:spAutoFit/>
          </a:bodyPr>
          <a:lstStyle/>
          <a:p>
            <a:pPr marL="142240">
              <a:lnSpc>
                <a:spcPct val="100000"/>
              </a:lnSpc>
            </a:pPr>
            <a:r>
              <a:rPr sz="1800" dirty="0">
                <a:solidFill>
                  <a:srgbClr val="FFFFFF"/>
                </a:solidFill>
                <a:latin typeface="宋体" panose="02010600030101010101" pitchFamily="2" charset="-122"/>
                <a:cs typeface="宋体" panose="02010600030101010101" pitchFamily="2" charset="-122"/>
              </a:rPr>
              <a:t>数据无依赖</a:t>
            </a:r>
            <a:endParaRPr sz="1800">
              <a:latin typeface="宋体" panose="02010600030101010101" pitchFamily="2" charset="-122"/>
              <a:cs typeface="宋体" panose="02010600030101010101" pitchFamily="2" charset="-122"/>
            </a:endParaRPr>
          </a:p>
        </p:txBody>
      </p:sp>
      <p:sp>
        <p:nvSpPr>
          <p:cNvPr id="18" name="object 18"/>
          <p:cNvSpPr/>
          <p:nvPr/>
        </p:nvSpPr>
        <p:spPr>
          <a:xfrm>
            <a:off x="4524375" y="4286250"/>
            <a:ext cx="0" cy="571500"/>
          </a:xfrm>
          <a:custGeom>
            <a:avLst/>
            <a:gdLst/>
            <a:ahLst/>
            <a:cxnLst/>
            <a:rect l="l" t="t" r="r" b="b"/>
            <a:pathLst>
              <a:path h="571500">
                <a:moveTo>
                  <a:pt x="0" y="0"/>
                </a:moveTo>
                <a:lnTo>
                  <a:pt x="0" y="571500"/>
                </a:lnTo>
              </a:path>
            </a:pathLst>
          </a:custGeom>
          <a:ln w="25400">
            <a:solidFill>
              <a:srgbClr val="385D89"/>
            </a:solidFill>
          </a:ln>
        </p:spPr>
        <p:txBody>
          <a:bodyPr wrap="square" lIns="0" tIns="0" rIns="0" bIns="0" rtlCol="0"/>
          <a:lstStyle/>
          <a:p/>
        </p:txBody>
      </p:sp>
      <p:sp>
        <p:nvSpPr>
          <p:cNvPr id="19" name="object 19"/>
          <p:cNvSpPr/>
          <p:nvPr/>
        </p:nvSpPr>
        <p:spPr>
          <a:xfrm>
            <a:off x="3193923" y="4268851"/>
            <a:ext cx="1330960" cy="125095"/>
          </a:xfrm>
          <a:custGeom>
            <a:avLst/>
            <a:gdLst/>
            <a:ahLst/>
            <a:cxnLst/>
            <a:rect l="l" t="t" r="r" b="b"/>
            <a:pathLst>
              <a:path w="1330960" h="125095">
                <a:moveTo>
                  <a:pt x="1330452" y="124587"/>
                </a:moveTo>
                <a:lnTo>
                  <a:pt x="1278254" y="124587"/>
                </a:lnTo>
                <a:lnTo>
                  <a:pt x="0" y="0"/>
                </a:lnTo>
              </a:path>
            </a:pathLst>
          </a:custGeom>
          <a:ln w="25400">
            <a:solidFill>
              <a:srgbClr val="385D89"/>
            </a:solidFill>
          </a:ln>
        </p:spPr>
        <p:txBody>
          <a:bodyPr wrap="square" lIns="0" tIns="0" rIns="0" bIns="0" rtlCol="0"/>
          <a:lstStyle/>
          <a:p/>
        </p:txBody>
      </p:sp>
      <p:sp>
        <p:nvSpPr>
          <p:cNvPr id="20" name="object 20"/>
          <p:cNvSpPr txBox="1"/>
          <p:nvPr/>
        </p:nvSpPr>
        <p:spPr>
          <a:xfrm>
            <a:off x="4643501" y="4286250"/>
            <a:ext cx="1428750" cy="571500"/>
          </a:xfrm>
          <a:prstGeom prst="rect">
            <a:avLst/>
          </a:prstGeom>
          <a:solidFill>
            <a:srgbClr val="4F81BC"/>
          </a:solidFill>
        </p:spPr>
        <p:txBody>
          <a:bodyPr vert="horz" wrap="square" lIns="0" tIns="0" rIns="0" bIns="0" rtlCol="0">
            <a:spAutoFit/>
          </a:bodyPr>
          <a:lstStyle/>
          <a:p>
            <a:pPr marL="142240">
              <a:lnSpc>
                <a:spcPct val="100000"/>
              </a:lnSpc>
            </a:pPr>
            <a:r>
              <a:rPr sz="1800" dirty="0">
                <a:solidFill>
                  <a:srgbClr val="FFFFFF"/>
                </a:solidFill>
                <a:latin typeface="宋体" panose="02010600030101010101" pitchFamily="2" charset="-122"/>
                <a:cs typeface="宋体" panose="02010600030101010101" pitchFamily="2" charset="-122"/>
              </a:rPr>
              <a:t>数据无依赖</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208788"/>
            <a:ext cx="4219194"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3793235" y="208788"/>
            <a:ext cx="813053" cy="111861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内核并行度设计</a:t>
            </a:r>
            <a:endParaRPr spc="-5" dirty="0"/>
          </a:p>
        </p:txBody>
      </p:sp>
      <p:sp>
        <p:nvSpPr>
          <p:cNvPr id="7" name="object 7"/>
          <p:cNvSpPr/>
          <p:nvPr/>
        </p:nvSpPr>
        <p:spPr>
          <a:xfrm>
            <a:off x="1428750" y="1285875"/>
            <a:ext cx="1891156" cy="499110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3929126" y="1571625"/>
            <a:ext cx="0" cy="643255"/>
          </a:xfrm>
          <a:custGeom>
            <a:avLst/>
            <a:gdLst/>
            <a:ahLst/>
            <a:cxnLst/>
            <a:rect l="l" t="t" r="r" b="b"/>
            <a:pathLst>
              <a:path h="643255">
                <a:moveTo>
                  <a:pt x="0" y="0"/>
                </a:moveTo>
                <a:lnTo>
                  <a:pt x="0" y="642874"/>
                </a:lnTo>
              </a:path>
            </a:pathLst>
          </a:custGeom>
          <a:ln w="25400">
            <a:solidFill>
              <a:srgbClr val="385D89"/>
            </a:solidFill>
          </a:ln>
        </p:spPr>
        <p:txBody>
          <a:bodyPr wrap="square" lIns="0" tIns="0" rIns="0" bIns="0" rtlCol="0"/>
          <a:lstStyle/>
          <a:p/>
        </p:txBody>
      </p:sp>
      <p:sp>
        <p:nvSpPr>
          <p:cNvPr id="9" name="object 9"/>
          <p:cNvSpPr/>
          <p:nvPr/>
        </p:nvSpPr>
        <p:spPr>
          <a:xfrm>
            <a:off x="3005454" y="1676273"/>
            <a:ext cx="923925" cy="15875"/>
          </a:xfrm>
          <a:custGeom>
            <a:avLst/>
            <a:gdLst/>
            <a:ahLst/>
            <a:cxnLst/>
            <a:rect l="l" t="t" r="r" b="b"/>
            <a:pathLst>
              <a:path w="923925" h="15875">
                <a:moveTo>
                  <a:pt x="923670" y="15875"/>
                </a:moveTo>
                <a:lnTo>
                  <a:pt x="886079" y="12318"/>
                </a:lnTo>
                <a:lnTo>
                  <a:pt x="0" y="0"/>
                </a:lnTo>
              </a:path>
            </a:pathLst>
          </a:custGeom>
          <a:ln w="25400">
            <a:solidFill>
              <a:srgbClr val="385D89"/>
            </a:solidFill>
          </a:ln>
        </p:spPr>
        <p:txBody>
          <a:bodyPr wrap="square" lIns="0" tIns="0" rIns="0" bIns="0" rtlCol="0"/>
          <a:lstStyle/>
          <a:p/>
        </p:txBody>
      </p:sp>
      <p:sp>
        <p:nvSpPr>
          <p:cNvPr id="10" name="object 10"/>
          <p:cNvSpPr txBox="1"/>
          <p:nvPr/>
        </p:nvSpPr>
        <p:spPr>
          <a:xfrm>
            <a:off x="4214748" y="1571561"/>
            <a:ext cx="3429000" cy="643255"/>
          </a:xfrm>
          <a:prstGeom prst="rect">
            <a:avLst/>
          </a:prstGeom>
          <a:solidFill>
            <a:srgbClr val="4F81BC"/>
          </a:solidFill>
        </p:spPr>
        <p:txBody>
          <a:bodyPr vert="horz" wrap="square" lIns="0" tIns="0" rIns="0" bIns="0" rtlCol="0">
            <a:spAutoFit/>
          </a:bodyPr>
          <a:lstStyle/>
          <a:p>
            <a:pPr marL="95250">
              <a:lnSpc>
                <a:spcPct val="100000"/>
              </a:lnSpc>
            </a:pPr>
            <a:r>
              <a:rPr sz="1800" dirty="0">
                <a:solidFill>
                  <a:srgbClr val="FFFFFF"/>
                </a:solidFill>
                <a:latin typeface="宋体" panose="02010600030101010101" pitchFamily="2" charset="-122"/>
                <a:cs typeface="宋体" panose="02010600030101010101" pitchFamily="2" charset="-122"/>
              </a:rPr>
              <a:t>合并原来的两层</a:t>
            </a:r>
            <a:r>
              <a:rPr sz="1800" spc="-35" dirty="0">
                <a:solidFill>
                  <a:srgbClr val="FFFFFF"/>
                </a:solidFill>
                <a:latin typeface="Calibri" panose="020F0502020204030204"/>
                <a:cs typeface="Calibri" panose="020F0502020204030204"/>
              </a:rPr>
              <a:t>f</a:t>
            </a:r>
            <a:r>
              <a:rPr sz="1800" spc="-15" dirty="0">
                <a:solidFill>
                  <a:srgbClr val="FFFFFF"/>
                </a:solidFill>
                <a:latin typeface="Calibri" panose="020F0502020204030204"/>
                <a:cs typeface="Calibri" panose="020F0502020204030204"/>
              </a:rPr>
              <a:t>o</a:t>
            </a:r>
            <a:r>
              <a:rPr sz="1800" spc="-10" dirty="0">
                <a:solidFill>
                  <a:srgbClr val="FFFFFF"/>
                </a:solidFill>
                <a:latin typeface="Calibri" panose="020F0502020204030204"/>
                <a:cs typeface="Calibri" panose="020F0502020204030204"/>
              </a:rPr>
              <a:t>r</a:t>
            </a:r>
            <a:r>
              <a:rPr sz="1800" dirty="0">
                <a:solidFill>
                  <a:srgbClr val="FFFFFF"/>
                </a:solidFill>
                <a:latin typeface="宋体" panose="02010600030101010101" pitchFamily="2" charset="-122"/>
                <a:cs typeface="宋体" panose="02010600030101010101" pitchFamily="2" charset="-122"/>
              </a:rPr>
              <a:t>，增加并行度</a:t>
            </a:r>
            <a:endParaRPr sz="1800">
              <a:latin typeface="宋体" panose="02010600030101010101" pitchFamily="2" charset="-122"/>
              <a:cs typeface="宋体" panose="02010600030101010101" pitchFamily="2" charset="-122"/>
            </a:endParaRPr>
          </a:p>
        </p:txBody>
      </p:sp>
      <p:sp>
        <p:nvSpPr>
          <p:cNvPr id="11" name="object 11"/>
          <p:cNvSpPr txBox="1">
            <a:spLocks noGrp="1"/>
          </p:cNvSpPr>
          <p:nvPr>
            <p:ph type="body" idx="1"/>
          </p:nvPr>
        </p:nvSpPr>
        <p:spPr>
          <a:prstGeom prst="rect">
            <a:avLst/>
          </a:prstGeom>
        </p:spPr>
        <p:txBody>
          <a:bodyPr vert="horz" wrap="square" lIns="0" tIns="0" rIns="0" bIns="0" rtlCol="0">
            <a:spAutoFit/>
          </a:bodyPr>
          <a:lstStyle/>
          <a:p>
            <a:pPr marL="3913505">
              <a:lnSpc>
                <a:spcPct val="100000"/>
              </a:lnSpc>
              <a:tabLst>
                <a:tab pos="4427220" algn="l"/>
              </a:tabLst>
            </a:pPr>
            <a:r>
              <a:rPr dirty="0">
                <a:latin typeface="Wingdings" panose="05000000000000000000"/>
                <a:cs typeface="Wingdings" panose="05000000000000000000"/>
              </a:rPr>
              <a:t></a:t>
            </a:r>
            <a:r>
              <a:rPr dirty="0">
                <a:latin typeface="Times New Roman" panose="02020603050405020304"/>
                <a:cs typeface="Times New Roman" panose="02020603050405020304"/>
              </a:rPr>
              <a:t>	</a:t>
            </a:r>
            <a:r>
              <a:rPr dirty="0"/>
              <a:t>线程数：</a:t>
            </a:r>
            <a:endParaRPr dirty="0"/>
          </a:p>
          <a:p>
            <a:pPr marL="4885055" indent="-514350">
              <a:lnSpc>
                <a:spcPct val="100000"/>
              </a:lnSpc>
              <a:buFont typeface="Arial" panose="020B0604020202020204"/>
              <a:buChar char="–"/>
              <a:tabLst>
                <a:tab pos="4885055" algn="l"/>
              </a:tabLst>
            </a:pPr>
            <a:r>
              <a:rPr dirty="0">
                <a:latin typeface="Arial" panose="020B0604020202020204"/>
                <a:cs typeface="Arial" panose="020B0604020202020204"/>
              </a:rPr>
              <a:t>CPU thread</a:t>
            </a:r>
            <a:r>
              <a:rPr spc="10" dirty="0">
                <a:latin typeface="Arial" panose="020B0604020202020204"/>
                <a:cs typeface="Arial" panose="020B0604020202020204"/>
              </a:rPr>
              <a:t>s</a:t>
            </a:r>
            <a:r>
              <a:rPr dirty="0"/>
              <a:t>：</a:t>
            </a:r>
            <a:r>
              <a:rPr dirty="0">
                <a:latin typeface="Arial" panose="020B0604020202020204"/>
                <a:cs typeface="Arial" panose="020B0604020202020204"/>
              </a:rPr>
              <a:t>cores*2</a:t>
            </a:r>
            <a:endParaRPr dirty="0">
              <a:latin typeface="Arial" panose="020B0604020202020204"/>
              <a:cs typeface="Arial" panose="020B0604020202020204"/>
            </a:endParaRPr>
          </a:p>
          <a:p>
            <a:pPr marL="4885055" indent="-514350">
              <a:lnSpc>
                <a:spcPct val="100000"/>
              </a:lnSpc>
              <a:buFont typeface="Arial" panose="020B0604020202020204"/>
              <a:buChar char="–"/>
              <a:tabLst>
                <a:tab pos="4885055" algn="l"/>
              </a:tabLst>
            </a:pPr>
            <a:r>
              <a:rPr dirty="0">
                <a:latin typeface="Arial" panose="020B0604020202020204"/>
                <a:cs typeface="Arial" panose="020B0604020202020204"/>
              </a:rPr>
              <a:t>MIC thread</a:t>
            </a:r>
            <a:r>
              <a:rPr spc="10" dirty="0">
                <a:latin typeface="Arial" panose="020B0604020202020204"/>
                <a:cs typeface="Arial" panose="020B0604020202020204"/>
              </a:rPr>
              <a:t>s</a:t>
            </a:r>
            <a:r>
              <a:rPr dirty="0"/>
              <a:t>：</a:t>
            </a:r>
            <a:r>
              <a:rPr spc="-620" dirty="0"/>
              <a:t> </a:t>
            </a:r>
            <a:r>
              <a:rPr dirty="0">
                <a:latin typeface="Arial" panose="020B0604020202020204"/>
                <a:cs typeface="Arial" panose="020B0604020202020204"/>
              </a:rPr>
              <a:t>cores*4</a:t>
            </a:r>
            <a:endParaRPr dirty="0">
              <a:latin typeface="Arial" panose="020B0604020202020204"/>
              <a:cs typeface="Arial" panose="020B0604020202020204"/>
            </a:endParaRPr>
          </a:p>
          <a:p>
            <a:pPr marL="3913505">
              <a:lnSpc>
                <a:spcPct val="100000"/>
              </a:lnSpc>
              <a:tabLst>
                <a:tab pos="4427220" algn="l"/>
              </a:tabLst>
            </a:pPr>
            <a:r>
              <a:rPr dirty="0">
                <a:latin typeface="Wingdings" panose="05000000000000000000"/>
                <a:cs typeface="Wingdings" panose="05000000000000000000"/>
              </a:rPr>
              <a:t></a:t>
            </a:r>
            <a:r>
              <a:rPr dirty="0">
                <a:latin typeface="Times New Roman" panose="02020603050405020304"/>
                <a:cs typeface="Times New Roman" panose="02020603050405020304"/>
              </a:rPr>
              <a:t>	</a:t>
            </a:r>
            <a:r>
              <a:rPr dirty="0"/>
              <a:t>动态负载均衡</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928662" y="2785998"/>
            <a:ext cx="8143875" cy="1357630"/>
          </a:xfrm>
          <a:custGeom>
            <a:avLst/>
            <a:gdLst/>
            <a:ahLst/>
            <a:cxnLst/>
            <a:rect l="l" t="t" r="r" b="b"/>
            <a:pathLst>
              <a:path w="8143875" h="1357629">
                <a:moveTo>
                  <a:pt x="0" y="1357376"/>
                </a:moveTo>
                <a:lnTo>
                  <a:pt x="8143875" y="1357376"/>
                </a:lnTo>
                <a:lnTo>
                  <a:pt x="8143875" y="0"/>
                </a:lnTo>
                <a:lnTo>
                  <a:pt x="0" y="0"/>
                </a:lnTo>
                <a:lnTo>
                  <a:pt x="0" y="1357376"/>
                </a:lnTo>
                <a:close/>
              </a:path>
            </a:pathLst>
          </a:custGeom>
          <a:solidFill>
            <a:srgbClr val="FFFFFF"/>
          </a:solidFill>
        </p:spPr>
        <p:txBody>
          <a:bodyPr wrap="square" lIns="0" tIns="0" rIns="0" bIns="0" rtlCol="0"/>
          <a:lstStyle/>
          <a:p/>
        </p:txBody>
      </p:sp>
      <p:sp>
        <p:nvSpPr>
          <p:cNvPr id="5" name="object 5"/>
          <p:cNvSpPr/>
          <p:nvPr/>
        </p:nvSpPr>
        <p:spPr>
          <a:xfrm>
            <a:off x="928662" y="2785998"/>
            <a:ext cx="8143875" cy="1357630"/>
          </a:xfrm>
          <a:custGeom>
            <a:avLst/>
            <a:gdLst/>
            <a:ahLst/>
            <a:cxnLst/>
            <a:rect l="l" t="t" r="r" b="b"/>
            <a:pathLst>
              <a:path w="8143875" h="1357629">
                <a:moveTo>
                  <a:pt x="0" y="1357376"/>
                </a:moveTo>
                <a:lnTo>
                  <a:pt x="8143875" y="1357376"/>
                </a:lnTo>
                <a:lnTo>
                  <a:pt x="8143875" y="0"/>
                </a:lnTo>
                <a:lnTo>
                  <a:pt x="0" y="0"/>
                </a:lnTo>
                <a:lnTo>
                  <a:pt x="0" y="1357376"/>
                </a:lnTo>
                <a:close/>
              </a:path>
            </a:pathLst>
          </a:custGeom>
          <a:ln w="25400">
            <a:solidFill>
              <a:srgbClr val="385D89"/>
            </a:solidFill>
          </a:ln>
        </p:spPr>
        <p:txBody>
          <a:bodyPr wrap="square" lIns="0" tIns="0" rIns="0" bIns="0" rtlCol="0"/>
          <a:lstStyle/>
          <a:p/>
        </p:txBody>
      </p:sp>
      <p:sp>
        <p:nvSpPr>
          <p:cNvPr id="6" name="object 6"/>
          <p:cNvSpPr/>
          <p:nvPr/>
        </p:nvSpPr>
        <p:spPr>
          <a:xfrm>
            <a:off x="235458" y="208788"/>
            <a:ext cx="4219194" cy="1118616"/>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3793235" y="208788"/>
            <a:ext cx="883158" cy="1118616"/>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4014978" y="208788"/>
            <a:ext cx="2694431" cy="1118616"/>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6047994" y="208788"/>
            <a:ext cx="813053" cy="1118616"/>
          </a:xfrm>
          <a:prstGeom prst="rect">
            <a:avLst/>
          </a:prstGeom>
          <a:blipFill>
            <a:blip r:embed="rId5" cstate="print"/>
            <a:stretch>
              <a:fillRect/>
            </a:stretch>
          </a:blipFill>
        </p:spPr>
        <p:txBody>
          <a:bodyPr wrap="square" lIns="0" tIns="0" rIns="0" bIns="0" rtlCol="0"/>
          <a:lstStyle/>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自动向量化优</a:t>
            </a:r>
            <a:r>
              <a:rPr dirty="0"/>
              <a:t>化</a:t>
            </a:r>
            <a:r>
              <a:rPr spc="-25" dirty="0">
                <a:latin typeface="微软雅黑" panose="020B0503020204020204" charset="-122"/>
                <a:cs typeface="微软雅黑" panose="020B0503020204020204" charset="-122"/>
              </a:rPr>
              <a:t>-</a:t>
            </a:r>
            <a:r>
              <a:rPr spc="-5" dirty="0"/>
              <a:t>加入引语</a:t>
            </a:r>
            <a:endParaRPr spc="-5" dirty="0"/>
          </a:p>
        </p:txBody>
      </p:sp>
      <p:sp>
        <p:nvSpPr>
          <p:cNvPr id="11" name="object 11"/>
          <p:cNvSpPr txBox="1"/>
          <p:nvPr/>
        </p:nvSpPr>
        <p:spPr>
          <a:xfrm>
            <a:off x="78739" y="1156271"/>
            <a:ext cx="8919845" cy="4664710"/>
          </a:xfrm>
          <a:prstGeom prst="rect">
            <a:avLst/>
          </a:prstGeom>
        </p:spPr>
        <p:txBody>
          <a:bodyPr vert="horz" wrap="square" lIns="0" tIns="0" rIns="0" bIns="0" rtlCol="0">
            <a:spAutoFit/>
          </a:bodyPr>
          <a:lstStyle/>
          <a:p>
            <a:pPr marL="12700">
              <a:lnSpc>
                <a:spcPct val="100000"/>
              </a:lnSpc>
            </a:pPr>
            <a:r>
              <a:rPr sz="2200" spc="-5" dirty="0">
                <a:latin typeface="Calibri" panose="020F0502020204030204"/>
                <a:cs typeface="Calibri" panose="020F0502020204030204"/>
              </a:rPr>
              <a:t>do{</a:t>
            </a:r>
            <a:endParaRPr sz="2200">
              <a:latin typeface="Calibri" panose="020F0502020204030204"/>
              <a:cs typeface="Calibri" panose="020F0502020204030204"/>
            </a:endParaRPr>
          </a:p>
          <a:p>
            <a:pPr marL="355600">
              <a:lnSpc>
                <a:spcPct val="100000"/>
              </a:lnSpc>
            </a:pPr>
            <a:r>
              <a:rPr sz="2200" spc="-5" dirty="0">
                <a:latin typeface="Calibri" panose="020F0502020204030204"/>
                <a:cs typeface="Calibri" panose="020F0502020204030204"/>
              </a:rPr>
              <a:t>do{</a:t>
            </a:r>
            <a:endParaRPr sz="2200">
              <a:latin typeface="Calibri" panose="020F0502020204030204"/>
              <a:cs typeface="Calibri" panose="020F0502020204030204"/>
            </a:endParaRPr>
          </a:p>
          <a:p>
            <a:pPr marL="927100">
              <a:lnSpc>
                <a:spcPct val="100000"/>
              </a:lnSpc>
            </a:pPr>
            <a:r>
              <a:rPr sz="2200" dirty="0">
                <a:latin typeface="Calibri" panose="020F0502020204030204"/>
                <a:cs typeface="Calibri" panose="020F0502020204030204"/>
              </a:rPr>
              <a:t>…</a:t>
            </a:r>
            <a:endParaRPr sz="2200">
              <a:latin typeface="Calibri" panose="020F0502020204030204"/>
              <a:cs typeface="Calibri" panose="020F0502020204030204"/>
            </a:endParaRPr>
          </a:p>
          <a:p>
            <a:pPr marL="927100">
              <a:lnSpc>
                <a:spcPct val="100000"/>
              </a:lnSpc>
            </a:pPr>
            <a:r>
              <a:rPr sz="2200" spc="-35" dirty="0">
                <a:latin typeface="Calibri" panose="020F0502020204030204"/>
                <a:cs typeface="Calibri" panose="020F0502020204030204"/>
              </a:rPr>
              <a:t>t</a:t>
            </a:r>
            <a:r>
              <a:rPr sz="2200" dirty="0">
                <a:latin typeface="Calibri" panose="020F0502020204030204"/>
                <a:cs typeface="Calibri" panose="020F0502020204030204"/>
              </a:rPr>
              <a:t>a2=…;</a:t>
            </a:r>
            <a:endParaRPr sz="2200">
              <a:latin typeface="Calibri" panose="020F0502020204030204"/>
              <a:cs typeface="Calibri" panose="020F0502020204030204"/>
            </a:endParaRPr>
          </a:p>
          <a:p>
            <a:pPr marL="927100">
              <a:lnSpc>
                <a:spcPts val="2620"/>
              </a:lnSpc>
              <a:spcBef>
                <a:spcPts val="40"/>
              </a:spcBef>
            </a:pPr>
            <a:r>
              <a:rPr sz="2200" dirty="0">
                <a:latin typeface="Calibri" panose="020F0502020204030204"/>
                <a:cs typeface="Calibri" panose="020F0502020204030204"/>
              </a:rPr>
              <a:t>tm2=…;</a:t>
            </a:r>
            <a:r>
              <a:rPr sz="2200" spc="5" dirty="0">
                <a:latin typeface="Calibri" panose="020F0502020204030204"/>
                <a:cs typeface="Calibri" panose="020F0502020204030204"/>
              </a:rPr>
              <a:t> </a:t>
            </a:r>
            <a:r>
              <a:rPr sz="2200" dirty="0">
                <a:latin typeface="Calibri" panose="020F0502020204030204"/>
                <a:cs typeface="Calibri" panose="020F0502020204030204"/>
              </a:rPr>
              <a:t>/</a:t>
            </a:r>
            <a:r>
              <a:rPr sz="2200" spc="5" dirty="0">
                <a:latin typeface="Calibri" panose="020F0502020204030204"/>
                <a:cs typeface="Calibri" panose="020F0502020204030204"/>
              </a:rPr>
              <a:t>/</a:t>
            </a:r>
            <a:r>
              <a:rPr sz="2200" dirty="0">
                <a:latin typeface="宋体" panose="02010600030101010101" pitchFamily="2" charset="-122"/>
                <a:cs typeface="宋体" panose="02010600030101010101" pitchFamily="2" charset="-122"/>
              </a:rPr>
              <a:t>计算旅行时</a:t>
            </a:r>
            <a:endParaRPr sz="2200">
              <a:latin typeface="宋体" panose="02010600030101010101" pitchFamily="2" charset="-122"/>
              <a:cs typeface="宋体" panose="02010600030101010101" pitchFamily="2" charset="-122"/>
            </a:endParaRPr>
          </a:p>
          <a:p>
            <a:pPr marL="927100">
              <a:lnSpc>
                <a:spcPts val="2620"/>
              </a:lnSpc>
            </a:pPr>
            <a:r>
              <a:rPr sz="2200" b="1" spc="-5" dirty="0">
                <a:solidFill>
                  <a:srgbClr val="006FC0"/>
                </a:solidFill>
                <a:latin typeface="Calibri" panose="020F0502020204030204"/>
                <a:cs typeface="Calibri" panose="020F0502020204030204"/>
              </a:rPr>
              <a:t>#p</a:t>
            </a:r>
            <a:r>
              <a:rPr sz="2200" b="1" spc="-50" dirty="0">
                <a:solidFill>
                  <a:srgbClr val="006FC0"/>
                </a:solidFill>
                <a:latin typeface="Calibri" panose="020F0502020204030204"/>
                <a:cs typeface="Calibri" panose="020F0502020204030204"/>
              </a:rPr>
              <a:t>r</a:t>
            </a:r>
            <a:r>
              <a:rPr sz="2200" b="1" dirty="0">
                <a:solidFill>
                  <a:srgbClr val="006FC0"/>
                </a:solidFill>
                <a:latin typeface="Calibri" panose="020F0502020204030204"/>
                <a:cs typeface="Calibri" panose="020F0502020204030204"/>
              </a:rPr>
              <a:t>agma</a:t>
            </a:r>
            <a:r>
              <a:rPr sz="2200" b="1" spc="-5" dirty="0">
                <a:solidFill>
                  <a:srgbClr val="006FC0"/>
                </a:solidFill>
                <a:latin typeface="Calibri" panose="020F0502020204030204"/>
                <a:cs typeface="Calibri" panose="020F0502020204030204"/>
              </a:rPr>
              <a:t> </a:t>
            </a:r>
            <a:r>
              <a:rPr sz="2200" b="1" spc="-20" dirty="0">
                <a:solidFill>
                  <a:srgbClr val="006FC0"/>
                </a:solidFill>
                <a:latin typeface="Calibri" panose="020F0502020204030204"/>
                <a:cs typeface="Calibri" panose="020F0502020204030204"/>
              </a:rPr>
              <a:t>i</a:t>
            </a:r>
            <a:r>
              <a:rPr sz="2200" b="1" spc="-25" dirty="0">
                <a:solidFill>
                  <a:srgbClr val="006FC0"/>
                </a:solidFill>
                <a:latin typeface="Calibri" panose="020F0502020204030204"/>
                <a:cs typeface="Calibri" panose="020F0502020204030204"/>
              </a:rPr>
              <a:t>v</a:t>
            </a:r>
            <a:r>
              <a:rPr sz="2200" b="1" dirty="0">
                <a:solidFill>
                  <a:srgbClr val="006FC0"/>
                </a:solidFill>
                <a:latin typeface="Calibri" panose="020F0502020204030204"/>
                <a:cs typeface="Calibri" panose="020F0502020204030204"/>
              </a:rPr>
              <a:t>dep</a:t>
            </a:r>
            <a:endParaRPr sz="2200">
              <a:latin typeface="Calibri" panose="020F0502020204030204"/>
              <a:cs typeface="Calibri" panose="020F0502020204030204"/>
            </a:endParaRPr>
          </a:p>
          <a:p>
            <a:pPr marL="1841500" marR="5080" indent="-915035">
              <a:lnSpc>
                <a:spcPts val="2600"/>
              </a:lnSpc>
              <a:spcBef>
                <a:spcPts val="160"/>
              </a:spcBef>
            </a:pPr>
            <a:r>
              <a:rPr sz="2200" spc="-50" dirty="0">
                <a:latin typeface="Calibri" panose="020F0502020204030204"/>
                <a:cs typeface="Calibri" panose="020F0502020204030204"/>
              </a:rPr>
              <a:t>f</a:t>
            </a:r>
            <a:r>
              <a:rPr sz="2200" spc="-5" dirty="0">
                <a:latin typeface="Calibri" panose="020F0502020204030204"/>
                <a:cs typeface="Calibri" panose="020F0502020204030204"/>
              </a:rPr>
              <a:t>or(i</a:t>
            </a:r>
            <a:r>
              <a:rPr sz="2200" dirty="0">
                <a:latin typeface="Calibri" panose="020F0502020204030204"/>
                <a:cs typeface="Calibri" panose="020F0502020204030204"/>
              </a:rPr>
              <a:t>t</a:t>
            </a:r>
            <a:r>
              <a:rPr sz="2200" spc="5" dirty="0">
                <a:latin typeface="Calibri" panose="020F0502020204030204"/>
                <a:cs typeface="Calibri" panose="020F0502020204030204"/>
              </a:rPr>
              <a:t> </a:t>
            </a:r>
            <a:r>
              <a:rPr sz="2200" dirty="0">
                <a:latin typeface="Calibri" panose="020F0502020204030204"/>
                <a:cs typeface="Calibri" panose="020F0502020204030204"/>
              </a:rPr>
              <a:t>= </a:t>
            </a:r>
            <a:r>
              <a:rPr sz="2200" spc="-10" dirty="0">
                <a:latin typeface="Calibri" panose="020F0502020204030204"/>
                <a:cs typeface="Calibri" panose="020F0502020204030204"/>
              </a:rPr>
              <a:t>i</a:t>
            </a:r>
            <a:r>
              <a:rPr sz="2200" dirty="0">
                <a:latin typeface="Calibri" panose="020F0502020204030204"/>
                <a:cs typeface="Calibri" panose="020F0502020204030204"/>
              </a:rPr>
              <a:t>16</a:t>
            </a:r>
            <a:r>
              <a:rPr sz="2200" spc="-5" dirty="0">
                <a:latin typeface="Calibri" panose="020F0502020204030204"/>
                <a:cs typeface="Calibri" panose="020F0502020204030204"/>
              </a:rPr>
              <a:t> -</a:t>
            </a:r>
            <a:r>
              <a:rPr sz="2200" dirty="0">
                <a:latin typeface="Calibri" panose="020F0502020204030204"/>
                <a:cs typeface="Calibri" panose="020F0502020204030204"/>
              </a:rPr>
              <a:t>1; it</a:t>
            </a:r>
            <a:r>
              <a:rPr sz="2200" spc="-5" dirty="0">
                <a:latin typeface="Calibri" panose="020F0502020204030204"/>
                <a:cs typeface="Calibri" panose="020F0502020204030204"/>
              </a:rPr>
              <a:t> </a:t>
            </a:r>
            <a:r>
              <a:rPr sz="2200" dirty="0">
                <a:latin typeface="Calibri" panose="020F0502020204030204"/>
                <a:cs typeface="Calibri" panose="020F0502020204030204"/>
              </a:rPr>
              <a:t>&lt; i16+ibm3</a:t>
            </a:r>
            <a:r>
              <a:rPr sz="2200" spc="-20" dirty="0">
                <a:latin typeface="Calibri" panose="020F0502020204030204"/>
                <a:cs typeface="Calibri" panose="020F0502020204030204"/>
              </a:rPr>
              <a:t>1</a:t>
            </a:r>
            <a:r>
              <a:rPr sz="2200" spc="-10" dirty="0">
                <a:latin typeface="Calibri" panose="020F0502020204030204"/>
                <a:cs typeface="Calibri" panose="020F0502020204030204"/>
              </a:rPr>
              <a:t>;</a:t>
            </a:r>
            <a:r>
              <a:rPr sz="2200" spc="-15" dirty="0">
                <a:latin typeface="Calibri" panose="020F0502020204030204"/>
                <a:cs typeface="Calibri" panose="020F0502020204030204"/>
              </a:rPr>
              <a:t> </a:t>
            </a:r>
            <a:r>
              <a:rPr sz="2200" dirty="0">
                <a:latin typeface="Calibri" panose="020F0502020204030204"/>
                <a:cs typeface="Calibri" panose="020F0502020204030204"/>
              </a:rPr>
              <a:t>it</a:t>
            </a:r>
            <a:r>
              <a:rPr sz="2200" spc="10" dirty="0">
                <a:latin typeface="Calibri" panose="020F0502020204030204"/>
                <a:cs typeface="Calibri" panose="020F0502020204030204"/>
              </a:rPr>
              <a:t>+</a:t>
            </a:r>
            <a:r>
              <a:rPr sz="2200" spc="-5" dirty="0">
                <a:latin typeface="Calibri" panose="020F0502020204030204"/>
                <a:cs typeface="Calibri" panose="020F0502020204030204"/>
              </a:rPr>
              <a:t>+)//</a:t>
            </a:r>
            <a:r>
              <a:rPr sz="2200" spc="5" dirty="0">
                <a:latin typeface="Calibri" panose="020F0502020204030204"/>
                <a:cs typeface="Calibri" panose="020F0502020204030204"/>
              </a:rPr>
              <a:t>8</a:t>
            </a:r>
            <a:r>
              <a:rPr sz="2200" dirty="0">
                <a:latin typeface="宋体" panose="02010600030101010101" pitchFamily="2" charset="-122"/>
                <a:cs typeface="宋体" panose="02010600030101010101" pitchFamily="2" charset="-122"/>
              </a:rPr>
              <a:t>、</a:t>
            </a:r>
            <a:r>
              <a:rPr sz="2200" spc="-10" dirty="0">
                <a:latin typeface="Calibri" panose="020F0502020204030204"/>
                <a:cs typeface="Calibri" panose="020F0502020204030204"/>
              </a:rPr>
              <a:t>1</a:t>
            </a:r>
            <a:r>
              <a:rPr sz="2200" dirty="0">
                <a:latin typeface="Calibri" panose="020F0502020204030204"/>
                <a:cs typeface="Calibri" panose="020F0502020204030204"/>
              </a:rPr>
              <a:t>6</a:t>
            </a:r>
            <a:r>
              <a:rPr sz="2200" dirty="0">
                <a:latin typeface="宋体" panose="02010600030101010101" pitchFamily="2" charset="-122"/>
                <a:cs typeface="宋体" panose="02010600030101010101" pitchFamily="2" charset="-122"/>
              </a:rPr>
              <a:t>或</a:t>
            </a:r>
            <a:r>
              <a:rPr sz="2200" spc="-10" dirty="0">
                <a:latin typeface="Calibri" panose="020F0502020204030204"/>
                <a:cs typeface="Calibri" panose="020F0502020204030204"/>
              </a:rPr>
              <a:t>32</a:t>
            </a:r>
            <a:r>
              <a:rPr sz="2200" dirty="0">
                <a:latin typeface="宋体" panose="02010600030101010101" pitchFamily="2" charset="-122"/>
                <a:cs typeface="宋体" panose="02010600030101010101" pitchFamily="2" charset="-122"/>
              </a:rPr>
              <a:t>点插值求成</a:t>
            </a:r>
            <a:r>
              <a:rPr sz="2200" spc="-15" dirty="0">
                <a:latin typeface="宋体" panose="02010600030101010101" pitchFamily="2" charset="-122"/>
                <a:cs typeface="宋体" panose="02010600030101010101" pitchFamily="2" charset="-122"/>
              </a:rPr>
              <a:t>像</a:t>
            </a:r>
            <a:r>
              <a:rPr sz="2200" dirty="0">
                <a:latin typeface="宋体" panose="02010600030101010101" pitchFamily="2" charset="-122"/>
                <a:cs typeface="宋体" panose="02010600030101010101" pitchFamily="2" charset="-122"/>
              </a:rPr>
              <a:t>体结</a:t>
            </a:r>
            <a:r>
              <a:rPr sz="2200" spc="-5" dirty="0">
                <a:latin typeface="宋体" panose="02010600030101010101" pitchFamily="2" charset="-122"/>
                <a:cs typeface="宋体" panose="02010600030101010101" pitchFamily="2" charset="-122"/>
              </a:rPr>
              <a:t>果</a:t>
            </a:r>
            <a:r>
              <a:rPr sz="2200" dirty="0">
                <a:latin typeface="Calibri" panose="020F0502020204030204"/>
                <a:cs typeface="Calibri" panose="020F0502020204030204"/>
              </a:rPr>
              <a:t>{ mod(it)</a:t>
            </a:r>
            <a:r>
              <a:rPr sz="2200" spc="-15" dirty="0">
                <a:latin typeface="Calibri" panose="020F0502020204030204"/>
                <a:cs typeface="Calibri" panose="020F0502020204030204"/>
              </a:rPr>
              <a:t> </a:t>
            </a:r>
            <a:r>
              <a:rPr sz="2200" dirty="0">
                <a:latin typeface="Calibri" panose="020F0502020204030204"/>
                <a:cs typeface="Calibri" panose="020F0502020204030204"/>
              </a:rPr>
              <a:t>+=</a:t>
            </a:r>
            <a:r>
              <a:rPr sz="2200" spc="5" dirty="0">
                <a:latin typeface="Calibri" panose="020F0502020204030204"/>
                <a:cs typeface="Calibri" panose="020F0502020204030204"/>
              </a:rPr>
              <a:t> </a:t>
            </a:r>
            <a:r>
              <a:rPr sz="2200" dirty="0">
                <a:latin typeface="Calibri" panose="020F0502020204030204"/>
                <a:cs typeface="Calibri" panose="020F0502020204030204"/>
              </a:rPr>
              <a:t>…;</a:t>
            </a:r>
            <a:endParaRPr sz="2200">
              <a:latin typeface="Calibri" panose="020F0502020204030204"/>
              <a:cs typeface="Calibri" panose="020F0502020204030204"/>
            </a:endParaRPr>
          </a:p>
          <a:p>
            <a:pPr marL="927100">
              <a:lnSpc>
                <a:spcPts val="2560"/>
              </a:lnSpc>
            </a:pPr>
            <a:r>
              <a:rPr sz="2200" dirty="0">
                <a:latin typeface="Calibri" panose="020F0502020204030204"/>
                <a:cs typeface="Calibri" panose="020F0502020204030204"/>
              </a:rPr>
              <a:t>}</a:t>
            </a:r>
            <a:endParaRPr sz="2200">
              <a:latin typeface="Calibri" panose="020F0502020204030204"/>
              <a:cs typeface="Calibri" panose="020F0502020204030204"/>
            </a:endParaRPr>
          </a:p>
          <a:p>
            <a:pPr marL="927100">
              <a:lnSpc>
                <a:spcPct val="100000"/>
              </a:lnSpc>
            </a:pPr>
            <a:r>
              <a:rPr sz="2200" dirty="0">
                <a:latin typeface="Calibri" panose="020F0502020204030204"/>
                <a:cs typeface="Calibri" panose="020F0502020204030204"/>
              </a:rPr>
              <a:t>i16</a:t>
            </a:r>
            <a:r>
              <a:rPr sz="2200" spc="-15" dirty="0">
                <a:latin typeface="Calibri" panose="020F0502020204030204"/>
                <a:cs typeface="Calibri" panose="020F0502020204030204"/>
              </a:rPr>
              <a:t> </a:t>
            </a:r>
            <a:r>
              <a:rPr sz="2200" dirty="0">
                <a:latin typeface="Calibri" panose="020F0502020204030204"/>
                <a:cs typeface="Calibri" panose="020F0502020204030204"/>
              </a:rPr>
              <a:t>= i16</a:t>
            </a:r>
            <a:r>
              <a:rPr sz="2200" spc="-10" dirty="0">
                <a:latin typeface="Calibri" panose="020F0502020204030204"/>
                <a:cs typeface="Calibri" panose="020F0502020204030204"/>
              </a:rPr>
              <a:t> </a:t>
            </a:r>
            <a:r>
              <a:rPr sz="2200" dirty="0">
                <a:latin typeface="Calibri" panose="020F0502020204030204"/>
                <a:cs typeface="Calibri" panose="020F0502020204030204"/>
              </a:rPr>
              <a:t>+ </a:t>
            </a:r>
            <a:r>
              <a:rPr sz="2200" spc="-5" dirty="0">
                <a:latin typeface="Calibri" panose="020F0502020204030204"/>
                <a:cs typeface="Calibri" panose="020F0502020204030204"/>
              </a:rPr>
              <a:t>nchu</a:t>
            </a:r>
            <a:r>
              <a:rPr sz="2200" spc="-15" dirty="0">
                <a:latin typeface="Calibri" panose="020F0502020204030204"/>
                <a:cs typeface="Calibri" panose="020F0502020204030204"/>
              </a:rPr>
              <a:t>n</a:t>
            </a:r>
            <a:r>
              <a:rPr sz="2200" dirty="0">
                <a:latin typeface="Calibri" panose="020F0502020204030204"/>
                <a:cs typeface="Calibri" panose="020F0502020204030204"/>
              </a:rPr>
              <a:t>k</a:t>
            </a:r>
            <a:r>
              <a:rPr sz="2200" spc="-10" dirty="0">
                <a:latin typeface="Calibri" panose="020F0502020204030204"/>
                <a:cs typeface="Calibri" panose="020F0502020204030204"/>
              </a:rPr>
              <a:t>;</a:t>
            </a:r>
            <a:endParaRPr sz="2200">
              <a:latin typeface="Calibri" panose="020F0502020204030204"/>
              <a:cs typeface="Calibri" panose="020F0502020204030204"/>
            </a:endParaRPr>
          </a:p>
          <a:p>
            <a:pPr marL="927100">
              <a:lnSpc>
                <a:spcPct val="100000"/>
              </a:lnSpc>
            </a:pPr>
            <a:r>
              <a:rPr sz="2200" dirty="0">
                <a:latin typeface="Calibri" panose="020F0502020204030204"/>
                <a:cs typeface="Calibri" panose="020F0502020204030204"/>
              </a:rPr>
              <a:t>if</a:t>
            </a:r>
            <a:r>
              <a:rPr sz="2200" spc="-10" dirty="0">
                <a:latin typeface="Calibri" panose="020F0502020204030204"/>
                <a:cs typeface="Calibri" panose="020F0502020204030204"/>
              </a:rPr>
              <a:t>(</a:t>
            </a:r>
            <a:r>
              <a:rPr sz="2200" spc="-5" dirty="0">
                <a:latin typeface="Calibri" panose="020F0502020204030204"/>
                <a:cs typeface="Calibri" panose="020F0502020204030204"/>
              </a:rPr>
              <a:t>nch</a:t>
            </a:r>
            <a:r>
              <a:rPr sz="2200" spc="-15" dirty="0">
                <a:latin typeface="Calibri" panose="020F0502020204030204"/>
                <a:cs typeface="Calibri" panose="020F0502020204030204"/>
              </a:rPr>
              <a:t>u</a:t>
            </a:r>
            <a:r>
              <a:rPr sz="2200" spc="-5" dirty="0">
                <a:latin typeface="Calibri" panose="020F0502020204030204"/>
                <a:cs typeface="Calibri" panose="020F0502020204030204"/>
              </a:rPr>
              <a:t>n</a:t>
            </a:r>
            <a:r>
              <a:rPr sz="2200" dirty="0">
                <a:latin typeface="Calibri" panose="020F0502020204030204"/>
                <a:cs typeface="Calibri" panose="020F0502020204030204"/>
              </a:rPr>
              <a:t>k</a:t>
            </a:r>
            <a:r>
              <a:rPr sz="2200" spc="-20" dirty="0">
                <a:latin typeface="Calibri" panose="020F0502020204030204"/>
                <a:cs typeface="Calibri" panose="020F0502020204030204"/>
              </a:rPr>
              <a:t> </a:t>
            </a:r>
            <a:r>
              <a:rPr sz="2200" dirty="0">
                <a:latin typeface="Calibri" panose="020F0502020204030204"/>
                <a:cs typeface="Calibri" panose="020F0502020204030204"/>
              </a:rPr>
              <a:t>&lt;</a:t>
            </a:r>
            <a:r>
              <a:rPr sz="2200" spc="5" dirty="0">
                <a:latin typeface="Calibri" panose="020F0502020204030204"/>
                <a:cs typeface="Calibri" panose="020F0502020204030204"/>
              </a:rPr>
              <a:t> </a:t>
            </a:r>
            <a:r>
              <a:rPr sz="2200" dirty="0">
                <a:latin typeface="Calibri" panose="020F0502020204030204"/>
                <a:cs typeface="Calibri" panose="020F0502020204030204"/>
              </a:rPr>
              <a:t>m</a:t>
            </a:r>
            <a:r>
              <a:rPr sz="2200" spc="-20" dirty="0">
                <a:latin typeface="Calibri" panose="020F0502020204030204"/>
                <a:cs typeface="Calibri" panose="020F0502020204030204"/>
              </a:rPr>
              <a:t>a</a:t>
            </a:r>
            <a:r>
              <a:rPr sz="2200" spc="-50" dirty="0">
                <a:latin typeface="Calibri" panose="020F0502020204030204"/>
                <a:cs typeface="Calibri" panose="020F0502020204030204"/>
              </a:rPr>
              <a:t>x</a:t>
            </a:r>
            <a:r>
              <a:rPr sz="2200" dirty="0">
                <a:latin typeface="Calibri" panose="020F0502020204030204"/>
                <a:cs typeface="Calibri" panose="020F0502020204030204"/>
              </a:rPr>
              <a:t>ch</a:t>
            </a:r>
            <a:r>
              <a:rPr sz="2200" spc="-15" dirty="0">
                <a:latin typeface="Calibri" panose="020F0502020204030204"/>
                <a:cs typeface="Calibri" panose="020F0502020204030204"/>
              </a:rPr>
              <a:t>un</a:t>
            </a:r>
            <a:r>
              <a:rPr sz="2200" dirty="0">
                <a:latin typeface="Calibri" panose="020F0502020204030204"/>
                <a:cs typeface="Calibri" panose="020F0502020204030204"/>
              </a:rPr>
              <a:t>k</a:t>
            </a:r>
            <a:r>
              <a:rPr sz="2200" spc="-20" dirty="0">
                <a:latin typeface="Calibri" panose="020F0502020204030204"/>
                <a:cs typeface="Calibri" panose="020F0502020204030204"/>
              </a:rPr>
              <a:t> </a:t>
            </a:r>
            <a:r>
              <a:rPr sz="2200" spc="-5" dirty="0">
                <a:latin typeface="Calibri" panose="020F0502020204030204"/>
                <a:cs typeface="Calibri" panose="020F0502020204030204"/>
              </a:rPr>
              <a:t>&amp;</a:t>
            </a:r>
            <a:r>
              <a:rPr sz="2200" dirty="0">
                <a:latin typeface="Calibri" panose="020F0502020204030204"/>
                <a:cs typeface="Calibri" panose="020F0502020204030204"/>
              </a:rPr>
              <a:t>&amp;</a:t>
            </a:r>
            <a:r>
              <a:rPr sz="2200" spc="5" dirty="0">
                <a:latin typeface="Calibri" panose="020F0502020204030204"/>
                <a:cs typeface="Calibri" panose="020F0502020204030204"/>
              </a:rPr>
              <a:t> </a:t>
            </a:r>
            <a:r>
              <a:rPr sz="2200" dirty="0">
                <a:latin typeface="Calibri" panose="020F0502020204030204"/>
                <a:cs typeface="Calibri" panose="020F0502020204030204"/>
              </a:rPr>
              <a:t>t</a:t>
            </a:r>
            <a:r>
              <a:rPr sz="2200" spc="-20" dirty="0">
                <a:latin typeface="Calibri" panose="020F0502020204030204"/>
                <a:cs typeface="Calibri" panose="020F0502020204030204"/>
              </a:rPr>
              <a:t>m</a:t>
            </a:r>
            <a:r>
              <a:rPr sz="2200" spc="-25" dirty="0">
                <a:latin typeface="Calibri" panose="020F0502020204030204"/>
                <a:cs typeface="Calibri" panose="020F0502020204030204"/>
              </a:rPr>
              <a:t>t</a:t>
            </a:r>
            <a:r>
              <a:rPr sz="2200" dirty="0">
                <a:latin typeface="Calibri" panose="020F0502020204030204"/>
                <a:cs typeface="Calibri" panose="020F0502020204030204"/>
              </a:rPr>
              <a:t>e</a:t>
            </a:r>
            <a:r>
              <a:rPr sz="2200" spc="-20" dirty="0">
                <a:latin typeface="Calibri" panose="020F0502020204030204"/>
                <a:cs typeface="Calibri" panose="020F0502020204030204"/>
              </a:rPr>
              <a:t>s</a:t>
            </a:r>
            <a:r>
              <a:rPr sz="2200" dirty="0">
                <a:latin typeface="Calibri" panose="020F0502020204030204"/>
                <a:cs typeface="Calibri" panose="020F0502020204030204"/>
              </a:rPr>
              <a:t>t &lt;</a:t>
            </a:r>
            <a:r>
              <a:rPr sz="2200" spc="5" dirty="0">
                <a:latin typeface="Calibri" panose="020F0502020204030204"/>
                <a:cs typeface="Calibri" panose="020F0502020204030204"/>
              </a:rPr>
              <a:t> </a:t>
            </a:r>
            <a:r>
              <a:rPr sz="2200" dirty="0">
                <a:latin typeface="Calibri" panose="020F0502020204030204"/>
                <a:cs typeface="Calibri" panose="020F0502020204030204"/>
              </a:rPr>
              <a:t>1 </a:t>
            </a:r>
            <a:r>
              <a:rPr sz="2200" spc="-5" dirty="0">
                <a:latin typeface="Calibri" panose="020F0502020204030204"/>
                <a:cs typeface="Calibri" panose="020F0502020204030204"/>
              </a:rPr>
              <a:t>&amp;</a:t>
            </a:r>
            <a:r>
              <a:rPr sz="2200" dirty="0">
                <a:latin typeface="Calibri" panose="020F0502020204030204"/>
                <a:cs typeface="Calibri" panose="020F0502020204030204"/>
              </a:rPr>
              <a:t>&amp; rl</a:t>
            </a:r>
            <a:r>
              <a:rPr sz="2200" spc="-10" dirty="0">
                <a:latin typeface="Calibri" panose="020F0502020204030204"/>
                <a:cs typeface="Calibri" panose="020F0502020204030204"/>
              </a:rPr>
              <a:t> </a:t>
            </a:r>
            <a:r>
              <a:rPr sz="2200" spc="-5" dirty="0">
                <a:latin typeface="Calibri" panose="020F0502020204030204"/>
                <a:cs typeface="Calibri" panose="020F0502020204030204"/>
              </a:rPr>
              <a:t>=</a:t>
            </a:r>
            <a:r>
              <a:rPr sz="2200" dirty="0">
                <a:latin typeface="Calibri" panose="020F0502020204030204"/>
                <a:cs typeface="Calibri" panose="020F0502020204030204"/>
              </a:rPr>
              <a:t>=</a:t>
            </a:r>
            <a:r>
              <a:rPr sz="2200" spc="5" dirty="0">
                <a:latin typeface="Calibri" panose="020F0502020204030204"/>
                <a:cs typeface="Calibri" panose="020F0502020204030204"/>
              </a:rPr>
              <a:t> </a:t>
            </a:r>
            <a:r>
              <a:rPr sz="2200" dirty="0">
                <a:latin typeface="Calibri" panose="020F0502020204030204"/>
                <a:cs typeface="Calibri" panose="020F0502020204030204"/>
              </a:rPr>
              <a:t>1){i</a:t>
            </a:r>
            <a:r>
              <a:rPr sz="2200" spc="-15" dirty="0">
                <a:latin typeface="Calibri" panose="020F0502020204030204"/>
                <a:cs typeface="Calibri" panose="020F0502020204030204"/>
              </a:rPr>
              <a:t>b</a:t>
            </a:r>
            <a:r>
              <a:rPr sz="2200" dirty="0">
                <a:latin typeface="Calibri" panose="020F0502020204030204"/>
                <a:cs typeface="Calibri" panose="020F0502020204030204"/>
              </a:rPr>
              <a:t>m31</a:t>
            </a:r>
            <a:r>
              <a:rPr sz="2200" spc="-20" dirty="0">
                <a:latin typeface="Calibri" panose="020F0502020204030204"/>
                <a:cs typeface="Calibri" panose="020F0502020204030204"/>
              </a:rPr>
              <a:t> </a:t>
            </a:r>
            <a:r>
              <a:rPr sz="2200" dirty="0">
                <a:latin typeface="Calibri" panose="020F0502020204030204"/>
                <a:cs typeface="Calibri" panose="020F0502020204030204"/>
              </a:rPr>
              <a:t>=</a:t>
            </a:r>
            <a:r>
              <a:rPr sz="2200" spc="5" dirty="0">
                <a:latin typeface="Calibri" panose="020F0502020204030204"/>
                <a:cs typeface="Calibri" panose="020F0502020204030204"/>
              </a:rPr>
              <a:t> </a:t>
            </a:r>
            <a:r>
              <a:rPr sz="2200" dirty="0">
                <a:latin typeface="Calibri" panose="020F0502020204030204"/>
                <a:cs typeface="Calibri" panose="020F0502020204030204"/>
              </a:rPr>
              <a:t>15 </a:t>
            </a:r>
            <a:r>
              <a:rPr sz="2200" spc="-5" dirty="0">
                <a:latin typeface="Calibri" panose="020F0502020204030204"/>
                <a:cs typeface="Calibri" panose="020F0502020204030204"/>
              </a:rPr>
              <a:t>o</a:t>
            </a:r>
            <a:r>
              <a:rPr sz="2200" dirty="0">
                <a:latin typeface="Calibri" panose="020F0502020204030204"/>
                <a:cs typeface="Calibri" panose="020F0502020204030204"/>
              </a:rPr>
              <a:t>r</a:t>
            </a:r>
            <a:r>
              <a:rPr sz="2200" spc="-10" dirty="0">
                <a:latin typeface="Calibri" panose="020F0502020204030204"/>
                <a:cs typeface="Calibri" panose="020F0502020204030204"/>
              </a:rPr>
              <a:t> </a:t>
            </a:r>
            <a:r>
              <a:rPr sz="2200" dirty="0">
                <a:latin typeface="Calibri" panose="020F0502020204030204"/>
                <a:cs typeface="Calibri" panose="020F0502020204030204"/>
              </a:rPr>
              <a:t>31;}</a:t>
            </a:r>
            <a:endParaRPr sz="2200">
              <a:latin typeface="Calibri" panose="020F0502020204030204"/>
              <a:cs typeface="Calibri" panose="020F0502020204030204"/>
            </a:endParaRPr>
          </a:p>
          <a:p>
            <a:pPr marL="355600">
              <a:lnSpc>
                <a:spcPct val="100000"/>
              </a:lnSpc>
            </a:pPr>
            <a:r>
              <a:rPr sz="2200" spc="-5" dirty="0">
                <a:latin typeface="Calibri" panose="020F0502020204030204"/>
                <a:cs typeface="Calibri" panose="020F0502020204030204"/>
              </a:rPr>
              <a:t>}whil</a:t>
            </a:r>
            <a:r>
              <a:rPr sz="2200" dirty="0">
                <a:latin typeface="Calibri" panose="020F0502020204030204"/>
                <a:cs typeface="Calibri" panose="020F0502020204030204"/>
              </a:rPr>
              <a:t>e(i</a:t>
            </a:r>
            <a:r>
              <a:rPr sz="2200" spc="-10" dirty="0">
                <a:latin typeface="Calibri" panose="020F0502020204030204"/>
                <a:cs typeface="Calibri" panose="020F0502020204030204"/>
              </a:rPr>
              <a:t>1</a:t>
            </a:r>
            <a:r>
              <a:rPr sz="2200" dirty="0">
                <a:latin typeface="Calibri" panose="020F0502020204030204"/>
                <a:cs typeface="Calibri" panose="020F0502020204030204"/>
              </a:rPr>
              <a:t>6 +</a:t>
            </a:r>
            <a:r>
              <a:rPr sz="2200" spc="-15" dirty="0">
                <a:latin typeface="Calibri" panose="020F0502020204030204"/>
                <a:cs typeface="Calibri" panose="020F0502020204030204"/>
              </a:rPr>
              <a:t> </a:t>
            </a:r>
            <a:r>
              <a:rPr sz="2200" dirty="0">
                <a:latin typeface="Calibri" panose="020F0502020204030204"/>
                <a:cs typeface="Calibri" panose="020F0502020204030204"/>
              </a:rPr>
              <a:t>m</a:t>
            </a:r>
            <a:r>
              <a:rPr sz="2200" spc="-20" dirty="0">
                <a:latin typeface="Calibri" panose="020F0502020204030204"/>
                <a:cs typeface="Calibri" panose="020F0502020204030204"/>
              </a:rPr>
              <a:t>a</a:t>
            </a:r>
            <a:r>
              <a:rPr sz="2200" spc="-50" dirty="0">
                <a:latin typeface="Calibri" panose="020F0502020204030204"/>
                <a:cs typeface="Calibri" panose="020F0502020204030204"/>
              </a:rPr>
              <a:t>x</a:t>
            </a:r>
            <a:r>
              <a:rPr sz="2200" dirty="0">
                <a:latin typeface="Calibri" panose="020F0502020204030204"/>
                <a:cs typeface="Calibri" panose="020F0502020204030204"/>
              </a:rPr>
              <a:t>ch</a:t>
            </a:r>
            <a:r>
              <a:rPr sz="2200" spc="-15" dirty="0">
                <a:latin typeface="Calibri" panose="020F0502020204030204"/>
                <a:cs typeface="Calibri" panose="020F0502020204030204"/>
              </a:rPr>
              <a:t>u</a:t>
            </a:r>
            <a:r>
              <a:rPr sz="2200" spc="-5" dirty="0">
                <a:latin typeface="Calibri" panose="020F0502020204030204"/>
                <a:cs typeface="Calibri" panose="020F0502020204030204"/>
              </a:rPr>
              <a:t>n</a:t>
            </a:r>
            <a:r>
              <a:rPr sz="2200" dirty="0">
                <a:latin typeface="Calibri" panose="020F0502020204030204"/>
                <a:cs typeface="Calibri" panose="020F0502020204030204"/>
              </a:rPr>
              <a:t>k</a:t>
            </a:r>
            <a:r>
              <a:rPr sz="2200" spc="-25" dirty="0">
                <a:latin typeface="Calibri" panose="020F0502020204030204"/>
                <a:cs typeface="Calibri" panose="020F0502020204030204"/>
              </a:rPr>
              <a:t> </a:t>
            </a:r>
            <a:r>
              <a:rPr sz="2200" dirty="0">
                <a:latin typeface="Calibri" panose="020F0502020204030204"/>
                <a:cs typeface="Calibri" panose="020F0502020204030204"/>
              </a:rPr>
              <a:t>&lt;=</a:t>
            </a:r>
            <a:r>
              <a:rPr sz="2200" spc="5" dirty="0">
                <a:latin typeface="Calibri" panose="020F0502020204030204"/>
                <a:cs typeface="Calibri" panose="020F0502020204030204"/>
              </a:rPr>
              <a:t> </a:t>
            </a:r>
            <a:r>
              <a:rPr sz="2200" spc="-5" dirty="0">
                <a:latin typeface="Calibri" panose="020F0502020204030204"/>
                <a:cs typeface="Calibri" panose="020F0502020204030204"/>
              </a:rPr>
              <a:t>su</a:t>
            </a:r>
            <a:r>
              <a:rPr sz="2200" dirty="0">
                <a:latin typeface="Calibri" panose="020F0502020204030204"/>
                <a:cs typeface="Calibri" panose="020F0502020204030204"/>
              </a:rPr>
              <a:t>n</a:t>
            </a:r>
            <a:r>
              <a:rPr sz="2200" spc="-5" dirty="0">
                <a:latin typeface="Calibri" panose="020F0502020204030204"/>
                <a:cs typeface="Calibri" panose="020F0502020204030204"/>
              </a:rPr>
              <a:t>ou</a:t>
            </a:r>
            <a:r>
              <a:rPr sz="2200" dirty="0">
                <a:latin typeface="Calibri" panose="020F0502020204030204"/>
                <a:cs typeface="Calibri" panose="020F0502020204030204"/>
              </a:rPr>
              <a:t>t</a:t>
            </a:r>
            <a:r>
              <a:rPr sz="2200" spc="-15" dirty="0">
                <a:latin typeface="Calibri" panose="020F0502020204030204"/>
                <a:cs typeface="Calibri" panose="020F0502020204030204"/>
              </a:rPr>
              <a:t> </a:t>
            </a:r>
            <a:r>
              <a:rPr sz="2200" dirty="0">
                <a:latin typeface="Calibri" panose="020F0502020204030204"/>
                <a:cs typeface="Calibri" panose="020F0502020204030204"/>
              </a:rPr>
              <a:t>- 1);</a:t>
            </a:r>
            <a:endParaRPr sz="2200">
              <a:latin typeface="Calibri" panose="020F0502020204030204"/>
              <a:cs typeface="Calibri" panose="020F0502020204030204"/>
            </a:endParaRPr>
          </a:p>
          <a:p>
            <a:pPr marL="355600">
              <a:lnSpc>
                <a:spcPct val="100000"/>
              </a:lnSpc>
            </a:pPr>
            <a:r>
              <a:rPr sz="2200" dirty="0">
                <a:latin typeface="Calibri" panose="020F0502020204030204"/>
                <a:cs typeface="Calibri" panose="020F0502020204030204"/>
              </a:rPr>
              <a:t>if(</a:t>
            </a:r>
            <a:r>
              <a:rPr sz="2200" spc="-5" dirty="0">
                <a:latin typeface="Calibri" panose="020F0502020204030204"/>
                <a:cs typeface="Calibri" panose="020F0502020204030204"/>
              </a:rPr>
              <a:t> </a:t>
            </a:r>
            <a:r>
              <a:rPr sz="2200" spc="-10" dirty="0">
                <a:latin typeface="Calibri" panose="020F0502020204030204"/>
                <a:cs typeface="Calibri" panose="020F0502020204030204"/>
              </a:rPr>
              <a:t>i</a:t>
            </a:r>
            <a:r>
              <a:rPr sz="2200" dirty="0">
                <a:latin typeface="Calibri" panose="020F0502020204030204"/>
                <a:cs typeface="Calibri" panose="020F0502020204030204"/>
              </a:rPr>
              <a:t>16</a:t>
            </a:r>
            <a:r>
              <a:rPr sz="2200" spc="-15" dirty="0">
                <a:latin typeface="Calibri" panose="020F0502020204030204"/>
                <a:cs typeface="Calibri" panose="020F0502020204030204"/>
              </a:rPr>
              <a:t> </a:t>
            </a:r>
            <a:r>
              <a:rPr sz="2200" dirty="0">
                <a:latin typeface="Calibri" panose="020F0502020204030204"/>
                <a:cs typeface="Calibri" panose="020F0502020204030204"/>
              </a:rPr>
              <a:t>+</a:t>
            </a:r>
            <a:r>
              <a:rPr sz="2200" spc="5" dirty="0">
                <a:latin typeface="Calibri" panose="020F0502020204030204"/>
                <a:cs typeface="Calibri" panose="020F0502020204030204"/>
              </a:rPr>
              <a:t> </a:t>
            </a:r>
            <a:r>
              <a:rPr sz="2200" spc="-5" dirty="0">
                <a:latin typeface="Calibri" panose="020F0502020204030204"/>
                <a:cs typeface="Calibri" panose="020F0502020204030204"/>
              </a:rPr>
              <a:t>nch</a:t>
            </a:r>
            <a:r>
              <a:rPr sz="2200" spc="-15" dirty="0">
                <a:latin typeface="Calibri" panose="020F0502020204030204"/>
                <a:cs typeface="Calibri" panose="020F0502020204030204"/>
              </a:rPr>
              <a:t>u</a:t>
            </a:r>
            <a:r>
              <a:rPr sz="2200" spc="-5" dirty="0">
                <a:latin typeface="Calibri" panose="020F0502020204030204"/>
                <a:cs typeface="Calibri" panose="020F0502020204030204"/>
              </a:rPr>
              <a:t>n</a:t>
            </a:r>
            <a:r>
              <a:rPr sz="2200" dirty="0">
                <a:latin typeface="Calibri" panose="020F0502020204030204"/>
                <a:cs typeface="Calibri" panose="020F0502020204030204"/>
              </a:rPr>
              <a:t>k</a:t>
            </a:r>
            <a:r>
              <a:rPr sz="2200" spc="-10" dirty="0">
                <a:latin typeface="Calibri" panose="020F0502020204030204"/>
                <a:cs typeface="Calibri" panose="020F0502020204030204"/>
              </a:rPr>
              <a:t> </a:t>
            </a:r>
            <a:r>
              <a:rPr sz="2200" dirty="0">
                <a:latin typeface="Calibri" panose="020F0502020204030204"/>
                <a:cs typeface="Calibri" panose="020F0502020204030204"/>
              </a:rPr>
              <a:t>&gt;</a:t>
            </a:r>
            <a:r>
              <a:rPr sz="2200" spc="-15" dirty="0">
                <a:latin typeface="Calibri" panose="020F0502020204030204"/>
                <a:cs typeface="Calibri" panose="020F0502020204030204"/>
              </a:rPr>
              <a:t> </a:t>
            </a:r>
            <a:r>
              <a:rPr sz="2200" spc="-5" dirty="0">
                <a:latin typeface="Calibri" panose="020F0502020204030204"/>
                <a:cs typeface="Calibri" panose="020F0502020204030204"/>
              </a:rPr>
              <a:t>sunou</a:t>
            </a:r>
            <a:r>
              <a:rPr sz="2200" dirty="0">
                <a:latin typeface="Calibri" panose="020F0502020204030204"/>
                <a:cs typeface="Calibri" panose="020F0502020204030204"/>
              </a:rPr>
              <a:t>t</a:t>
            </a:r>
            <a:r>
              <a:rPr sz="2200" spc="-20" dirty="0">
                <a:latin typeface="Calibri" panose="020F0502020204030204"/>
                <a:cs typeface="Calibri" panose="020F0502020204030204"/>
              </a:rPr>
              <a:t> </a:t>
            </a:r>
            <a:r>
              <a:rPr sz="2200" dirty="0">
                <a:latin typeface="Calibri" panose="020F0502020204030204"/>
                <a:cs typeface="Calibri" panose="020F0502020204030204"/>
              </a:rPr>
              <a:t>- </a:t>
            </a:r>
            <a:r>
              <a:rPr sz="2200" spc="20" dirty="0">
                <a:latin typeface="Calibri" panose="020F0502020204030204"/>
                <a:cs typeface="Calibri" panose="020F0502020204030204"/>
              </a:rPr>
              <a:t>1),</a:t>
            </a:r>
            <a:r>
              <a:rPr sz="2200" spc="35" dirty="0">
                <a:latin typeface="Calibri" panose="020F0502020204030204"/>
                <a:cs typeface="Calibri" panose="020F0502020204030204"/>
              </a:rPr>
              <a:t>…</a:t>
            </a:r>
            <a:r>
              <a:rPr sz="2200" spc="10" dirty="0">
                <a:latin typeface="Calibri" panose="020F0502020204030204"/>
                <a:cs typeface="Calibri" panose="020F0502020204030204"/>
              </a:rPr>
              <a:t>-</a:t>
            </a:r>
            <a:endParaRPr sz="2200">
              <a:latin typeface="Calibri" panose="020F0502020204030204"/>
              <a:cs typeface="Calibri" panose="020F0502020204030204"/>
            </a:endParaRPr>
          </a:p>
          <a:p>
            <a:pPr marL="12700">
              <a:lnSpc>
                <a:spcPct val="100000"/>
              </a:lnSpc>
            </a:pPr>
            <a:r>
              <a:rPr sz="2200" spc="-5" dirty="0">
                <a:latin typeface="Calibri" panose="020F0502020204030204"/>
                <a:cs typeface="Calibri" panose="020F0502020204030204"/>
              </a:rPr>
              <a:t>}whil</a:t>
            </a:r>
            <a:r>
              <a:rPr sz="2200" dirty="0">
                <a:latin typeface="Calibri" panose="020F0502020204030204"/>
                <a:cs typeface="Calibri" panose="020F0502020204030204"/>
              </a:rPr>
              <a:t>e((</a:t>
            </a:r>
            <a:r>
              <a:rPr sz="2200" spc="-15" dirty="0">
                <a:latin typeface="Calibri" panose="020F0502020204030204"/>
                <a:cs typeface="Calibri" panose="020F0502020204030204"/>
              </a:rPr>
              <a:t>i</a:t>
            </a:r>
            <a:r>
              <a:rPr sz="2200" dirty="0">
                <a:latin typeface="Calibri" panose="020F0502020204030204"/>
                <a:cs typeface="Calibri" panose="020F0502020204030204"/>
              </a:rPr>
              <a:t>16</a:t>
            </a:r>
            <a:r>
              <a:rPr sz="2200" spc="-25" dirty="0">
                <a:latin typeface="Calibri" panose="020F0502020204030204"/>
                <a:cs typeface="Calibri" panose="020F0502020204030204"/>
              </a:rPr>
              <a:t> </a:t>
            </a:r>
            <a:r>
              <a:rPr sz="2200" dirty="0">
                <a:latin typeface="Calibri" panose="020F0502020204030204"/>
                <a:cs typeface="Calibri" panose="020F0502020204030204"/>
              </a:rPr>
              <a:t>+</a:t>
            </a:r>
            <a:r>
              <a:rPr sz="2200" spc="5" dirty="0">
                <a:latin typeface="Calibri" panose="020F0502020204030204"/>
                <a:cs typeface="Calibri" panose="020F0502020204030204"/>
              </a:rPr>
              <a:t> </a:t>
            </a:r>
            <a:r>
              <a:rPr sz="2200" spc="-5" dirty="0">
                <a:latin typeface="Calibri" panose="020F0502020204030204"/>
                <a:cs typeface="Calibri" panose="020F0502020204030204"/>
              </a:rPr>
              <a:t>nch</a:t>
            </a:r>
            <a:r>
              <a:rPr sz="2200" spc="-10" dirty="0">
                <a:latin typeface="Calibri" panose="020F0502020204030204"/>
                <a:cs typeface="Calibri" panose="020F0502020204030204"/>
              </a:rPr>
              <a:t>u</a:t>
            </a:r>
            <a:r>
              <a:rPr sz="2200" spc="-5" dirty="0">
                <a:latin typeface="Calibri" panose="020F0502020204030204"/>
                <a:cs typeface="Calibri" panose="020F0502020204030204"/>
              </a:rPr>
              <a:t>n</a:t>
            </a:r>
            <a:r>
              <a:rPr sz="2200" dirty="0">
                <a:latin typeface="Calibri" panose="020F0502020204030204"/>
                <a:cs typeface="Calibri" panose="020F0502020204030204"/>
              </a:rPr>
              <a:t>k</a:t>
            </a:r>
            <a:r>
              <a:rPr sz="2200" spc="-10" dirty="0">
                <a:latin typeface="Calibri" panose="020F0502020204030204"/>
                <a:cs typeface="Calibri" panose="020F0502020204030204"/>
              </a:rPr>
              <a:t> </a:t>
            </a:r>
            <a:r>
              <a:rPr sz="2200" dirty="0">
                <a:latin typeface="Calibri" panose="020F0502020204030204"/>
                <a:cs typeface="Calibri" panose="020F0502020204030204"/>
              </a:rPr>
              <a:t>&lt;</a:t>
            </a:r>
            <a:r>
              <a:rPr sz="2200" spc="-10" dirty="0">
                <a:latin typeface="Calibri" panose="020F0502020204030204"/>
                <a:cs typeface="Calibri" panose="020F0502020204030204"/>
              </a:rPr>
              <a:t> </a:t>
            </a:r>
            <a:r>
              <a:rPr sz="2200" spc="-5" dirty="0">
                <a:latin typeface="Calibri" panose="020F0502020204030204"/>
                <a:cs typeface="Calibri" panose="020F0502020204030204"/>
              </a:rPr>
              <a:t>su</a:t>
            </a:r>
            <a:r>
              <a:rPr sz="2200" dirty="0">
                <a:latin typeface="Calibri" panose="020F0502020204030204"/>
                <a:cs typeface="Calibri" panose="020F0502020204030204"/>
              </a:rPr>
              <a:t>n</a:t>
            </a:r>
            <a:r>
              <a:rPr sz="2200" spc="-5" dirty="0">
                <a:latin typeface="Calibri" panose="020F0502020204030204"/>
                <a:cs typeface="Calibri" panose="020F0502020204030204"/>
              </a:rPr>
              <a:t>ou</a:t>
            </a:r>
            <a:r>
              <a:rPr sz="2200" dirty="0">
                <a:latin typeface="Calibri" panose="020F0502020204030204"/>
                <a:cs typeface="Calibri" panose="020F0502020204030204"/>
              </a:rPr>
              <a:t>t)</a:t>
            </a:r>
            <a:r>
              <a:rPr sz="2200" spc="-25" dirty="0">
                <a:latin typeface="Calibri" panose="020F0502020204030204"/>
                <a:cs typeface="Calibri" panose="020F0502020204030204"/>
              </a:rPr>
              <a:t> </a:t>
            </a:r>
            <a:r>
              <a:rPr sz="2200" spc="-5" dirty="0">
                <a:latin typeface="Calibri" panose="020F0502020204030204"/>
                <a:cs typeface="Calibri" panose="020F0502020204030204"/>
              </a:rPr>
              <a:t>&amp;</a:t>
            </a:r>
            <a:r>
              <a:rPr sz="2200" dirty="0">
                <a:latin typeface="Calibri" panose="020F0502020204030204"/>
                <a:cs typeface="Calibri" panose="020F0502020204030204"/>
              </a:rPr>
              <a:t>&amp; </a:t>
            </a:r>
            <a:r>
              <a:rPr sz="2200" spc="-5" dirty="0">
                <a:latin typeface="Calibri" panose="020F0502020204030204"/>
                <a:cs typeface="Calibri" panose="020F0502020204030204"/>
              </a:rPr>
              <a:t>(tm</a:t>
            </a:r>
            <a:r>
              <a:rPr sz="2200" dirty="0">
                <a:latin typeface="Calibri" panose="020F0502020204030204"/>
                <a:cs typeface="Calibri" panose="020F0502020204030204"/>
              </a:rPr>
              <a:t>2 &lt; </a:t>
            </a:r>
            <a:r>
              <a:rPr sz="2200" spc="-20" dirty="0">
                <a:latin typeface="Calibri" panose="020F0502020204030204"/>
                <a:cs typeface="Calibri" panose="020F0502020204030204"/>
              </a:rPr>
              <a:t>n</a:t>
            </a:r>
            <a:r>
              <a:rPr sz="2200" dirty="0">
                <a:latin typeface="Calibri" panose="020F0502020204030204"/>
                <a:cs typeface="Calibri" panose="020F0502020204030204"/>
              </a:rPr>
              <a:t>tn</a:t>
            </a:r>
            <a:r>
              <a:rPr sz="2200" spc="-10" dirty="0">
                <a:latin typeface="Calibri" panose="020F0502020204030204"/>
                <a:cs typeface="Calibri" panose="020F0502020204030204"/>
              </a:rPr>
              <a:t>e</a:t>
            </a:r>
            <a:r>
              <a:rPr sz="2200" dirty="0">
                <a:latin typeface="Calibri" panose="020F0502020204030204"/>
                <a:cs typeface="Calibri" panose="020F0502020204030204"/>
              </a:rPr>
              <a:t>w</a:t>
            </a:r>
            <a:r>
              <a:rPr sz="2200" spc="-10" dirty="0">
                <a:latin typeface="Calibri" panose="020F0502020204030204"/>
                <a:cs typeface="Calibri" panose="020F0502020204030204"/>
              </a:rPr>
              <a:t> </a:t>
            </a:r>
            <a:r>
              <a:rPr sz="2200" dirty="0">
                <a:latin typeface="Calibri" panose="020F0502020204030204"/>
                <a:cs typeface="Calibri" panose="020F0502020204030204"/>
              </a:rPr>
              <a:t>* 0.5</a:t>
            </a:r>
            <a:r>
              <a:rPr sz="2200" spc="-10" dirty="0">
                <a:latin typeface="Calibri" panose="020F0502020204030204"/>
                <a:cs typeface="Calibri" panose="020F0502020204030204"/>
              </a:rPr>
              <a:t> </a:t>
            </a:r>
            <a:r>
              <a:rPr sz="2200" spc="-5" dirty="0">
                <a:latin typeface="Calibri" panose="020F0502020204030204"/>
                <a:cs typeface="Calibri" panose="020F0502020204030204"/>
              </a:rPr>
              <a:t>));</a:t>
            </a:r>
            <a:endParaRPr sz="2200">
              <a:latin typeface="Calibri" panose="020F0502020204030204"/>
              <a:cs typeface="Calibri" panose="020F0502020204030204"/>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1285875" y="4643437"/>
            <a:ext cx="5572125" cy="1000125"/>
          </a:xfrm>
          <a:custGeom>
            <a:avLst/>
            <a:gdLst/>
            <a:ahLst/>
            <a:cxnLst/>
            <a:rect l="l" t="t" r="r" b="b"/>
            <a:pathLst>
              <a:path w="5572125" h="1000125">
                <a:moveTo>
                  <a:pt x="0" y="1000137"/>
                </a:moveTo>
                <a:lnTo>
                  <a:pt x="5572125" y="1000137"/>
                </a:lnTo>
                <a:lnTo>
                  <a:pt x="5572125" y="0"/>
                </a:lnTo>
                <a:lnTo>
                  <a:pt x="0" y="0"/>
                </a:lnTo>
                <a:lnTo>
                  <a:pt x="0" y="1000137"/>
                </a:lnTo>
                <a:close/>
              </a:path>
            </a:pathLst>
          </a:custGeom>
          <a:solidFill>
            <a:srgbClr val="FFFFFF"/>
          </a:solidFill>
        </p:spPr>
        <p:txBody>
          <a:bodyPr wrap="square" lIns="0" tIns="0" rIns="0" bIns="0" rtlCol="0"/>
          <a:lstStyle/>
          <a:p/>
        </p:txBody>
      </p:sp>
      <p:sp>
        <p:nvSpPr>
          <p:cNvPr id="5" name="object 5"/>
          <p:cNvSpPr/>
          <p:nvPr/>
        </p:nvSpPr>
        <p:spPr>
          <a:xfrm>
            <a:off x="1285875" y="4643437"/>
            <a:ext cx="5572125" cy="1000125"/>
          </a:xfrm>
          <a:custGeom>
            <a:avLst/>
            <a:gdLst/>
            <a:ahLst/>
            <a:cxnLst/>
            <a:rect l="l" t="t" r="r" b="b"/>
            <a:pathLst>
              <a:path w="5572125" h="1000125">
                <a:moveTo>
                  <a:pt x="0" y="1000137"/>
                </a:moveTo>
                <a:lnTo>
                  <a:pt x="5572125" y="1000137"/>
                </a:lnTo>
                <a:lnTo>
                  <a:pt x="5572125" y="0"/>
                </a:lnTo>
                <a:lnTo>
                  <a:pt x="0" y="0"/>
                </a:lnTo>
                <a:lnTo>
                  <a:pt x="0" y="1000137"/>
                </a:lnTo>
                <a:close/>
              </a:path>
            </a:pathLst>
          </a:custGeom>
          <a:ln w="25400">
            <a:solidFill>
              <a:srgbClr val="385D89"/>
            </a:solidFill>
          </a:ln>
        </p:spPr>
        <p:txBody>
          <a:bodyPr wrap="square" lIns="0" tIns="0" rIns="0" bIns="0" rtlCol="0"/>
          <a:lstStyle/>
          <a:p/>
        </p:txBody>
      </p:sp>
      <p:sp>
        <p:nvSpPr>
          <p:cNvPr id="6" name="object 6"/>
          <p:cNvSpPr/>
          <p:nvPr/>
        </p:nvSpPr>
        <p:spPr>
          <a:xfrm>
            <a:off x="714349" y="2500376"/>
            <a:ext cx="6143625" cy="1428750"/>
          </a:xfrm>
          <a:custGeom>
            <a:avLst/>
            <a:gdLst/>
            <a:ahLst/>
            <a:cxnLst/>
            <a:rect l="l" t="t" r="r" b="b"/>
            <a:pathLst>
              <a:path w="6143625" h="1428750">
                <a:moveTo>
                  <a:pt x="0" y="1428750"/>
                </a:moveTo>
                <a:lnTo>
                  <a:pt x="6143625" y="1428750"/>
                </a:lnTo>
                <a:lnTo>
                  <a:pt x="6143625" y="0"/>
                </a:lnTo>
                <a:lnTo>
                  <a:pt x="0" y="0"/>
                </a:lnTo>
                <a:lnTo>
                  <a:pt x="0" y="1428750"/>
                </a:lnTo>
                <a:close/>
              </a:path>
            </a:pathLst>
          </a:custGeom>
          <a:solidFill>
            <a:srgbClr val="FFFFFF"/>
          </a:solidFill>
        </p:spPr>
        <p:txBody>
          <a:bodyPr wrap="square" lIns="0" tIns="0" rIns="0" bIns="0" rtlCol="0"/>
          <a:lstStyle/>
          <a:p/>
        </p:txBody>
      </p:sp>
      <p:sp>
        <p:nvSpPr>
          <p:cNvPr id="7" name="object 7"/>
          <p:cNvSpPr/>
          <p:nvPr/>
        </p:nvSpPr>
        <p:spPr>
          <a:xfrm>
            <a:off x="714349" y="2500376"/>
            <a:ext cx="6143625" cy="1428750"/>
          </a:xfrm>
          <a:custGeom>
            <a:avLst/>
            <a:gdLst/>
            <a:ahLst/>
            <a:cxnLst/>
            <a:rect l="l" t="t" r="r" b="b"/>
            <a:pathLst>
              <a:path w="6143625" h="1428750">
                <a:moveTo>
                  <a:pt x="0" y="1428750"/>
                </a:moveTo>
                <a:lnTo>
                  <a:pt x="6143625" y="1428750"/>
                </a:lnTo>
                <a:lnTo>
                  <a:pt x="6143625" y="0"/>
                </a:lnTo>
                <a:lnTo>
                  <a:pt x="0" y="0"/>
                </a:lnTo>
                <a:lnTo>
                  <a:pt x="0" y="1428750"/>
                </a:lnTo>
                <a:close/>
              </a:path>
            </a:pathLst>
          </a:custGeom>
          <a:ln w="25400">
            <a:solidFill>
              <a:srgbClr val="385D89"/>
            </a:solidFill>
          </a:ln>
        </p:spPr>
        <p:txBody>
          <a:bodyPr wrap="square" lIns="0" tIns="0" rIns="0" bIns="0" rtlCol="0"/>
          <a:lstStyle/>
          <a:p/>
        </p:txBody>
      </p:sp>
      <p:sp>
        <p:nvSpPr>
          <p:cNvPr id="8" name="object 8"/>
          <p:cNvSpPr/>
          <p:nvPr/>
        </p:nvSpPr>
        <p:spPr>
          <a:xfrm>
            <a:off x="235458" y="208788"/>
            <a:ext cx="4219194" cy="1118616"/>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3793235" y="208788"/>
            <a:ext cx="883158" cy="1118616"/>
          </a:xfrm>
          <a:prstGeom prst="rect">
            <a:avLst/>
          </a:prstGeom>
          <a:blipFill>
            <a:blip r:embed="rId3" cstate="print"/>
            <a:stretch>
              <a:fillRect/>
            </a:stretch>
          </a:blipFill>
        </p:spPr>
        <p:txBody>
          <a:bodyPr wrap="square" lIns="0" tIns="0" rIns="0" bIns="0" rtlCol="0"/>
          <a:lstStyle/>
          <a:p/>
        </p:txBody>
      </p:sp>
      <p:sp>
        <p:nvSpPr>
          <p:cNvPr id="10" name="object 10"/>
          <p:cNvSpPr/>
          <p:nvPr/>
        </p:nvSpPr>
        <p:spPr>
          <a:xfrm>
            <a:off x="4014978" y="208788"/>
            <a:ext cx="2694431" cy="1118616"/>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6047994" y="208788"/>
            <a:ext cx="813053" cy="1118616"/>
          </a:xfrm>
          <a:prstGeom prst="rect">
            <a:avLst/>
          </a:prstGeom>
          <a:blipFill>
            <a:blip r:embed="rId5" cstate="print"/>
            <a:stretch>
              <a:fillRect/>
            </a:stretch>
          </a:blipFill>
        </p:spPr>
        <p:txBody>
          <a:bodyPr wrap="square" lIns="0" tIns="0" rIns="0" bIns="0" rtlCol="0"/>
          <a:lstStyle/>
          <a:p/>
        </p:txBody>
      </p:sp>
      <p:sp>
        <p:nvSpPr>
          <p:cNvPr id="12" name="object 12"/>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自动向量化优</a:t>
            </a:r>
            <a:r>
              <a:rPr dirty="0"/>
              <a:t>化</a:t>
            </a:r>
            <a:r>
              <a:rPr spc="-25" dirty="0">
                <a:latin typeface="微软雅黑" panose="020B0503020204020204" charset="-122"/>
                <a:cs typeface="微软雅黑" panose="020B0503020204020204" charset="-122"/>
              </a:rPr>
              <a:t>-</a:t>
            </a:r>
            <a:r>
              <a:rPr spc="-5" dirty="0"/>
              <a:t>调整循环</a:t>
            </a:r>
            <a:endParaRPr spc="-5" dirty="0"/>
          </a:p>
        </p:txBody>
      </p:sp>
      <p:sp>
        <p:nvSpPr>
          <p:cNvPr id="13" name="object 13"/>
          <p:cNvSpPr txBox="1"/>
          <p:nvPr/>
        </p:nvSpPr>
        <p:spPr>
          <a:xfrm>
            <a:off x="535940" y="1285557"/>
            <a:ext cx="5887720" cy="1204595"/>
          </a:xfrm>
          <a:prstGeom prst="rect">
            <a:avLst/>
          </a:prstGeom>
        </p:spPr>
        <p:txBody>
          <a:bodyPr vert="horz" wrap="square" lIns="0" tIns="0" rIns="0" bIns="0" rtlCol="0">
            <a:spAutoFit/>
          </a:bodyPr>
          <a:lstStyle/>
          <a:p>
            <a:pPr marL="12700">
              <a:lnSpc>
                <a:spcPct val="100000"/>
              </a:lnSpc>
            </a:pPr>
            <a:r>
              <a:rPr sz="1600" dirty="0">
                <a:latin typeface="Calibri" panose="020F0502020204030204"/>
                <a:cs typeface="Calibri" panose="020F0502020204030204"/>
              </a:rPr>
              <a:t>#d</a:t>
            </a:r>
            <a:r>
              <a:rPr sz="1600" spc="-15" dirty="0">
                <a:latin typeface="Calibri" panose="020F0502020204030204"/>
                <a:cs typeface="Calibri" panose="020F0502020204030204"/>
              </a:rPr>
              <a:t>e</a:t>
            </a:r>
            <a:r>
              <a:rPr sz="1600" spc="-5" dirty="0">
                <a:latin typeface="Calibri" panose="020F0502020204030204"/>
                <a:cs typeface="Calibri" panose="020F0502020204030204"/>
              </a:rPr>
              <a:t>fin</a:t>
            </a:r>
            <a:r>
              <a:rPr sz="1600" dirty="0">
                <a:latin typeface="Calibri" panose="020F0502020204030204"/>
                <a:cs typeface="Calibri" panose="020F0502020204030204"/>
              </a:rPr>
              <a:t>e </a:t>
            </a:r>
            <a:r>
              <a:rPr sz="1600" spc="-10" dirty="0">
                <a:latin typeface="Calibri" panose="020F0502020204030204"/>
                <a:cs typeface="Calibri" panose="020F0502020204030204"/>
              </a:rPr>
              <a:t>V</a:t>
            </a:r>
            <a:r>
              <a:rPr sz="1600" spc="-20" dirty="0">
                <a:latin typeface="Calibri" panose="020F0502020204030204"/>
                <a:cs typeface="Calibri" panose="020F0502020204030204"/>
              </a:rPr>
              <a:t>E</a:t>
            </a:r>
            <a:r>
              <a:rPr sz="1600" dirty="0">
                <a:latin typeface="Calibri" panose="020F0502020204030204"/>
                <a:cs typeface="Calibri" panose="020F0502020204030204"/>
              </a:rPr>
              <a:t>C</a:t>
            </a:r>
            <a:r>
              <a:rPr sz="1600" spc="5" dirty="0">
                <a:latin typeface="Calibri" panose="020F0502020204030204"/>
                <a:cs typeface="Calibri" panose="020F0502020204030204"/>
              </a:rPr>
              <a:t> </a:t>
            </a:r>
            <a:r>
              <a:rPr sz="1600" dirty="0">
                <a:latin typeface="Calibri" panose="020F0502020204030204"/>
                <a:cs typeface="Calibri" panose="020F0502020204030204"/>
              </a:rPr>
              <a:t>16</a:t>
            </a:r>
            <a:endParaRPr sz="1600">
              <a:latin typeface="Calibri" panose="020F0502020204030204"/>
              <a:cs typeface="Calibri" panose="020F0502020204030204"/>
            </a:endParaRPr>
          </a:p>
          <a:p>
            <a:pPr marL="242570" marR="5080" indent="-230505">
              <a:lnSpc>
                <a:spcPts val="1890"/>
              </a:lnSpc>
              <a:spcBef>
                <a:spcPts val="115"/>
              </a:spcBef>
            </a:pPr>
            <a:r>
              <a:rPr sz="1600" spc="-40" dirty="0">
                <a:latin typeface="Calibri" panose="020F0502020204030204"/>
                <a:cs typeface="Calibri" panose="020F0502020204030204"/>
              </a:rPr>
              <a:t>f</a:t>
            </a:r>
            <a:r>
              <a:rPr sz="1600" spc="-5" dirty="0">
                <a:latin typeface="Calibri" panose="020F0502020204030204"/>
                <a:cs typeface="Calibri" panose="020F0502020204030204"/>
              </a:rPr>
              <a:t>or(;i1</a:t>
            </a:r>
            <a:r>
              <a:rPr sz="1600" dirty="0">
                <a:latin typeface="Calibri" panose="020F0502020204030204"/>
                <a:cs typeface="Calibri" panose="020F0502020204030204"/>
              </a:rPr>
              <a:t>6</a:t>
            </a:r>
            <a:r>
              <a:rPr sz="1600" spc="10"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a:t>
            </a:r>
            <a:r>
              <a:rPr sz="1600" dirty="0">
                <a:latin typeface="Calibri" panose="020F0502020204030204"/>
                <a:cs typeface="Calibri" panose="020F0502020204030204"/>
              </a:rPr>
              <a:t>m</a:t>
            </a:r>
            <a:r>
              <a:rPr sz="1600" spc="-20" dirty="0">
                <a:latin typeface="Calibri" panose="020F0502020204030204"/>
                <a:cs typeface="Calibri" panose="020F0502020204030204"/>
              </a:rPr>
              <a:t>a</a:t>
            </a:r>
            <a:r>
              <a:rPr sz="1600" spc="-35" dirty="0">
                <a:latin typeface="Calibri" panose="020F0502020204030204"/>
                <a:cs typeface="Calibri" panose="020F0502020204030204"/>
              </a:rPr>
              <a:t>x</a:t>
            </a:r>
            <a:r>
              <a:rPr sz="1600" dirty="0">
                <a:latin typeface="Calibri" panose="020F0502020204030204"/>
                <a:cs typeface="Calibri" panose="020F0502020204030204"/>
              </a:rPr>
              <a:t>c</a:t>
            </a:r>
            <a:r>
              <a:rPr sz="1600" spc="-10" dirty="0">
                <a:latin typeface="Calibri" panose="020F0502020204030204"/>
                <a:cs typeface="Calibri" panose="020F0502020204030204"/>
              </a:rPr>
              <a:t>h</a:t>
            </a:r>
            <a:r>
              <a:rPr sz="1600" spc="-5" dirty="0">
                <a:latin typeface="Calibri" panose="020F0502020204030204"/>
                <a:cs typeface="Calibri" panose="020F0502020204030204"/>
              </a:rPr>
              <a:t>un</a:t>
            </a:r>
            <a:r>
              <a:rPr sz="1600" dirty="0">
                <a:latin typeface="Calibri" panose="020F0502020204030204"/>
                <a:cs typeface="Calibri" panose="020F0502020204030204"/>
              </a:rPr>
              <a:t>k</a:t>
            </a:r>
            <a:r>
              <a:rPr sz="1600" spc="-15" dirty="0">
                <a:latin typeface="Calibri" panose="020F0502020204030204"/>
                <a:cs typeface="Calibri" panose="020F0502020204030204"/>
              </a:rPr>
              <a:t> </a:t>
            </a:r>
            <a:r>
              <a:rPr sz="1600" dirty="0">
                <a:latin typeface="Calibri" panose="020F0502020204030204"/>
                <a:cs typeface="Calibri" panose="020F0502020204030204"/>
              </a:rPr>
              <a:t>&lt;=</a:t>
            </a:r>
            <a:r>
              <a:rPr sz="1600" spc="-10" dirty="0">
                <a:latin typeface="Calibri" panose="020F0502020204030204"/>
                <a:cs typeface="Calibri" panose="020F0502020204030204"/>
              </a:rPr>
              <a:t> </a:t>
            </a:r>
            <a:r>
              <a:rPr sz="1600" spc="-5" dirty="0">
                <a:latin typeface="Calibri" panose="020F0502020204030204"/>
                <a:cs typeface="Calibri" panose="020F0502020204030204"/>
              </a:rPr>
              <a:t>sunou</a:t>
            </a:r>
            <a:r>
              <a:rPr sz="1600" dirty="0">
                <a:latin typeface="Calibri" panose="020F0502020204030204"/>
                <a:cs typeface="Calibri" panose="020F0502020204030204"/>
              </a:rPr>
              <a:t>t</a:t>
            </a:r>
            <a:r>
              <a:rPr sz="1600" spc="-10" dirty="0">
                <a:latin typeface="Calibri" panose="020F0502020204030204"/>
                <a:cs typeface="Calibri" panose="020F0502020204030204"/>
              </a:rPr>
              <a:t> </a:t>
            </a:r>
            <a:r>
              <a:rPr sz="1600" dirty="0">
                <a:latin typeface="Calibri" panose="020F0502020204030204"/>
                <a:cs typeface="Calibri" panose="020F0502020204030204"/>
              </a:rPr>
              <a:t>- 1</a:t>
            </a:r>
            <a:r>
              <a:rPr sz="1600" spc="-5" dirty="0">
                <a:latin typeface="Calibri" panose="020F0502020204030204"/>
                <a:cs typeface="Calibri" panose="020F0502020204030204"/>
              </a:rPr>
              <a:t>;/*i1</a:t>
            </a:r>
            <a:r>
              <a:rPr sz="1600" dirty="0">
                <a:latin typeface="Calibri" panose="020F0502020204030204"/>
                <a:cs typeface="Calibri" panose="020F0502020204030204"/>
              </a:rPr>
              <a:t>6 = i16</a:t>
            </a:r>
            <a:r>
              <a:rPr sz="1600" spc="-10"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a:t>
            </a:r>
            <a:r>
              <a:rPr sz="1600" spc="-5" dirty="0">
                <a:latin typeface="Calibri" panose="020F0502020204030204"/>
                <a:cs typeface="Calibri" panose="020F0502020204030204"/>
              </a:rPr>
              <a:t>nchunk*/</a:t>
            </a:r>
            <a:r>
              <a:rPr sz="1600" dirty="0">
                <a:latin typeface="Calibri" panose="020F0502020204030204"/>
                <a:cs typeface="Calibri" panose="020F0502020204030204"/>
              </a:rPr>
              <a:t>)</a:t>
            </a:r>
            <a:r>
              <a:rPr sz="1600" spc="-20" dirty="0">
                <a:latin typeface="Calibri" panose="020F0502020204030204"/>
                <a:cs typeface="Calibri" panose="020F0502020204030204"/>
              </a:rPr>
              <a:t> </a:t>
            </a:r>
            <a:r>
              <a:rPr sz="1600" dirty="0">
                <a:latin typeface="Calibri" panose="020F0502020204030204"/>
                <a:cs typeface="Calibri" panose="020F0502020204030204"/>
              </a:rPr>
              <a:t>{</a:t>
            </a:r>
            <a:r>
              <a:rPr sz="1600" spc="-5" dirty="0">
                <a:latin typeface="Calibri" panose="020F0502020204030204"/>
                <a:cs typeface="Calibri" panose="020F0502020204030204"/>
              </a:rPr>
              <a:t> //3</a:t>
            </a:r>
            <a:r>
              <a:rPr sz="1600" spc="-10" dirty="0">
                <a:latin typeface="Calibri" panose="020F0502020204030204"/>
                <a:cs typeface="Calibri" panose="020F0502020204030204"/>
              </a:rPr>
              <a:t>2</a:t>
            </a:r>
            <a:r>
              <a:rPr sz="1600" dirty="0">
                <a:latin typeface="宋体" panose="02010600030101010101" pitchFamily="2" charset="-122"/>
                <a:cs typeface="宋体" panose="02010600030101010101" pitchFamily="2" charset="-122"/>
              </a:rPr>
              <a:t>点插值 </a:t>
            </a:r>
            <a:r>
              <a:rPr sz="1600" dirty="0">
                <a:latin typeface="Calibri" panose="020F0502020204030204"/>
                <a:cs typeface="Calibri" panose="020F0502020204030204"/>
              </a:rPr>
              <a:t>i</a:t>
            </a:r>
            <a:r>
              <a:rPr sz="1600" spc="-25" dirty="0">
                <a:latin typeface="Calibri" panose="020F0502020204030204"/>
                <a:cs typeface="Calibri" panose="020F0502020204030204"/>
              </a:rPr>
              <a:t>n</a:t>
            </a:r>
            <a:r>
              <a:rPr sz="1600" dirty="0">
                <a:latin typeface="Calibri" panose="020F0502020204030204"/>
                <a:cs typeface="Calibri" panose="020F0502020204030204"/>
              </a:rPr>
              <a:t>t </a:t>
            </a:r>
            <a:r>
              <a:rPr sz="1600" spc="-20" dirty="0">
                <a:latin typeface="Calibri" panose="020F0502020204030204"/>
                <a:cs typeface="Calibri" panose="020F0502020204030204"/>
              </a:rPr>
              <a:t>v</a:t>
            </a:r>
            <a:r>
              <a:rPr sz="1600" dirty="0">
                <a:latin typeface="Calibri" panose="020F0502020204030204"/>
                <a:cs typeface="Calibri" panose="020F0502020204030204"/>
              </a:rPr>
              <a:t>ec_t = </a:t>
            </a:r>
            <a:r>
              <a:rPr sz="1600" spc="-5" dirty="0">
                <a:latin typeface="Calibri" panose="020F0502020204030204"/>
                <a:cs typeface="Calibri" panose="020F0502020204030204"/>
              </a:rPr>
              <a:t>(sunout</a:t>
            </a:r>
            <a:r>
              <a:rPr sz="1600" dirty="0">
                <a:latin typeface="Calibri" panose="020F0502020204030204"/>
                <a:cs typeface="Calibri" panose="020F0502020204030204"/>
              </a:rPr>
              <a:t>-m</a:t>
            </a:r>
            <a:r>
              <a:rPr sz="1600" spc="-20" dirty="0">
                <a:latin typeface="Calibri" panose="020F0502020204030204"/>
                <a:cs typeface="Calibri" panose="020F0502020204030204"/>
              </a:rPr>
              <a:t>a</a:t>
            </a:r>
            <a:r>
              <a:rPr sz="1600" spc="-35" dirty="0">
                <a:latin typeface="Calibri" panose="020F0502020204030204"/>
                <a:cs typeface="Calibri" panose="020F0502020204030204"/>
              </a:rPr>
              <a:t>x</a:t>
            </a:r>
            <a:r>
              <a:rPr sz="1600" dirty="0">
                <a:latin typeface="Calibri" panose="020F0502020204030204"/>
                <a:cs typeface="Calibri" panose="020F0502020204030204"/>
              </a:rPr>
              <a:t>c</a:t>
            </a:r>
            <a:r>
              <a:rPr sz="1600" spc="-10" dirty="0">
                <a:latin typeface="Calibri" panose="020F0502020204030204"/>
                <a:cs typeface="Calibri" panose="020F0502020204030204"/>
              </a:rPr>
              <a:t>h</a:t>
            </a:r>
            <a:r>
              <a:rPr sz="1600" spc="-5" dirty="0">
                <a:latin typeface="Calibri" panose="020F0502020204030204"/>
                <a:cs typeface="Calibri" panose="020F0502020204030204"/>
              </a:rPr>
              <a:t>u</a:t>
            </a:r>
            <a:r>
              <a:rPr sz="1600" spc="-10" dirty="0">
                <a:latin typeface="Calibri" panose="020F0502020204030204"/>
                <a:cs typeface="Calibri" panose="020F0502020204030204"/>
              </a:rPr>
              <a:t>n</a:t>
            </a:r>
            <a:r>
              <a:rPr sz="1600" spc="-5" dirty="0">
                <a:latin typeface="Calibri" panose="020F0502020204030204"/>
                <a:cs typeface="Calibri" panose="020F0502020204030204"/>
              </a:rPr>
              <a:t>k-</a:t>
            </a:r>
            <a:r>
              <a:rPr sz="1600" dirty="0">
                <a:latin typeface="Calibri" panose="020F0502020204030204"/>
                <a:cs typeface="Calibri" panose="020F0502020204030204"/>
              </a:rPr>
              <a:t>i1</a:t>
            </a:r>
            <a:r>
              <a:rPr sz="1600" spc="-10" dirty="0">
                <a:latin typeface="Calibri" panose="020F0502020204030204"/>
                <a:cs typeface="Calibri" panose="020F0502020204030204"/>
              </a:rPr>
              <a:t>6</a:t>
            </a:r>
            <a:r>
              <a:rPr sz="1600" dirty="0">
                <a:latin typeface="Calibri" panose="020F0502020204030204"/>
                <a:cs typeface="Calibri" panose="020F0502020204030204"/>
              </a:rPr>
              <a:t>+nch</a:t>
            </a:r>
            <a:r>
              <a:rPr sz="1600" spc="-10" dirty="0">
                <a:latin typeface="Calibri" panose="020F0502020204030204"/>
                <a:cs typeface="Calibri" panose="020F0502020204030204"/>
              </a:rPr>
              <a:t>u</a:t>
            </a:r>
            <a:r>
              <a:rPr sz="1600" spc="-5" dirty="0">
                <a:latin typeface="Calibri" panose="020F0502020204030204"/>
                <a:cs typeface="Calibri" panose="020F0502020204030204"/>
              </a:rPr>
              <a:t>nk-</a:t>
            </a:r>
            <a:r>
              <a:rPr sz="1600" dirty="0">
                <a:latin typeface="Calibri" panose="020F0502020204030204"/>
                <a:cs typeface="Calibri" panose="020F0502020204030204"/>
              </a:rPr>
              <a:t>1)</a:t>
            </a:r>
            <a:r>
              <a:rPr sz="1600" spc="-5" dirty="0">
                <a:latin typeface="Calibri" panose="020F0502020204030204"/>
                <a:cs typeface="Calibri" panose="020F0502020204030204"/>
              </a:rPr>
              <a:t>/</a:t>
            </a:r>
            <a:r>
              <a:rPr sz="1600" spc="-10" dirty="0">
                <a:latin typeface="Calibri" panose="020F0502020204030204"/>
                <a:cs typeface="Calibri" panose="020F0502020204030204"/>
              </a:rPr>
              <a:t>n</a:t>
            </a:r>
            <a:r>
              <a:rPr sz="1600" dirty="0">
                <a:latin typeface="Calibri" panose="020F0502020204030204"/>
                <a:cs typeface="Calibri" panose="020F0502020204030204"/>
              </a:rPr>
              <a:t>c</a:t>
            </a:r>
            <a:r>
              <a:rPr sz="1600" spc="-10" dirty="0">
                <a:latin typeface="Calibri" panose="020F0502020204030204"/>
                <a:cs typeface="Calibri" panose="020F0502020204030204"/>
              </a:rPr>
              <a:t>h</a:t>
            </a:r>
            <a:r>
              <a:rPr sz="1600" spc="-5" dirty="0">
                <a:latin typeface="Calibri" panose="020F0502020204030204"/>
                <a:cs typeface="Calibri" panose="020F0502020204030204"/>
              </a:rPr>
              <a:t>un</a:t>
            </a:r>
            <a:r>
              <a:rPr sz="1600" spc="-10" dirty="0">
                <a:latin typeface="Calibri" panose="020F0502020204030204"/>
                <a:cs typeface="Calibri" panose="020F0502020204030204"/>
              </a:rPr>
              <a:t>k</a:t>
            </a:r>
            <a:r>
              <a:rPr sz="1600" spc="-5" dirty="0">
                <a:latin typeface="Calibri" panose="020F0502020204030204"/>
                <a:cs typeface="Calibri" panose="020F0502020204030204"/>
              </a:rPr>
              <a:t>;</a:t>
            </a:r>
            <a:endParaRPr sz="1600">
              <a:latin typeface="Calibri" panose="020F0502020204030204"/>
              <a:cs typeface="Calibri" panose="020F0502020204030204"/>
            </a:endParaRPr>
          </a:p>
          <a:p>
            <a:pPr marL="242570" marR="3657600">
              <a:lnSpc>
                <a:spcPts val="1920"/>
              </a:lnSpc>
              <a:spcBef>
                <a:spcPts val="5"/>
              </a:spcBef>
            </a:pPr>
            <a:r>
              <a:rPr sz="1600" spc="-20" dirty="0">
                <a:latin typeface="Calibri" panose="020F0502020204030204"/>
                <a:cs typeface="Calibri" panose="020F0502020204030204"/>
              </a:rPr>
              <a:t>v</a:t>
            </a:r>
            <a:r>
              <a:rPr sz="1600" dirty="0">
                <a:latin typeface="Calibri" panose="020F0502020204030204"/>
                <a:cs typeface="Calibri" panose="020F0502020204030204"/>
              </a:rPr>
              <a:t>ec_t</a:t>
            </a:r>
            <a:r>
              <a:rPr sz="1600" spc="5" dirty="0">
                <a:latin typeface="Calibri" panose="020F0502020204030204"/>
                <a:cs typeface="Calibri" panose="020F0502020204030204"/>
              </a:rPr>
              <a:t> </a:t>
            </a:r>
            <a:r>
              <a:rPr sz="1600" dirty="0">
                <a:latin typeface="Calibri" panose="020F0502020204030204"/>
                <a:cs typeface="Calibri" panose="020F0502020204030204"/>
              </a:rPr>
              <a:t>= M</a:t>
            </a:r>
            <a:r>
              <a:rPr sz="1600" spc="-5" dirty="0">
                <a:latin typeface="Calibri" panose="020F0502020204030204"/>
                <a:cs typeface="Calibri" panose="020F0502020204030204"/>
              </a:rPr>
              <a:t>I</a:t>
            </a:r>
            <a:r>
              <a:rPr sz="1600" dirty="0">
                <a:latin typeface="Calibri" panose="020F0502020204030204"/>
                <a:cs typeface="Calibri" panose="020F0502020204030204"/>
              </a:rPr>
              <a:t>N</a:t>
            </a:r>
            <a:r>
              <a:rPr sz="1600" spc="-5" dirty="0">
                <a:latin typeface="Calibri" panose="020F0502020204030204"/>
                <a:cs typeface="Calibri" panose="020F0502020204030204"/>
              </a:rPr>
              <a:t>(</a:t>
            </a:r>
            <a:r>
              <a:rPr sz="1600" spc="-20" dirty="0">
                <a:latin typeface="Calibri" panose="020F0502020204030204"/>
                <a:cs typeface="Calibri" panose="020F0502020204030204"/>
              </a:rPr>
              <a:t>v</a:t>
            </a:r>
            <a:r>
              <a:rPr sz="1600" dirty="0">
                <a:latin typeface="Calibri" panose="020F0502020204030204"/>
                <a:cs typeface="Calibri" panose="020F0502020204030204"/>
              </a:rPr>
              <a:t>ec_t</a:t>
            </a:r>
            <a:r>
              <a:rPr sz="1600" spc="-120" dirty="0">
                <a:latin typeface="Calibri" panose="020F0502020204030204"/>
                <a:cs typeface="Calibri" panose="020F0502020204030204"/>
              </a:rPr>
              <a:t>,</a:t>
            </a:r>
            <a:r>
              <a:rPr sz="1600" spc="-5" dirty="0">
                <a:latin typeface="Calibri" panose="020F0502020204030204"/>
                <a:cs typeface="Calibri" panose="020F0502020204030204"/>
              </a:rPr>
              <a:t>V</a:t>
            </a:r>
            <a:r>
              <a:rPr sz="1600" spc="-25" dirty="0">
                <a:latin typeface="Calibri" panose="020F0502020204030204"/>
                <a:cs typeface="Calibri" panose="020F0502020204030204"/>
              </a:rPr>
              <a:t>E</a:t>
            </a:r>
            <a:r>
              <a:rPr sz="1600" spc="-5" dirty="0">
                <a:latin typeface="Calibri" panose="020F0502020204030204"/>
                <a:cs typeface="Calibri" panose="020F0502020204030204"/>
              </a:rPr>
              <a:t>C</a:t>
            </a:r>
            <a:r>
              <a:rPr sz="1600" dirty="0">
                <a:latin typeface="Calibri" panose="020F0502020204030204"/>
                <a:cs typeface="Calibri" panose="020F0502020204030204"/>
              </a:rPr>
              <a:t>); i</a:t>
            </a:r>
            <a:r>
              <a:rPr sz="1600" spc="-25" dirty="0">
                <a:latin typeface="Calibri" panose="020F0502020204030204"/>
                <a:cs typeface="Calibri" panose="020F0502020204030204"/>
              </a:rPr>
              <a:t>n</a:t>
            </a:r>
            <a:r>
              <a:rPr sz="1600" dirty="0">
                <a:latin typeface="Calibri" panose="020F0502020204030204"/>
                <a:cs typeface="Calibri" panose="020F0502020204030204"/>
              </a:rPr>
              <a:t>t i1</a:t>
            </a:r>
            <a:r>
              <a:rPr sz="1600" spc="-10" dirty="0">
                <a:latin typeface="Calibri" panose="020F0502020204030204"/>
                <a:cs typeface="Calibri" panose="020F0502020204030204"/>
              </a:rPr>
              <a:t>6</a:t>
            </a:r>
            <a:r>
              <a:rPr sz="1600" spc="-5" dirty="0">
                <a:latin typeface="Calibri" panose="020F0502020204030204"/>
                <a:cs typeface="Calibri" panose="020F0502020204030204"/>
              </a:rPr>
              <a:t>_ol</a:t>
            </a:r>
            <a:r>
              <a:rPr sz="1600" dirty="0">
                <a:latin typeface="Calibri" panose="020F0502020204030204"/>
                <a:cs typeface="Calibri" panose="020F0502020204030204"/>
              </a:rPr>
              <a:t>d = i1</a:t>
            </a:r>
            <a:r>
              <a:rPr sz="1600" spc="-10" dirty="0">
                <a:latin typeface="Calibri" panose="020F0502020204030204"/>
                <a:cs typeface="Calibri" panose="020F0502020204030204"/>
              </a:rPr>
              <a:t>6</a:t>
            </a:r>
            <a:r>
              <a:rPr sz="1600" spc="-5" dirty="0">
                <a:latin typeface="Calibri" panose="020F0502020204030204"/>
                <a:cs typeface="Calibri" panose="020F0502020204030204"/>
              </a:rPr>
              <a:t>;</a:t>
            </a:r>
            <a:endParaRPr sz="1600">
              <a:latin typeface="Calibri" panose="020F0502020204030204"/>
              <a:cs typeface="Calibri" panose="020F0502020204030204"/>
            </a:endParaRPr>
          </a:p>
        </p:txBody>
      </p:sp>
      <p:sp>
        <p:nvSpPr>
          <p:cNvPr id="14" name="object 14"/>
          <p:cNvSpPr txBox="1"/>
          <p:nvPr/>
        </p:nvSpPr>
        <p:spPr>
          <a:xfrm>
            <a:off x="535940" y="2504757"/>
            <a:ext cx="6182995" cy="3642995"/>
          </a:xfrm>
          <a:prstGeom prst="rect">
            <a:avLst/>
          </a:prstGeom>
        </p:spPr>
        <p:txBody>
          <a:bodyPr vert="horz" wrap="square" lIns="0" tIns="0" rIns="0" bIns="0" rtlCol="0">
            <a:spAutoFit/>
          </a:bodyPr>
          <a:lstStyle/>
          <a:p>
            <a:pPr marL="242570">
              <a:lnSpc>
                <a:spcPct val="100000"/>
              </a:lnSpc>
            </a:pPr>
            <a:r>
              <a:rPr sz="1600" b="1" dirty="0">
                <a:solidFill>
                  <a:srgbClr val="006FC0"/>
                </a:solidFill>
                <a:latin typeface="Calibri" panose="020F0502020204030204"/>
                <a:cs typeface="Calibri" panose="020F0502020204030204"/>
              </a:rPr>
              <a:t>#p</a:t>
            </a:r>
            <a:r>
              <a:rPr sz="1600" b="1" spc="-40" dirty="0">
                <a:solidFill>
                  <a:srgbClr val="006FC0"/>
                </a:solidFill>
                <a:latin typeface="Calibri" panose="020F0502020204030204"/>
                <a:cs typeface="Calibri" panose="020F0502020204030204"/>
              </a:rPr>
              <a:t>r</a:t>
            </a:r>
            <a:r>
              <a:rPr sz="1600" b="1" dirty="0">
                <a:solidFill>
                  <a:srgbClr val="006FC0"/>
                </a:solidFill>
                <a:latin typeface="Calibri" panose="020F0502020204030204"/>
                <a:cs typeface="Calibri" panose="020F0502020204030204"/>
              </a:rPr>
              <a:t>agma i</a:t>
            </a:r>
            <a:r>
              <a:rPr sz="1600" b="1" spc="-20" dirty="0">
                <a:solidFill>
                  <a:srgbClr val="006FC0"/>
                </a:solidFill>
                <a:latin typeface="Calibri" panose="020F0502020204030204"/>
                <a:cs typeface="Calibri" panose="020F0502020204030204"/>
              </a:rPr>
              <a:t>v</a:t>
            </a:r>
            <a:r>
              <a:rPr sz="1600" b="1" dirty="0">
                <a:solidFill>
                  <a:srgbClr val="006FC0"/>
                </a:solidFill>
                <a:latin typeface="Calibri" panose="020F0502020204030204"/>
                <a:cs typeface="Calibri" panose="020F0502020204030204"/>
              </a:rPr>
              <a:t>dep</a:t>
            </a:r>
            <a:endParaRPr sz="1600">
              <a:latin typeface="Calibri" panose="020F0502020204030204"/>
              <a:cs typeface="Calibri" panose="020F0502020204030204"/>
            </a:endParaRPr>
          </a:p>
          <a:p>
            <a:pPr marL="242570">
              <a:lnSpc>
                <a:spcPts val="1905"/>
              </a:lnSpc>
              <a:spcBef>
                <a:spcPts val="30"/>
              </a:spcBef>
            </a:pPr>
            <a:r>
              <a:rPr sz="1600" spc="-40" dirty="0">
                <a:latin typeface="Calibri" panose="020F0502020204030204"/>
                <a:cs typeface="Calibri" panose="020F0502020204030204"/>
              </a:rPr>
              <a:t>f</a:t>
            </a:r>
            <a:r>
              <a:rPr sz="1600" spc="-5" dirty="0">
                <a:latin typeface="Calibri" panose="020F0502020204030204"/>
                <a:cs typeface="Calibri" panose="020F0502020204030204"/>
              </a:rPr>
              <a:t>or(i1=0</a:t>
            </a:r>
            <a:r>
              <a:rPr sz="1600" dirty="0">
                <a:latin typeface="Calibri" panose="020F0502020204030204"/>
                <a:cs typeface="Calibri" panose="020F0502020204030204"/>
              </a:rPr>
              <a:t>;</a:t>
            </a:r>
            <a:r>
              <a:rPr sz="1600" spc="-10" dirty="0">
                <a:latin typeface="Calibri" panose="020F0502020204030204"/>
                <a:cs typeface="Calibri" panose="020F0502020204030204"/>
              </a:rPr>
              <a:t>i</a:t>
            </a:r>
            <a:r>
              <a:rPr sz="1600" dirty="0">
                <a:latin typeface="Calibri" panose="020F0502020204030204"/>
                <a:cs typeface="Calibri" panose="020F0502020204030204"/>
              </a:rPr>
              <a:t>1&lt;</a:t>
            </a:r>
            <a:r>
              <a:rPr sz="1600" spc="-20" dirty="0">
                <a:latin typeface="Calibri" panose="020F0502020204030204"/>
                <a:cs typeface="Calibri" panose="020F0502020204030204"/>
              </a:rPr>
              <a:t>v</a:t>
            </a:r>
            <a:r>
              <a:rPr sz="1600" dirty="0">
                <a:latin typeface="Calibri" panose="020F0502020204030204"/>
                <a:cs typeface="Calibri" panose="020F0502020204030204"/>
              </a:rPr>
              <a:t>ec_t</a:t>
            </a:r>
            <a:r>
              <a:rPr sz="1600" spc="-10" dirty="0">
                <a:latin typeface="Calibri" panose="020F0502020204030204"/>
                <a:cs typeface="Calibri" panose="020F0502020204030204"/>
              </a:rPr>
              <a:t>;</a:t>
            </a:r>
            <a:r>
              <a:rPr sz="1600" dirty="0">
                <a:latin typeface="Calibri" panose="020F0502020204030204"/>
                <a:cs typeface="Calibri" panose="020F0502020204030204"/>
              </a:rPr>
              <a:t>i16</a:t>
            </a:r>
            <a:r>
              <a:rPr sz="1600" spc="15" dirty="0">
                <a:latin typeface="Calibri" panose="020F0502020204030204"/>
                <a:cs typeface="Calibri" panose="020F0502020204030204"/>
              </a:rPr>
              <a:t> </a:t>
            </a:r>
            <a:r>
              <a:rPr sz="1600" dirty="0">
                <a:latin typeface="Calibri" panose="020F0502020204030204"/>
                <a:cs typeface="Calibri" panose="020F0502020204030204"/>
              </a:rPr>
              <a:t>= i</a:t>
            </a:r>
            <a:r>
              <a:rPr sz="1600" spc="-10" dirty="0">
                <a:latin typeface="Calibri" panose="020F0502020204030204"/>
                <a:cs typeface="Calibri" panose="020F0502020204030204"/>
              </a:rPr>
              <a:t>1</a:t>
            </a:r>
            <a:r>
              <a:rPr sz="1600" dirty="0">
                <a:latin typeface="Calibri" panose="020F0502020204030204"/>
                <a:cs typeface="Calibri" panose="020F0502020204030204"/>
              </a:rPr>
              <a:t>6 +</a:t>
            </a:r>
            <a:r>
              <a:rPr sz="1600" spc="5" dirty="0">
                <a:latin typeface="Calibri" panose="020F0502020204030204"/>
                <a:cs typeface="Calibri" panose="020F0502020204030204"/>
              </a:rPr>
              <a:t> </a:t>
            </a:r>
            <a:r>
              <a:rPr sz="1600" spc="-5" dirty="0">
                <a:latin typeface="Calibri" panose="020F0502020204030204"/>
                <a:cs typeface="Calibri" panose="020F0502020204030204"/>
              </a:rPr>
              <a:t>nchunk</a:t>
            </a:r>
            <a:r>
              <a:rPr sz="1600" dirty="0">
                <a:latin typeface="Calibri" panose="020F0502020204030204"/>
                <a:cs typeface="Calibri" panose="020F0502020204030204"/>
              </a:rPr>
              <a:t>,</a:t>
            </a:r>
            <a:r>
              <a:rPr sz="1600" spc="-10" dirty="0">
                <a:latin typeface="Calibri" panose="020F0502020204030204"/>
                <a:cs typeface="Calibri" panose="020F0502020204030204"/>
              </a:rPr>
              <a:t>i</a:t>
            </a:r>
            <a:r>
              <a:rPr sz="1600" dirty="0">
                <a:latin typeface="Calibri" panose="020F0502020204030204"/>
                <a:cs typeface="Calibri" panose="020F0502020204030204"/>
              </a:rPr>
              <a:t>1</a:t>
            </a:r>
            <a:r>
              <a:rPr sz="1600" spc="5" dirty="0">
                <a:latin typeface="Calibri" panose="020F0502020204030204"/>
                <a:cs typeface="Calibri" panose="020F0502020204030204"/>
              </a:rPr>
              <a:t>+</a:t>
            </a:r>
            <a:r>
              <a:rPr sz="1600" spc="-5" dirty="0">
                <a:latin typeface="Calibri" panose="020F0502020204030204"/>
                <a:cs typeface="Calibri" panose="020F0502020204030204"/>
              </a:rPr>
              <a:t>+</a:t>
            </a:r>
            <a:r>
              <a:rPr sz="1600" dirty="0">
                <a:latin typeface="Calibri" panose="020F0502020204030204"/>
                <a:cs typeface="Calibri" panose="020F0502020204030204"/>
              </a:rPr>
              <a:t>)</a:t>
            </a:r>
            <a:r>
              <a:rPr sz="1600" spc="-10" dirty="0">
                <a:latin typeface="Calibri" panose="020F0502020204030204"/>
                <a:cs typeface="Calibri" panose="020F0502020204030204"/>
              </a:rPr>
              <a:t> </a:t>
            </a:r>
            <a:r>
              <a:rPr sz="1600" spc="-5" dirty="0">
                <a:latin typeface="Calibri" panose="020F0502020204030204"/>
                <a:cs typeface="Calibri" panose="020F0502020204030204"/>
              </a:rPr>
              <a:t>{/</a:t>
            </a:r>
            <a:r>
              <a:rPr sz="1600" spc="5" dirty="0">
                <a:latin typeface="Calibri" panose="020F0502020204030204"/>
                <a:cs typeface="Calibri" panose="020F0502020204030204"/>
              </a:rPr>
              <a:t>/</a:t>
            </a:r>
            <a:r>
              <a:rPr sz="1600" dirty="0">
                <a:latin typeface="宋体" panose="02010600030101010101" pitchFamily="2" charset="-122"/>
                <a:cs typeface="宋体" panose="02010600030101010101" pitchFamily="2" charset="-122"/>
              </a:rPr>
              <a:t>每次计</a:t>
            </a:r>
            <a:r>
              <a:rPr sz="1600" spc="-5" dirty="0">
                <a:latin typeface="宋体" panose="02010600030101010101" pitchFamily="2" charset="-122"/>
                <a:cs typeface="宋体" panose="02010600030101010101" pitchFamily="2" charset="-122"/>
              </a:rPr>
              <a:t>算</a:t>
            </a:r>
            <a:r>
              <a:rPr sz="1600" spc="-5" dirty="0">
                <a:latin typeface="Calibri" panose="020F0502020204030204"/>
                <a:cs typeface="Calibri" panose="020F0502020204030204"/>
              </a:rPr>
              <a:t>16</a:t>
            </a:r>
            <a:r>
              <a:rPr sz="1600" dirty="0">
                <a:latin typeface="宋体" panose="02010600030101010101" pitchFamily="2" charset="-122"/>
                <a:cs typeface="宋体" panose="02010600030101010101" pitchFamily="2" charset="-122"/>
              </a:rPr>
              <a:t>个点的旅</a:t>
            </a:r>
            <a:r>
              <a:rPr sz="1600" spc="-10" dirty="0">
                <a:latin typeface="宋体" panose="02010600030101010101" pitchFamily="2" charset="-122"/>
                <a:cs typeface="宋体" panose="02010600030101010101" pitchFamily="2" charset="-122"/>
              </a:rPr>
              <a:t>行</a:t>
            </a:r>
            <a:r>
              <a:rPr sz="1600" dirty="0">
                <a:latin typeface="宋体" panose="02010600030101010101" pitchFamily="2" charset="-122"/>
                <a:cs typeface="宋体" panose="02010600030101010101" pitchFamily="2" charset="-122"/>
              </a:rPr>
              <a:t>时</a:t>
            </a:r>
            <a:endParaRPr sz="1600">
              <a:latin typeface="宋体" panose="02010600030101010101" pitchFamily="2" charset="-122"/>
              <a:cs typeface="宋体" panose="02010600030101010101" pitchFamily="2" charset="-122"/>
            </a:endParaRPr>
          </a:p>
          <a:p>
            <a:pPr marL="927100" marR="4411345">
              <a:lnSpc>
                <a:spcPts val="1920"/>
              </a:lnSpc>
              <a:spcBef>
                <a:spcPts val="50"/>
              </a:spcBef>
            </a:pPr>
            <a:r>
              <a:rPr sz="1600" dirty="0">
                <a:latin typeface="Calibri" panose="020F0502020204030204"/>
                <a:cs typeface="Calibri" panose="020F0502020204030204"/>
              </a:rPr>
              <a:t>… </a:t>
            </a:r>
            <a:r>
              <a:rPr sz="1600" spc="-25" dirty="0">
                <a:latin typeface="Calibri" panose="020F0502020204030204"/>
                <a:cs typeface="Calibri" panose="020F0502020204030204"/>
              </a:rPr>
              <a:t>t</a:t>
            </a:r>
            <a:r>
              <a:rPr sz="1600" spc="-65" dirty="0">
                <a:latin typeface="Calibri" panose="020F0502020204030204"/>
                <a:cs typeface="Calibri" panose="020F0502020204030204"/>
              </a:rPr>
              <a:t>a2*i</a:t>
            </a:r>
            <a:r>
              <a:rPr sz="1600" spc="-85" dirty="0">
                <a:latin typeface="Calibri" panose="020F0502020204030204"/>
                <a:cs typeface="Calibri" panose="020F0502020204030204"/>
              </a:rPr>
              <a:t>1</a:t>
            </a:r>
            <a:r>
              <a:rPr sz="1600" spc="-80" dirty="0">
                <a:latin typeface="Calibri" panose="020F0502020204030204"/>
                <a:cs typeface="Calibri" panose="020F0502020204030204"/>
              </a:rPr>
              <a:t>+=…;</a:t>
            </a:r>
            <a:endParaRPr sz="1600">
              <a:latin typeface="Calibri" panose="020F0502020204030204"/>
              <a:cs typeface="Calibri" panose="020F0502020204030204"/>
            </a:endParaRPr>
          </a:p>
          <a:p>
            <a:pPr marL="927100">
              <a:lnSpc>
                <a:spcPts val="1870"/>
              </a:lnSpc>
            </a:pPr>
            <a:r>
              <a:rPr sz="1600" dirty="0">
                <a:latin typeface="Calibri" panose="020F0502020204030204"/>
                <a:cs typeface="Calibri" panose="020F0502020204030204"/>
              </a:rPr>
              <a:t>tm</a:t>
            </a:r>
            <a:r>
              <a:rPr sz="1600" spc="-10" dirty="0">
                <a:latin typeface="Calibri" panose="020F0502020204030204"/>
                <a:cs typeface="Calibri" panose="020F0502020204030204"/>
              </a:rPr>
              <a:t>2</a:t>
            </a:r>
            <a:r>
              <a:rPr sz="1600" spc="-95" dirty="0">
                <a:latin typeface="Calibri" panose="020F0502020204030204"/>
                <a:cs typeface="Calibri" panose="020F0502020204030204"/>
              </a:rPr>
              <a:t>*i1+=</a:t>
            </a:r>
            <a:r>
              <a:rPr sz="1600" spc="-150" dirty="0">
                <a:latin typeface="Calibri" panose="020F0502020204030204"/>
                <a:cs typeface="Calibri" panose="020F0502020204030204"/>
              </a:rPr>
              <a:t>…</a:t>
            </a:r>
            <a:r>
              <a:rPr sz="1600" dirty="0">
                <a:latin typeface="Calibri" panose="020F0502020204030204"/>
                <a:cs typeface="Calibri" panose="020F0502020204030204"/>
              </a:rPr>
              <a:t>;</a:t>
            </a:r>
            <a:r>
              <a:rPr sz="1600" spc="-15" dirty="0">
                <a:latin typeface="Calibri" panose="020F0502020204030204"/>
                <a:cs typeface="Calibri" panose="020F0502020204030204"/>
              </a:rPr>
              <a:t> </a:t>
            </a:r>
            <a:r>
              <a:rPr sz="1600" dirty="0">
                <a:latin typeface="Calibri" panose="020F0502020204030204"/>
                <a:cs typeface="Calibri" panose="020F0502020204030204"/>
              </a:rPr>
              <a:t>//</a:t>
            </a:r>
            <a:r>
              <a:rPr sz="1600" dirty="0">
                <a:latin typeface="宋体" panose="02010600030101010101" pitchFamily="2" charset="-122"/>
                <a:cs typeface="宋体" panose="02010600030101010101" pitchFamily="2" charset="-122"/>
              </a:rPr>
              <a:t>计算旅行时</a:t>
            </a:r>
            <a:endParaRPr sz="1600">
              <a:latin typeface="宋体" panose="02010600030101010101" pitchFamily="2" charset="-122"/>
              <a:cs typeface="宋体" panose="02010600030101010101" pitchFamily="2" charset="-122"/>
            </a:endParaRPr>
          </a:p>
          <a:p>
            <a:pPr marL="355600">
              <a:lnSpc>
                <a:spcPts val="1905"/>
              </a:lnSpc>
            </a:pPr>
            <a:r>
              <a:rPr sz="1600" dirty="0">
                <a:latin typeface="Calibri" panose="020F0502020204030204"/>
                <a:cs typeface="Calibri" panose="020F0502020204030204"/>
              </a:rPr>
              <a:t>}</a:t>
            </a:r>
            <a:endParaRPr sz="1600">
              <a:latin typeface="Calibri" panose="020F0502020204030204"/>
              <a:cs typeface="Calibri" panose="020F0502020204030204"/>
            </a:endParaRPr>
          </a:p>
          <a:p>
            <a:pPr marL="355600">
              <a:lnSpc>
                <a:spcPct val="100000"/>
              </a:lnSpc>
            </a:pPr>
            <a:r>
              <a:rPr sz="1600" dirty="0">
                <a:latin typeface="Calibri" panose="020F0502020204030204"/>
                <a:cs typeface="Calibri" panose="020F0502020204030204"/>
              </a:rPr>
              <a:t>i16</a:t>
            </a:r>
            <a:r>
              <a:rPr sz="1600" spc="-10" dirty="0">
                <a:latin typeface="Calibri" panose="020F0502020204030204"/>
                <a:cs typeface="Calibri" panose="020F0502020204030204"/>
              </a:rPr>
              <a:t> </a:t>
            </a:r>
            <a:r>
              <a:rPr sz="1600" dirty="0">
                <a:latin typeface="Calibri" panose="020F0502020204030204"/>
                <a:cs typeface="Calibri" panose="020F0502020204030204"/>
              </a:rPr>
              <a:t>= i16_o</a:t>
            </a:r>
            <a:r>
              <a:rPr sz="1600" spc="-10" dirty="0">
                <a:latin typeface="Calibri" panose="020F0502020204030204"/>
                <a:cs typeface="Calibri" panose="020F0502020204030204"/>
              </a:rPr>
              <a:t>l</a:t>
            </a:r>
            <a:r>
              <a:rPr sz="1600" spc="-5" dirty="0">
                <a:latin typeface="Calibri" panose="020F0502020204030204"/>
                <a:cs typeface="Calibri" panose="020F0502020204030204"/>
              </a:rPr>
              <a:t>d;</a:t>
            </a:r>
            <a:endParaRPr sz="1600">
              <a:latin typeface="Calibri" panose="020F0502020204030204"/>
              <a:cs typeface="Calibri" panose="020F0502020204030204"/>
            </a:endParaRPr>
          </a:p>
          <a:p>
            <a:pPr marL="334645">
              <a:lnSpc>
                <a:spcPct val="100000"/>
              </a:lnSpc>
            </a:pPr>
            <a:r>
              <a:rPr sz="1600" spc="-40" dirty="0">
                <a:latin typeface="Calibri" panose="020F0502020204030204"/>
                <a:cs typeface="Calibri" panose="020F0502020204030204"/>
              </a:rPr>
              <a:t>f</a:t>
            </a:r>
            <a:r>
              <a:rPr sz="1600" spc="-5" dirty="0">
                <a:latin typeface="Calibri" panose="020F0502020204030204"/>
                <a:cs typeface="Calibri" panose="020F0502020204030204"/>
              </a:rPr>
              <a:t>or(i1=0</a:t>
            </a:r>
            <a:r>
              <a:rPr sz="1600" dirty="0">
                <a:latin typeface="Calibri" panose="020F0502020204030204"/>
                <a:cs typeface="Calibri" panose="020F0502020204030204"/>
              </a:rPr>
              <a:t>;</a:t>
            </a:r>
            <a:r>
              <a:rPr sz="1600" spc="-10" dirty="0">
                <a:latin typeface="Calibri" panose="020F0502020204030204"/>
                <a:cs typeface="Calibri" panose="020F0502020204030204"/>
              </a:rPr>
              <a:t>i</a:t>
            </a:r>
            <a:r>
              <a:rPr sz="1600" dirty="0">
                <a:latin typeface="Calibri" panose="020F0502020204030204"/>
                <a:cs typeface="Calibri" panose="020F0502020204030204"/>
              </a:rPr>
              <a:t>1&lt;</a:t>
            </a:r>
            <a:r>
              <a:rPr sz="1600" spc="-20" dirty="0">
                <a:latin typeface="Calibri" panose="020F0502020204030204"/>
                <a:cs typeface="Calibri" panose="020F0502020204030204"/>
              </a:rPr>
              <a:t>v</a:t>
            </a:r>
            <a:r>
              <a:rPr sz="1600" dirty="0">
                <a:latin typeface="Calibri" panose="020F0502020204030204"/>
                <a:cs typeface="Calibri" panose="020F0502020204030204"/>
              </a:rPr>
              <a:t>ec_t</a:t>
            </a:r>
            <a:r>
              <a:rPr sz="1600" spc="-10" dirty="0">
                <a:latin typeface="Calibri" panose="020F0502020204030204"/>
                <a:cs typeface="Calibri" panose="020F0502020204030204"/>
              </a:rPr>
              <a:t>;</a:t>
            </a:r>
            <a:r>
              <a:rPr sz="1600" dirty="0">
                <a:latin typeface="Calibri" panose="020F0502020204030204"/>
                <a:cs typeface="Calibri" panose="020F0502020204030204"/>
              </a:rPr>
              <a:t>i16</a:t>
            </a:r>
            <a:r>
              <a:rPr sz="1600" spc="10" dirty="0">
                <a:latin typeface="Calibri" panose="020F0502020204030204"/>
                <a:cs typeface="Calibri" panose="020F0502020204030204"/>
              </a:rPr>
              <a:t> </a:t>
            </a:r>
            <a:r>
              <a:rPr sz="1600" dirty="0">
                <a:latin typeface="Calibri" panose="020F0502020204030204"/>
                <a:cs typeface="Calibri" panose="020F0502020204030204"/>
              </a:rPr>
              <a:t>= i16</a:t>
            </a:r>
            <a:r>
              <a:rPr sz="1600" spc="-5" dirty="0">
                <a:latin typeface="Calibri" panose="020F0502020204030204"/>
                <a:cs typeface="Calibri" panose="020F0502020204030204"/>
              </a:rPr>
              <a:t> </a:t>
            </a:r>
            <a:r>
              <a:rPr sz="1600" dirty="0">
                <a:latin typeface="Calibri" panose="020F0502020204030204"/>
                <a:cs typeface="Calibri" panose="020F0502020204030204"/>
              </a:rPr>
              <a:t>+ </a:t>
            </a:r>
            <a:r>
              <a:rPr sz="1600" spc="-5" dirty="0">
                <a:latin typeface="Calibri" panose="020F0502020204030204"/>
                <a:cs typeface="Calibri" panose="020F0502020204030204"/>
              </a:rPr>
              <a:t>nchunk</a:t>
            </a:r>
            <a:r>
              <a:rPr sz="1600" dirty="0">
                <a:latin typeface="Calibri" panose="020F0502020204030204"/>
                <a:cs typeface="Calibri" panose="020F0502020204030204"/>
              </a:rPr>
              <a:t>,</a:t>
            </a:r>
            <a:r>
              <a:rPr sz="1600" spc="-10" dirty="0">
                <a:latin typeface="Calibri" panose="020F0502020204030204"/>
                <a:cs typeface="Calibri" panose="020F0502020204030204"/>
              </a:rPr>
              <a:t>i</a:t>
            </a:r>
            <a:r>
              <a:rPr sz="1600" dirty="0">
                <a:latin typeface="Calibri" panose="020F0502020204030204"/>
                <a:cs typeface="Calibri" panose="020F0502020204030204"/>
              </a:rPr>
              <a:t>1</a:t>
            </a:r>
            <a:r>
              <a:rPr sz="1600" spc="5" dirty="0">
                <a:latin typeface="Calibri" panose="020F0502020204030204"/>
                <a:cs typeface="Calibri" panose="020F0502020204030204"/>
              </a:rPr>
              <a:t>+</a:t>
            </a:r>
            <a:r>
              <a:rPr sz="1600" spc="-5" dirty="0">
                <a:latin typeface="Calibri" panose="020F0502020204030204"/>
                <a:cs typeface="Calibri" panose="020F0502020204030204"/>
              </a:rPr>
              <a:t>+</a:t>
            </a:r>
            <a:r>
              <a:rPr sz="1600" dirty="0">
                <a:latin typeface="Calibri" panose="020F0502020204030204"/>
                <a:cs typeface="Calibri" panose="020F0502020204030204"/>
              </a:rPr>
              <a:t>)</a:t>
            </a:r>
            <a:r>
              <a:rPr sz="1600" spc="-10" dirty="0">
                <a:latin typeface="Calibri" panose="020F0502020204030204"/>
                <a:cs typeface="Calibri" panose="020F0502020204030204"/>
              </a:rPr>
              <a:t> </a:t>
            </a:r>
            <a:r>
              <a:rPr sz="1600" dirty="0">
                <a:latin typeface="Calibri" panose="020F0502020204030204"/>
                <a:cs typeface="Calibri" panose="020F0502020204030204"/>
              </a:rPr>
              <a:t>{</a:t>
            </a:r>
            <a:endParaRPr sz="1600">
              <a:latin typeface="Calibri" panose="020F0502020204030204"/>
              <a:cs typeface="Calibri" panose="020F0502020204030204"/>
            </a:endParaRPr>
          </a:p>
          <a:p>
            <a:pPr marL="927100">
              <a:lnSpc>
                <a:spcPct val="100000"/>
              </a:lnSpc>
            </a:pPr>
            <a:r>
              <a:rPr sz="1600" dirty="0">
                <a:latin typeface="Calibri" panose="020F0502020204030204"/>
                <a:cs typeface="Calibri" panose="020F0502020204030204"/>
              </a:rPr>
              <a:t>…</a:t>
            </a:r>
            <a:endParaRPr sz="1600">
              <a:latin typeface="Calibri" panose="020F0502020204030204"/>
              <a:cs typeface="Calibri" panose="020F0502020204030204"/>
            </a:endParaRPr>
          </a:p>
          <a:p>
            <a:pPr marL="927100">
              <a:lnSpc>
                <a:spcPct val="100000"/>
              </a:lnSpc>
            </a:pPr>
            <a:r>
              <a:rPr sz="1600" b="1" dirty="0">
                <a:solidFill>
                  <a:srgbClr val="006FC0"/>
                </a:solidFill>
                <a:latin typeface="Calibri" panose="020F0502020204030204"/>
                <a:cs typeface="Calibri" panose="020F0502020204030204"/>
              </a:rPr>
              <a:t>#p</a:t>
            </a:r>
            <a:r>
              <a:rPr sz="1600" b="1" spc="-40" dirty="0">
                <a:solidFill>
                  <a:srgbClr val="006FC0"/>
                </a:solidFill>
                <a:latin typeface="Calibri" panose="020F0502020204030204"/>
                <a:cs typeface="Calibri" panose="020F0502020204030204"/>
              </a:rPr>
              <a:t>r</a:t>
            </a:r>
            <a:r>
              <a:rPr sz="1600" b="1" dirty="0">
                <a:solidFill>
                  <a:srgbClr val="006FC0"/>
                </a:solidFill>
                <a:latin typeface="Calibri" panose="020F0502020204030204"/>
                <a:cs typeface="Calibri" panose="020F0502020204030204"/>
              </a:rPr>
              <a:t>agma i</a:t>
            </a:r>
            <a:r>
              <a:rPr sz="1600" b="1" spc="-20" dirty="0">
                <a:solidFill>
                  <a:srgbClr val="006FC0"/>
                </a:solidFill>
                <a:latin typeface="Calibri" panose="020F0502020204030204"/>
                <a:cs typeface="Calibri" panose="020F0502020204030204"/>
              </a:rPr>
              <a:t>v</a:t>
            </a:r>
            <a:r>
              <a:rPr sz="1600" b="1" dirty="0">
                <a:solidFill>
                  <a:srgbClr val="006FC0"/>
                </a:solidFill>
                <a:latin typeface="Calibri" panose="020F0502020204030204"/>
                <a:cs typeface="Calibri" panose="020F0502020204030204"/>
              </a:rPr>
              <a:t>dep</a:t>
            </a:r>
            <a:endParaRPr sz="1600">
              <a:latin typeface="Calibri" panose="020F0502020204030204"/>
              <a:cs typeface="Calibri" panose="020F0502020204030204"/>
            </a:endParaRPr>
          </a:p>
          <a:p>
            <a:pPr marL="927100">
              <a:lnSpc>
                <a:spcPts val="1905"/>
              </a:lnSpc>
              <a:spcBef>
                <a:spcPts val="30"/>
              </a:spcBef>
            </a:pPr>
            <a:r>
              <a:rPr sz="1600" spc="-40" dirty="0">
                <a:latin typeface="Calibri" panose="020F0502020204030204"/>
                <a:cs typeface="Calibri" panose="020F0502020204030204"/>
              </a:rPr>
              <a:t>f</a:t>
            </a:r>
            <a:r>
              <a:rPr sz="1600" spc="-5" dirty="0">
                <a:latin typeface="Calibri" panose="020F0502020204030204"/>
                <a:cs typeface="Calibri" panose="020F0502020204030204"/>
              </a:rPr>
              <a:t>or(i</a:t>
            </a:r>
            <a:r>
              <a:rPr sz="1600" dirty="0">
                <a:latin typeface="Calibri" panose="020F0502020204030204"/>
                <a:cs typeface="Calibri" panose="020F0502020204030204"/>
              </a:rPr>
              <a:t>t</a:t>
            </a:r>
            <a:r>
              <a:rPr sz="1600" spc="15" dirty="0">
                <a:latin typeface="Calibri" panose="020F0502020204030204"/>
                <a:cs typeface="Calibri" panose="020F0502020204030204"/>
              </a:rPr>
              <a:t> </a:t>
            </a:r>
            <a:r>
              <a:rPr sz="1600" dirty="0">
                <a:latin typeface="Calibri" panose="020F0502020204030204"/>
                <a:cs typeface="Calibri" panose="020F0502020204030204"/>
              </a:rPr>
              <a:t>= i16</a:t>
            </a:r>
            <a:r>
              <a:rPr sz="1600" spc="-5" dirty="0">
                <a:latin typeface="Calibri" panose="020F0502020204030204"/>
                <a:cs typeface="Calibri" panose="020F0502020204030204"/>
              </a:rPr>
              <a:t> </a:t>
            </a:r>
            <a:r>
              <a:rPr sz="1600" dirty="0">
                <a:latin typeface="Calibri" panose="020F0502020204030204"/>
                <a:cs typeface="Calibri" panose="020F0502020204030204"/>
              </a:rPr>
              <a:t>-1;</a:t>
            </a:r>
            <a:r>
              <a:rPr sz="1600" spc="-5" dirty="0">
                <a:latin typeface="Calibri" panose="020F0502020204030204"/>
                <a:cs typeface="Calibri" panose="020F0502020204030204"/>
              </a:rPr>
              <a:t> </a:t>
            </a:r>
            <a:r>
              <a:rPr sz="1600" dirty="0">
                <a:latin typeface="Calibri" panose="020F0502020204030204"/>
                <a:cs typeface="Calibri" panose="020F0502020204030204"/>
              </a:rPr>
              <a:t>it</a:t>
            </a:r>
            <a:r>
              <a:rPr sz="1600" spc="-10" dirty="0">
                <a:latin typeface="Calibri" panose="020F0502020204030204"/>
                <a:cs typeface="Calibri" panose="020F0502020204030204"/>
              </a:rPr>
              <a:t> </a:t>
            </a:r>
            <a:r>
              <a:rPr sz="1600" dirty="0">
                <a:latin typeface="Calibri" panose="020F0502020204030204"/>
                <a:cs typeface="Calibri" panose="020F0502020204030204"/>
              </a:rPr>
              <a:t>&lt; i16+</a:t>
            </a:r>
            <a:r>
              <a:rPr sz="1600" spc="-10" dirty="0">
                <a:latin typeface="Calibri" panose="020F0502020204030204"/>
                <a:cs typeface="Calibri" panose="020F0502020204030204"/>
              </a:rPr>
              <a:t>i</a:t>
            </a:r>
            <a:r>
              <a:rPr sz="1600" spc="-5" dirty="0">
                <a:latin typeface="Calibri" panose="020F0502020204030204"/>
                <a:cs typeface="Calibri" panose="020F0502020204030204"/>
              </a:rPr>
              <a:t>bm3</a:t>
            </a:r>
            <a:r>
              <a:rPr sz="1600" dirty="0">
                <a:latin typeface="Calibri" panose="020F0502020204030204"/>
                <a:cs typeface="Calibri" panose="020F0502020204030204"/>
              </a:rPr>
              <a:t>1;</a:t>
            </a:r>
            <a:r>
              <a:rPr sz="1600" spc="-5" dirty="0">
                <a:latin typeface="Calibri" panose="020F0502020204030204"/>
                <a:cs typeface="Calibri" panose="020F0502020204030204"/>
              </a:rPr>
              <a:t> </a:t>
            </a:r>
            <a:r>
              <a:rPr sz="1600" dirty="0">
                <a:latin typeface="Calibri" panose="020F0502020204030204"/>
                <a:cs typeface="Calibri" panose="020F0502020204030204"/>
              </a:rPr>
              <a:t>i</a:t>
            </a:r>
            <a:r>
              <a:rPr sz="1600" spc="-10" dirty="0">
                <a:latin typeface="Calibri" panose="020F0502020204030204"/>
                <a:cs typeface="Calibri" panose="020F0502020204030204"/>
              </a:rPr>
              <a:t>t</a:t>
            </a:r>
            <a:r>
              <a:rPr sz="1600" spc="10" dirty="0">
                <a:latin typeface="Calibri" panose="020F0502020204030204"/>
                <a:cs typeface="Calibri" panose="020F0502020204030204"/>
              </a:rPr>
              <a:t>+</a:t>
            </a:r>
            <a:r>
              <a:rPr sz="1600" dirty="0">
                <a:latin typeface="Calibri" panose="020F0502020204030204"/>
                <a:cs typeface="Calibri" panose="020F0502020204030204"/>
              </a:rPr>
              <a:t>+)//3</a:t>
            </a:r>
            <a:r>
              <a:rPr sz="1600" spc="-10" dirty="0">
                <a:latin typeface="Calibri" panose="020F0502020204030204"/>
                <a:cs typeface="Calibri" panose="020F0502020204030204"/>
              </a:rPr>
              <a:t>2</a:t>
            </a:r>
            <a:r>
              <a:rPr sz="1600" dirty="0">
                <a:latin typeface="宋体" panose="02010600030101010101" pitchFamily="2" charset="-122"/>
                <a:cs typeface="宋体" panose="02010600030101010101" pitchFamily="2" charset="-122"/>
              </a:rPr>
              <a:t>点插值求成像体结果</a:t>
            </a:r>
            <a:r>
              <a:rPr sz="1600" dirty="0">
                <a:latin typeface="Calibri" panose="020F0502020204030204"/>
                <a:cs typeface="Calibri" panose="020F0502020204030204"/>
              </a:rPr>
              <a:t>{</a:t>
            </a:r>
            <a:endParaRPr sz="1600">
              <a:latin typeface="Calibri" panose="020F0502020204030204"/>
              <a:cs typeface="Calibri" panose="020F0502020204030204"/>
            </a:endParaRPr>
          </a:p>
          <a:p>
            <a:pPr marL="468630" algn="ctr">
              <a:lnSpc>
                <a:spcPts val="1905"/>
              </a:lnSpc>
            </a:pPr>
            <a:r>
              <a:rPr sz="1600" dirty="0">
                <a:latin typeface="Calibri" panose="020F0502020204030204"/>
                <a:cs typeface="Calibri" panose="020F0502020204030204"/>
              </a:rPr>
              <a:t>mod(i</a:t>
            </a:r>
            <a:r>
              <a:rPr sz="1600" spc="-5" dirty="0">
                <a:latin typeface="Calibri" panose="020F0502020204030204"/>
                <a:cs typeface="Calibri" panose="020F0502020204030204"/>
              </a:rPr>
              <a:t>1</a:t>
            </a:r>
            <a:r>
              <a:rPr sz="1600" dirty="0">
                <a:latin typeface="Calibri" panose="020F0502020204030204"/>
                <a:cs typeface="Calibri" panose="020F0502020204030204"/>
              </a:rPr>
              <a:t>) += …;</a:t>
            </a:r>
            <a:endParaRPr sz="1600">
              <a:latin typeface="Calibri" panose="020F0502020204030204"/>
              <a:cs typeface="Calibri" panose="020F0502020204030204"/>
            </a:endParaRPr>
          </a:p>
          <a:p>
            <a:pPr marL="927100">
              <a:lnSpc>
                <a:spcPct val="100000"/>
              </a:lnSpc>
            </a:pPr>
            <a:r>
              <a:rPr sz="1600" dirty="0">
                <a:latin typeface="Calibri" panose="020F0502020204030204"/>
                <a:cs typeface="Calibri" panose="020F0502020204030204"/>
              </a:rPr>
              <a:t>}</a:t>
            </a:r>
            <a:endParaRPr sz="1600">
              <a:latin typeface="Calibri" panose="020F0502020204030204"/>
              <a:cs typeface="Calibri" panose="020F0502020204030204"/>
            </a:endParaRPr>
          </a:p>
          <a:p>
            <a:pPr marL="355600">
              <a:lnSpc>
                <a:spcPct val="100000"/>
              </a:lnSpc>
            </a:pPr>
            <a:r>
              <a:rPr sz="1600" dirty="0">
                <a:latin typeface="Calibri" panose="020F0502020204030204"/>
                <a:cs typeface="Calibri" panose="020F0502020204030204"/>
              </a:rPr>
              <a:t>}</a:t>
            </a:r>
            <a:endParaRPr sz="1600">
              <a:latin typeface="Calibri" panose="020F0502020204030204"/>
              <a:cs typeface="Calibri" panose="020F0502020204030204"/>
            </a:endParaRPr>
          </a:p>
          <a:p>
            <a:pPr marL="12700">
              <a:lnSpc>
                <a:spcPct val="100000"/>
              </a:lnSpc>
            </a:pPr>
            <a:r>
              <a:rPr sz="1600" dirty="0">
                <a:latin typeface="Calibri" panose="020F0502020204030204"/>
                <a:cs typeface="Calibri" panose="020F0502020204030204"/>
              </a:rPr>
              <a:t>}</a:t>
            </a:r>
            <a:endParaRPr sz="1600">
              <a:latin typeface="Calibri" panose="020F0502020204030204"/>
              <a:cs typeface="Calibri" panose="020F0502020204030204"/>
            </a:endParaRPr>
          </a:p>
        </p:txBody>
      </p:sp>
      <p:sp>
        <p:nvSpPr>
          <p:cNvPr id="15" name="object 15"/>
          <p:cNvSpPr/>
          <p:nvPr/>
        </p:nvSpPr>
        <p:spPr>
          <a:xfrm>
            <a:off x="6721093" y="1571625"/>
            <a:ext cx="0" cy="786130"/>
          </a:xfrm>
          <a:custGeom>
            <a:avLst/>
            <a:gdLst/>
            <a:ahLst/>
            <a:cxnLst/>
            <a:rect l="l" t="t" r="r" b="b"/>
            <a:pathLst>
              <a:path h="786130">
                <a:moveTo>
                  <a:pt x="0" y="0"/>
                </a:moveTo>
                <a:lnTo>
                  <a:pt x="0" y="785749"/>
                </a:lnTo>
              </a:path>
            </a:pathLst>
          </a:custGeom>
          <a:ln w="25400">
            <a:solidFill>
              <a:srgbClr val="385D89"/>
            </a:solidFill>
          </a:ln>
        </p:spPr>
        <p:txBody>
          <a:bodyPr wrap="square" lIns="0" tIns="0" rIns="0" bIns="0" rtlCol="0"/>
          <a:lstStyle/>
          <a:p/>
        </p:txBody>
      </p:sp>
      <p:sp>
        <p:nvSpPr>
          <p:cNvPr id="16" name="object 16"/>
          <p:cNvSpPr/>
          <p:nvPr/>
        </p:nvSpPr>
        <p:spPr>
          <a:xfrm>
            <a:off x="5717413" y="1718945"/>
            <a:ext cx="1003935" cy="762635"/>
          </a:xfrm>
          <a:custGeom>
            <a:avLst/>
            <a:gdLst/>
            <a:ahLst/>
            <a:cxnLst/>
            <a:rect l="l" t="t" r="r" b="b"/>
            <a:pathLst>
              <a:path w="1003934" h="762635">
                <a:moveTo>
                  <a:pt x="1003681" y="0"/>
                </a:moveTo>
                <a:lnTo>
                  <a:pt x="866775" y="0"/>
                </a:lnTo>
                <a:lnTo>
                  <a:pt x="0" y="762126"/>
                </a:lnTo>
              </a:path>
            </a:pathLst>
          </a:custGeom>
          <a:ln w="25400">
            <a:solidFill>
              <a:srgbClr val="385D89"/>
            </a:solidFill>
          </a:ln>
        </p:spPr>
        <p:txBody>
          <a:bodyPr wrap="square" lIns="0" tIns="0" rIns="0" bIns="0" rtlCol="0"/>
          <a:lstStyle/>
          <a:p/>
        </p:txBody>
      </p:sp>
      <p:sp>
        <p:nvSpPr>
          <p:cNvPr id="17" name="object 17"/>
          <p:cNvSpPr txBox="1"/>
          <p:nvPr/>
        </p:nvSpPr>
        <p:spPr>
          <a:xfrm>
            <a:off x="6858000" y="1571561"/>
            <a:ext cx="1643380" cy="786130"/>
          </a:xfrm>
          <a:prstGeom prst="rect">
            <a:avLst/>
          </a:prstGeom>
          <a:solidFill>
            <a:srgbClr val="D6E3BC"/>
          </a:solidFill>
        </p:spPr>
        <p:txBody>
          <a:bodyPr vert="horz" wrap="square" lIns="0" tIns="0" rIns="0" bIns="0" rtlCol="0">
            <a:spAutoFit/>
          </a:bodyPr>
          <a:lstStyle/>
          <a:p>
            <a:pPr marL="364490" marR="127635" indent="-228600">
              <a:lnSpc>
                <a:spcPts val="2030"/>
              </a:lnSpc>
            </a:pPr>
            <a:r>
              <a:rPr sz="1800" dirty="0">
                <a:latin typeface="宋体" panose="02010600030101010101" pitchFamily="2" charset="-122"/>
                <a:cs typeface="宋体" panose="02010600030101010101" pitchFamily="2" charset="-122"/>
              </a:rPr>
              <a:t>增量了自动向 量化比重</a:t>
            </a:r>
            <a:endParaRPr sz="1800">
              <a:latin typeface="宋体" panose="02010600030101010101" pitchFamily="2" charset="-122"/>
              <a:cs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208788"/>
            <a:ext cx="2694432"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68473" y="208788"/>
            <a:ext cx="883158" cy="111861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490216" y="208788"/>
            <a:ext cx="2694432" cy="11186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4523232" y="208788"/>
            <a:ext cx="813053" cy="1118616"/>
          </a:xfrm>
          <a:prstGeom prst="rect">
            <a:avLst/>
          </a:prstGeom>
          <a:blipFill>
            <a:blip r:embed="rId5" cstate="print"/>
            <a:stretch>
              <a:fillRect/>
            </a:stretch>
          </a:blipFill>
        </p:spPr>
        <p:txBody>
          <a:bodyPr wrap="square" lIns="0" tIns="0" rIns="0" bIns="0" rtlCol="0"/>
          <a:lstStyle/>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测试平</a:t>
            </a:r>
            <a:r>
              <a:rPr dirty="0"/>
              <a:t>台</a:t>
            </a:r>
            <a:r>
              <a:rPr spc="-25" dirty="0">
                <a:latin typeface="微软雅黑" panose="020B0503020204020204" charset="-122"/>
                <a:cs typeface="微软雅黑" panose="020B0503020204020204" charset="-122"/>
              </a:rPr>
              <a:t>-</a:t>
            </a:r>
            <a:r>
              <a:rPr spc="-5" dirty="0"/>
              <a:t>软件环境</a:t>
            </a:r>
            <a:endParaRPr spc="-5" dirty="0"/>
          </a:p>
        </p:txBody>
      </p:sp>
      <p:graphicFrame>
        <p:nvGraphicFramePr>
          <p:cNvPr id="9" name="object 9"/>
          <p:cNvGraphicFramePr>
            <a:graphicFrameLocks noGrp="1"/>
          </p:cNvGraphicFramePr>
          <p:nvPr/>
        </p:nvGraphicFramePr>
        <p:xfrm>
          <a:off x="565124" y="1500124"/>
          <a:ext cx="7806055" cy="3019425"/>
        </p:xfrm>
        <a:graphic>
          <a:graphicData uri="http://schemas.openxmlformats.org/drawingml/2006/table">
            <a:tbl>
              <a:tblPr firstRow="1" bandRow="1">
                <a:tableStyleId>{2D5ABB26-0587-4C30-8999-92F81FD0307C}</a:tableStyleId>
              </a:tblPr>
              <a:tblGrid>
                <a:gridCol w="2798343"/>
                <a:gridCol w="4988433"/>
              </a:tblGrid>
              <a:tr h="1109979">
                <a:tc>
                  <a:txBody>
                    <a:bodyPr/>
                    <a:lstStyle/>
                    <a:p>
                      <a:pPr marL="781685">
                        <a:lnSpc>
                          <a:spcPct val="100000"/>
                        </a:lnSpc>
                      </a:pPr>
                      <a:r>
                        <a:rPr sz="2400" b="1" spc="5" dirty="0">
                          <a:solidFill>
                            <a:srgbClr val="FFFFFF"/>
                          </a:solidFill>
                          <a:latin typeface="宋体" panose="02010600030101010101" pitchFamily="2" charset="-122"/>
                          <a:cs typeface="宋体" panose="02010600030101010101" pitchFamily="2" charset="-122"/>
                        </a:rPr>
                        <a:t>操作系统</a:t>
                      </a:r>
                      <a:endParaRPr sz="24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62230" marR="37465">
                        <a:lnSpc>
                          <a:spcPct val="150000"/>
                        </a:lnSpc>
                        <a:tabLst>
                          <a:tab pos="756920" algn="l"/>
                          <a:tab pos="1416685" algn="l"/>
                          <a:tab pos="2973705" algn="l"/>
                          <a:tab pos="3921760" algn="l"/>
                          <a:tab pos="4472940" algn="l"/>
                        </a:tabLst>
                      </a:pPr>
                      <a:r>
                        <a:rPr sz="2400" b="1" dirty="0">
                          <a:solidFill>
                            <a:srgbClr val="FFFFFF"/>
                          </a:solidFill>
                          <a:latin typeface="Times New Roman" panose="02020603050405020304"/>
                          <a:cs typeface="Times New Roman" panose="02020603050405020304"/>
                        </a:rPr>
                        <a:t>Red	Hat	Enterprise	Linux	6</a:t>
                      </a:r>
                      <a:r>
                        <a:rPr sz="2400" b="1" spc="5" dirty="0">
                          <a:solidFill>
                            <a:srgbClr val="FFFFFF"/>
                          </a:solidFill>
                          <a:latin typeface="Times New Roman" panose="02020603050405020304"/>
                          <a:cs typeface="Times New Roman" panose="02020603050405020304"/>
                        </a:rPr>
                        <a:t>.</a:t>
                      </a:r>
                      <a:r>
                        <a:rPr sz="2400" b="1" dirty="0">
                          <a:solidFill>
                            <a:srgbClr val="FFFFFF"/>
                          </a:solidFill>
                          <a:latin typeface="Times New Roman" panose="02020603050405020304"/>
                          <a:cs typeface="Times New Roman" panose="02020603050405020304"/>
                        </a:rPr>
                        <a:t>1	</a:t>
                      </a:r>
                      <a:r>
                        <a:rPr sz="2400" b="1" spc="-5" dirty="0">
                          <a:solidFill>
                            <a:srgbClr val="FFFFFF"/>
                          </a:solidFill>
                          <a:latin typeface="Times New Roman" panose="02020603050405020304"/>
                          <a:cs typeface="Times New Roman" panose="02020603050405020304"/>
                        </a:rPr>
                        <a:t>GA </a:t>
                      </a:r>
                      <a:r>
                        <a:rPr sz="2400" b="1" dirty="0">
                          <a:solidFill>
                            <a:srgbClr val="FFFFFF"/>
                          </a:solidFill>
                          <a:latin typeface="Times New Roman" panose="02020603050405020304"/>
                          <a:cs typeface="Times New Roman" panose="02020603050405020304"/>
                        </a:rPr>
                        <a:t>64</a:t>
                      </a:r>
                      <a:r>
                        <a:rPr sz="2400" b="1" spc="-5" dirty="0">
                          <a:solidFill>
                            <a:srgbClr val="FFFFFF"/>
                          </a:solidFill>
                          <a:latin typeface="Times New Roman" panose="02020603050405020304"/>
                          <a:cs typeface="Times New Roman" panose="02020603050405020304"/>
                        </a:rPr>
                        <a:t>-</a:t>
                      </a:r>
                      <a:r>
                        <a:rPr sz="2400" b="1" dirty="0">
                          <a:solidFill>
                            <a:srgbClr val="FFFFFF"/>
                          </a:solidFill>
                          <a:latin typeface="Times New Roman" panose="02020603050405020304"/>
                          <a:cs typeface="Times New Roman" panose="02020603050405020304"/>
                        </a:rPr>
                        <a:t>bit kernel</a:t>
                      </a:r>
                      <a:r>
                        <a:rPr sz="2400" b="1" spc="-5" dirty="0">
                          <a:solidFill>
                            <a:srgbClr val="FFFFFF"/>
                          </a:solidFill>
                          <a:latin typeface="Times New Roman" panose="02020603050405020304"/>
                          <a:cs typeface="Times New Roman" panose="02020603050405020304"/>
                        </a:rPr>
                        <a:t> </a:t>
                      </a:r>
                      <a:r>
                        <a:rPr sz="2400" b="1" dirty="0">
                          <a:solidFill>
                            <a:srgbClr val="FFFFFF"/>
                          </a:solidFill>
                          <a:latin typeface="Times New Roman" panose="02020603050405020304"/>
                          <a:cs typeface="Times New Roman" panose="02020603050405020304"/>
                        </a:rPr>
                        <a:t>2.6.32</a:t>
                      </a:r>
                      <a:r>
                        <a:rPr sz="2400" b="1" spc="-5" dirty="0">
                          <a:solidFill>
                            <a:srgbClr val="FFFFFF"/>
                          </a:solidFill>
                          <a:latin typeface="Times New Roman" panose="02020603050405020304"/>
                          <a:cs typeface="Times New Roman" panose="02020603050405020304"/>
                        </a:rPr>
                        <a:t>-</a:t>
                      </a:r>
                      <a:r>
                        <a:rPr sz="2400" b="1" dirty="0">
                          <a:solidFill>
                            <a:srgbClr val="FFFFFF"/>
                          </a:solidFill>
                          <a:latin typeface="Times New Roman" panose="02020603050405020304"/>
                          <a:cs typeface="Times New Roman" panose="02020603050405020304"/>
                        </a:rPr>
                        <a:t>131</a:t>
                      </a:r>
                      <a:endParaRPr sz="24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r>
              <a:tr h="798957">
                <a:tc>
                  <a:txBody>
                    <a:bodyPr/>
                    <a:lstStyle/>
                    <a:p>
                      <a:pPr marL="748030">
                        <a:lnSpc>
                          <a:spcPct val="100000"/>
                        </a:lnSpc>
                      </a:pPr>
                      <a:r>
                        <a:rPr sz="2400" b="1" dirty="0">
                          <a:latin typeface="Times New Roman" panose="02020603050405020304"/>
                          <a:cs typeface="Times New Roman" panose="02020603050405020304"/>
                        </a:rPr>
                        <a:t>KNC</a:t>
                      </a:r>
                      <a:r>
                        <a:rPr sz="2400" b="1" spc="5" dirty="0">
                          <a:latin typeface="宋体" panose="02010600030101010101" pitchFamily="2" charset="-122"/>
                          <a:cs typeface="宋体" panose="02010600030101010101" pitchFamily="2" charset="-122"/>
                        </a:rPr>
                        <a:t>驱动</a:t>
                      </a:r>
                      <a:endParaRPr sz="24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62230">
                        <a:lnSpc>
                          <a:spcPct val="100000"/>
                        </a:lnSpc>
                      </a:pPr>
                      <a:r>
                        <a:rPr sz="2400" dirty="0">
                          <a:latin typeface="Times New Roman" panose="02020603050405020304"/>
                          <a:cs typeface="Times New Roman" panose="02020603050405020304"/>
                        </a:rPr>
                        <a:t>KNC</a:t>
                      </a:r>
                      <a:r>
                        <a:rPr sz="2400" spc="-5" dirty="0">
                          <a:latin typeface="Times New Roman" panose="02020603050405020304"/>
                          <a:cs typeface="Times New Roman" panose="02020603050405020304"/>
                        </a:rPr>
                        <a:t>-</a:t>
                      </a:r>
                      <a:r>
                        <a:rPr sz="2400" dirty="0">
                          <a:latin typeface="Times New Roman" panose="02020603050405020304"/>
                          <a:cs typeface="Times New Roman" panose="02020603050405020304"/>
                        </a:rPr>
                        <a:t>AlphaUpdat</a:t>
                      </a:r>
                      <a:r>
                        <a:rPr sz="2400" spc="5" dirty="0">
                          <a:latin typeface="Times New Roman" panose="02020603050405020304"/>
                          <a:cs typeface="Times New Roman" panose="02020603050405020304"/>
                        </a:rPr>
                        <a:t>e</a:t>
                      </a:r>
                      <a:r>
                        <a:rPr sz="2400" dirty="0">
                          <a:latin typeface="Times New Roman" panose="02020603050405020304"/>
                          <a:cs typeface="Times New Roman" panose="02020603050405020304"/>
                        </a:rPr>
                        <a:t>1</a:t>
                      </a:r>
                      <a:r>
                        <a:rPr sz="2400" spc="-5" dirty="0">
                          <a:latin typeface="Times New Roman" panose="02020603050405020304"/>
                          <a:cs typeface="Times New Roman" panose="02020603050405020304"/>
                        </a:rPr>
                        <a:t>-</a:t>
                      </a:r>
                      <a:r>
                        <a:rPr sz="2400" dirty="0">
                          <a:latin typeface="Times New Roman" panose="02020603050405020304"/>
                          <a:cs typeface="Times New Roman" panose="02020603050405020304"/>
                        </a:rPr>
                        <a:t>2.1.2430</a:t>
                      </a:r>
                      <a:r>
                        <a:rPr sz="2400" spc="-5" dirty="0">
                          <a:latin typeface="Times New Roman" panose="02020603050405020304"/>
                          <a:cs typeface="Times New Roman" panose="02020603050405020304"/>
                        </a:rPr>
                        <a:t>-</a:t>
                      </a:r>
                      <a:r>
                        <a:rPr sz="2400" dirty="0">
                          <a:latin typeface="Times New Roman" panose="02020603050405020304"/>
                          <a:cs typeface="Times New Roman" panose="02020603050405020304"/>
                        </a:rPr>
                        <a:t>9</a:t>
                      </a:r>
                      <a:endParaRPr sz="24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r>
              <a:tr h="1097280">
                <a:tc>
                  <a:txBody>
                    <a:bodyPr/>
                    <a:lstStyle/>
                    <a:p>
                      <a:pPr algn="ctr">
                        <a:lnSpc>
                          <a:spcPct val="100000"/>
                        </a:lnSpc>
                      </a:pPr>
                      <a:r>
                        <a:rPr sz="2400" b="1" spc="5" dirty="0">
                          <a:latin typeface="宋体" panose="02010600030101010101" pitchFamily="2" charset="-122"/>
                          <a:cs typeface="宋体" panose="02010600030101010101" pitchFamily="2" charset="-122"/>
                        </a:rPr>
                        <a:t>编译器</a:t>
                      </a:r>
                      <a:endParaRPr sz="2400">
                        <a:latin typeface="宋体" panose="02010600030101010101" pitchFamily="2" charset="-122"/>
                        <a:cs typeface="宋体" panose="02010600030101010101" pitchFamily="2" charset="-122"/>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62230" marR="572135">
                        <a:lnSpc>
                          <a:spcPct val="150000"/>
                        </a:lnSpc>
                      </a:pPr>
                      <a:r>
                        <a:rPr sz="2400" dirty="0">
                          <a:latin typeface="Times New Roman" panose="02020603050405020304"/>
                          <a:cs typeface="Times New Roman" panose="02020603050405020304"/>
                        </a:rPr>
                        <a:t>ICC</a:t>
                      </a:r>
                      <a:r>
                        <a:rPr sz="2400" dirty="0">
                          <a:latin typeface="宋体" panose="02010600030101010101" pitchFamily="2" charset="-122"/>
                          <a:cs typeface="宋体" panose="02010600030101010101" pitchFamily="2" charset="-122"/>
                        </a:rPr>
                        <a:t>：</a:t>
                      </a:r>
                      <a:r>
                        <a:rPr sz="2400" dirty="0">
                          <a:latin typeface="Times New Roman" panose="02020603050405020304"/>
                          <a:cs typeface="Times New Roman" panose="02020603050405020304"/>
                        </a:rPr>
                        <a:t>l_ccompxe_2013_be</a:t>
                      </a:r>
                      <a:r>
                        <a:rPr sz="2400" spc="-15" dirty="0">
                          <a:latin typeface="Times New Roman" panose="02020603050405020304"/>
                          <a:cs typeface="Times New Roman" panose="02020603050405020304"/>
                        </a:rPr>
                        <a:t>t</a:t>
                      </a:r>
                      <a:r>
                        <a:rPr sz="2400" spc="-5" dirty="0">
                          <a:latin typeface="Times New Roman" panose="02020603050405020304"/>
                          <a:cs typeface="Times New Roman" panose="02020603050405020304"/>
                        </a:rPr>
                        <a:t>a</a:t>
                      </a:r>
                      <a:r>
                        <a:rPr sz="2400" dirty="0">
                          <a:latin typeface="Times New Roman" panose="02020603050405020304"/>
                          <a:cs typeface="Times New Roman" panose="02020603050405020304"/>
                        </a:rPr>
                        <a:t>.0.047 MP</a:t>
                      </a:r>
                      <a:r>
                        <a:rPr sz="2400" spc="-5" dirty="0">
                          <a:latin typeface="Times New Roman" panose="02020603050405020304"/>
                          <a:cs typeface="Times New Roman" panose="02020603050405020304"/>
                        </a:rPr>
                        <a:t>I</a:t>
                      </a:r>
                      <a:r>
                        <a:rPr sz="2400" dirty="0">
                          <a:latin typeface="宋体" panose="02010600030101010101" pitchFamily="2" charset="-122"/>
                          <a:cs typeface="宋体" panose="02010600030101010101" pitchFamily="2" charset="-122"/>
                        </a:rPr>
                        <a:t>：</a:t>
                      </a:r>
                      <a:r>
                        <a:rPr sz="2400" dirty="0">
                          <a:latin typeface="Times New Roman" panose="02020603050405020304"/>
                          <a:cs typeface="Times New Roman" panose="02020603050405020304"/>
                        </a:rPr>
                        <a:t>mpich2</a:t>
                      </a:r>
                      <a:r>
                        <a:rPr sz="2400" spc="-5" dirty="0">
                          <a:latin typeface="Times New Roman" panose="02020603050405020304"/>
                          <a:cs typeface="Times New Roman" panose="02020603050405020304"/>
                        </a:rPr>
                        <a:t>-</a:t>
                      </a:r>
                      <a:r>
                        <a:rPr sz="2400" dirty="0">
                          <a:latin typeface="Times New Roman" panose="02020603050405020304"/>
                          <a:cs typeface="Times New Roman" panose="02020603050405020304"/>
                        </a:rPr>
                        <a:t>1.4.1p1</a:t>
                      </a:r>
                      <a:endParaRPr sz="24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46304"/>
            <a:ext cx="4642866" cy="122682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3918965" y="199644"/>
            <a:ext cx="3461766" cy="1226819"/>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6656831" y="199644"/>
            <a:ext cx="850392" cy="1226819"/>
          </a:xfrm>
          <a:prstGeom prst="rect">
            <a:avLst/>
          </a:prstGeom>
          <a:blipFill>
            <a:blip r:embed="rId3" cstate="print"/>
            <a:stretch>
              <a:fillRect/>
            </a:stretch>
          </a:blipFill>
        </p:spPr>
        <p:txBody>
          <a:bodyPr wrap="square" lIns="0" tIns="0" rIns="0" bIns="0" rtlCol="0"/>
          <a:lstStyle/>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72720">
              <a:lnSpc>
                <a:spcPct val="100000"/>
              </a:lnSpc>
            </a:pPr>
            <a:r>
              <a:rPr sz="4400" spc="-45" dirty="0">
                <a:latin typeface="宋体" panose="02010600030101010101" pitchFamily="2" charset="-122"/>
                <a:cs typeface="宋体" panose="02010600030101010101" pitchFamily="2" charset="-122"/>
              </a:rPr>
              <a:t>硬件</a:t>
            </a:r>
            <a:r>
              <a:rPr sz="4400" spc="-30" dirty="0">
                <a:latin typeface="宋体" panose="02010600030101010101" pitchFamily="2" charset="-122"/>
                <a:cs typeface="宋体" panose="02010600030101010101" pitchFamily="2" charset="-122"/>
              </a:rPr>
              <a:t>峰</a:t>
            </a:r>
            <a:r>
              <a:rPr sz="4400" spc="-45" dirty="0">
                <a:latin typeface="宋体" panose="02010600030101010101" pitchFamily="2" charset="-122"/>
                <a:cs typeface="宋体" panose="02010600030101010101" pitchFamily="2" charset="-122"/>
              </a:rPr>
              <a:t>值</a:t>
            </a:r>
            <a:r>
              <a:rPr sz="4400" spc="-30" dirty="0">
                <a:latin typeface="宋体" panose="02010600030101010101" pitchFamily="2" charset="-122"/>
                <a:cs typeface="宋体" panose="02010600030101010101" pitchFamily="2" charset="-122"/>
              </a:rPr>
              <a:t>性</a:t>
            </a:r>
            <a:r>
              <a:rPr sz="4400" spc="-35" dirty="0">
                <a:latin typeface="宋体" panose="02010600030101010101" pitchFamily="2" charset="-122"/>
                <a:cs typeface="宋体" panose="02010600030101010101" pitchFamily="2" charset="-122"/>
              </a:rPr>
              <a:t>能</a:t>
            </a:r>
            <a:r>
              <a:rPr sz="4400" spc="-15" dirty="0">
                <a:latin typeface="宋体" panose="02010600030101010101" pitchFamily="2" charset="-122"/>
                <a:cs typeface="宋体" panose="02010600030101010101" pitchFamily="2" charset="-122"/>
              </a:rPr>
              <a:t>：</a:t>
            </a:r>
            <a:r>
              <a:rPr sz="4400" spc="-35" dirty="0">
                <a:latin typeface="Calibri" panose="020F0502020204030204"/>
                <a:cs typeface="Calibri" panose="020F0502020204030204"/>
              </a:rPr>
              <a:t>MI</a:t>
            </a:r>
            <a:r>
              <a:rPr sz="4400" spc="-25" dirty="0">
                <a:latin typeface="Calibri" panose="020F0502020204030204"/>
                <a:cs typeface="Calibri" panose="020F0502020204030204"/>
              </a:rPr>
              <a:t>C</a:t>
            </a:r>
            <a:r>
              <a:rPr sz="4400" spc="35" dirty="0">
                <a:latin typeface="Calibri" panose="020F0502020204030204"/>
                <a:cs typeface="Calibri" panose="020F0502020204030204"/>
              </a:rPr>
              <a:t> </a:t>
            </a:r>
            <a:r>
              <a:rPr sz="4400" spc="-40" dirty="0">
                <a:latin typeface="Calibri" panose="020F0502020204030204"/>
                <a:cs typeface="Calibri" panose="020F0502020204030204"/>
              </a:rPr>
              <a:t>V</a:t>
            </a:r>
            <a:r>
              <a:rPr sz="4400" spc="-25" dirty="0">
                <a:latin typeface="Calibri" panose="020F0502020204030204"/>
                <a:cs typeface="Calibri" panose="020F0502020204030204"/>
              </a:rPr>
              <a:t>S</a:t>
            </a:r>
            <a:r>
              <a:rPr sz="4400" dirty="0">
                <a:latin typeface="Calibri" panose="020F0502020204030204"/>
                <a:cs typeface="Calibri" panose="020F0502020204030204"/>
              </a:rPr>
              <a:t> </a:t>
            </a:r>
            <a:r>
              <a:rPr sz="4400" spc="-35" dirty="0">
                <a:latin typeface="Calibri" panose="020F0502020204030204"/>
                <a:cs typeface="Calibri" panose="020F0502020204030204"/>
              </a:rPr>
              <a:t>CPU</a:t>
            </a:r>
            <a:endParaRPr sz="4400">
              <a:latin typeface="Calibri" panose="020F0502020204030204"/>
              <a:cs typeface="Calibri" panose="020F0502020204030204"/>
            </a:endParaRPr>
          </a:p>
        </p:txBody>
      </p:sp>
      <p:sp>
        <p:nvSpPr>
          <p:cNvPr id="6" name="object 6"/>
          <p:cNvSpPr/>
          <p:nvPr/>
        </p:nvSpPr>
        <p:spPr>
          <a:xfrm>
            <a:off x="642912" y="1643049"/>
            <a:ext cx="6848475" cy="4133850"/>
          </a:xfrm>
          <a:prstGeom prst="rect">
            <a:avLst/>
          </a:prstGeom>
          <a:blipFill>
            <a:blip r:embed="rId4" cstate="print"/>
            <a:stretch>
              <a:fillRect/>
            </a:stretch>
          </a:blipFill>
        </p:spPr>
        <p:txBody>
          <a:bodyPr wrap="square" lIns="0" tIns="0" rIns="0" bIns="0" rtlCol="0"/>
          <a:lstStyle/>
          <a:p/>
        </p:txBody>
      </p:sp>
      <p:sp>
        <p:nvSpPr>
          <p:cNvPr id="7" name="object 7"/>
          <p:cNvSpPr txBox="1">
            <a:spLocks noGrp="1"/>
          </p:cNvSpPr>
          <p:nvPr>
            <p:ph type="dt" sz="half" idx="6"/>
          </p:nvPr>
        </p:nvSpPr>
        <p:spPr>
          <a:xfrm>
            <a:off x="915670" y="6614795"/>
            <a:ext cx="758825" cy="167640"/>
          </a:xfrm>
          <a:prstGeom prst="rect">
            <a:avLst/>
          </a:prstGeom>
        </p:spPr>
        <p:txBody>
          <a:bodyPr vert="horz" wrap="square" lIns="0" tIns="0" rIns="0" bIns="0" rtlCol="0">
            <a:spAutoFit/>
          </a:bodyPr>
          <a:lstStyle/>
          <a:p>
            <a:pPr marL="12700">
              <a:lnSpc>
                <a:spcPct val="100000"/>
              </a:lnSpc>
            </a:pPr>
            <a:endParaRPr spc="-10" dirty="0"/>
          </a:p>
        </p:txBody>
      </p:sp>
      <p:sp>
        <p:nvSpPr>
          <p:cNvPr id="8" name="object 8"/>
          <p:cNvSpPr txBox="1"/>
          <p:nvPr/>
        </p:nvSpPr>
        <p:spPr>
          <a:xfrm>
            <a:off x="2075942" y="6614985"/>
            <a:ext cx="3172460" cy="168910"/>
          </a:xfrm>
          <a:prstGeom prst="rect">
            <a:avLst/>
          </a:prstGeom>
        </p:spPr>
        <p:txBody>
          <a:bodyPr vert="horz" wrap="square" lIns="0" tIns="0" rIns="0" bIns="0" rtlCol="0">
            <a:spAutoFit/>
          </a:bodyPr>
          <a:lstStyle/>
          <a:p>
            <a:pPr marL="12700">
              <a:lnSpc>
                <a:spcPct val="100000"/>
              </a:lnSpc>
            </a:pPr>
            <a:endParaRPr sz="1100" spc="-5" dirty="0">
              <a:solidFill>
                <a:srgbClr val="848588"/>
              </a:solidFill>
              <a:latin typeface="Calibri" panose="020F0502020204030204"/>
              <a:cs typeface="Calibri" panose="020F0502020204030204"/>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8270">
              <a:lnSpc>
                <a:spcPct val="100000"/>
              </a:lnSpc>
            </a:pPr>
            <a:fld id="{81D60167-4931-47E6-BA6A-407CBD079E47}" type="slidenum">
              <a:rPr spc="-10" dirty="0"/>
            </a:fld>
            <a:endParaRPr spc="-1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9737"/>
            <a:ext cx="2694432"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68473" y="189737"/>
            <a:ext cx="883158" cy="111861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490216" y="189737"/>
            <a:ext cx="2036826" cy="11186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865626" y="189737"/>
            <a:ext cx="2694431" cy="1118616"/>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5898641" y="189737"/>
            <a:ext cx="813054" cy="1118616"/>
          </a:xfrm>
          <a:prstGeom prst="rect">
            <a:avLst/>
          </a:prstGeom>
          <a:blipFill>
            <a:blip r:embed="rId6" cstate="print"/>
            <a:stretch>
              <a:fillRect/>
            </a:stretch>
          </a:blipFill>
        </p:spPr>
        <p:txBody>
          <a:bodyPr wrap="square" lIns="0" tIns="0" rIns="0" bIns="0" rtlCol="0"/>
          <a:lstStyle/>
          <a:p/>
        </p:txBody>
      </p:sp>
      <p:sp>
        <p:nvSpPr>
          <p:cNvPr id="9" name="object 9"/>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性能测</a:t>
            </a:r>
            <a:r>
              <a:rPr dirty="0"/>
              <a:t>试</a:t>
            </a:r>
            <a:r>
              <a:rPr spc="-25" dirty="0">
                <a:latin typeface="微软雅黑" panose="020B0503020204020204" charset="-122"/>
                <a:cs typeface="微软雅黑" panose="020B0503020204020204" charset="-122"/>
              </a:rPr>
              <a:t>-</a:t>
            </a:r>
            <a:r>
              <a:rPr spc="-5" dirty="0">
                <a:latin typeface="微软雅黑" panose="020B0503020204020204" charset="-122"/>
                <a:cs typeface="微软雅黑" panose="020B0503020204020204" charset="-122"/>
              </a:rPr>
              <a:t>WSM</a:t>
            </a:r>
            <a:r>
              <a:rPr spc="-5" dirty="0"/>
              <a:t>平台性能</a:t>
            </a:r>
            <a:endParaRPr spc="-5" dirty="0"/>
          </a:p>
        </p:txBody>
      </p:sp>
      <p:sp>
        <p:nvSpPr>
          <p:cNvPr id="10" name="object 10"/>
          <p:cNvSpPr txBox="1"/>
          <p:nvPr/>
        </p:nvSpPr>
        <p:spPr>
          <a:xfrm>
            <a:off x="364490" y="5275896"/>
            <a:ext cx="8065134" cy="1071880"/>
          </a:xfrm>
          <a:prstGeom prst="rect">
            <a:avLst/>
          </a:prstGeom>
        </p:spPr>
        <p:txBody>
          <a:bodyPr vert="horz" wrap="square" lIns="0" tIns="0" rIns="0" bIns="0" rtlCol="0">
            <a:spAutoFit/>
          </a:bodyPr>
          <a:lstStyle/>
          <a:p>
            <a:pPr marL="12700">
              <a:lnSpc>
                <a:spcPct val="100000"/>
              </a:lnSpc>
            </a:pPr>
            <a:r>
              <a:rPr sz="2800" dirty="0">
                <a:latin typeface="Arial" panose="020B0604020202020204"/>
                <a:cs typeface="Arial" panose="020B0604020202020204"/>
              </a:rPr>
              <a:t>2Xeon5</a:t>
            </a:r>
            <a:r>
              <a:rPr sz="2800" spc="5" dirty="0">
                <a:latin typeface="Arial" panose="020B0604020202020204"/>
                <a:cs typeface="Arial" panose="020B0604020202020204"/>
              </a:rPr>
              <a:t>6</a:t>
            </a:r>
            <a:r>
              <a:rPr sz="2800" dirty="0">
                <a:latin typeface="Arial" panose="020B0604020202020204"/>
                <a:cs typeface="Arial" panose="020B0604020202020204"/>
              </a:rPr>
              <a:t>75</a:t>
            </a:r>
            <a:r>
              <a:rPr sz="2800" spc="10" dirty="0">
                <a:latin typeface="Arial" panose="020B0604020202020204"/>
                <a:cs typeface="Arial" panose="020B0604020202020204"/>
              </a:rPr>
              <a:t> </a:t>
            </a:r>
            <a:r>
              <a:rPr sz="2800" dirty="0">
                <a:latin typeface="Arial" panose="020B0604020202020204"/>
                <a:cs typeface="Arial" panose="020B0604020202020204"/>
              </a:rPr>
              <a:t>CPU+2MIC </a:t>
            </a:r>
            <a:r>
              <a:rPr sz="2800" spc="10" dirty="0">
                <a:latin typeface="Arial" panose="020B0604020202020204"/>
                <a:cs typeface="Arial" panose="020B0604020202020204"/>
              </a:rPr>
              <a:t>=</a:t>
            </a:r>
            <a:r>
              <a:rPr sz="4800" b="1" i="1" dirty="0">
                <a:solidFill>
                  <a:srgbClr val="FF0000"/>
                </a:solidFill>
                <a:latin typeface="Arial" panose="020B0604020202020204"/>
                <a:cs typeface="Arial" panose="020B0604020202020204"/>
              </a:rPr>
              <a:t>6.17</a:t>
            </a:r>
            <a:r>
              <a:rPr sz="2800" dirty="0">
                <a:latin typeface="Arial" panose="020B0604020202020204"/>
                <a:cs typeface="Arial" panose="020B0604020202020204"/>
              </a:rPr>
              <a:t>*2Xeon5</a:t>
            </a:r>
            <a:r>
              <a:rPr sz="2800" spc="5" dirty="0">
                <a:latin typeface="Arial" panose="020B0604020202020204"/>
                <a:cs typeface="Arial" panose="020B0604020202020204"/>
              </a:rPr>
              <a:t>6</a:t>
            </a:r>
            <a:r>
              <a:rPr sz="2800" dirty="0">
                <a:latin typeface="Arial" panose="020B0604020202020204"/>
                <a:cs typeface="Arial" panose="020B0604020202020204"/>
              </a:rPr>
              <a:t>75</a:t>
            </a:r>
            <a:r>
              <a:rPr sz="2800" spc="30" dirty="0">
                <a:latin typeface="Arial" panose="020B0604020202020204"/>
                <a:cs typeface="Arial" panose="020B0604020202020204"/>
              </a:rPr>
              <a:t> </a:t>
            </a:r>
            <a:r>
              <a:rPr sz="2800" dirty="0">
                <a:latin typeface="Arial" panose="020B0604020202020204"/>
                <a:cs typeface="Arial" panose="020B0604020202020204"/>
              </a:rPr>
              <a:t>CPU</a:t>
            </a:r>
            <a:endParaRPr sz="2800">
              <a:latin typeface="Arial" panose="020B0604020202020204"/>
              <a:cs typeface="Arial" panose="020B0604020202020204"/>
            </a:endParaRPr>
          </a:p>
          <a:p>
            <a:pPr marL="209550">
              <a:lnSpc>
                <a:spcPct val="100000"/>
              </a:lnSpc>
              <a:spcBef>
                <a:spcPts val="55"/>
              </a:spcBef>
            </a:pPr>
            <a:r>
              <a:rPr sz="2800" dirty="0">
                <a:latin typeface="Arial" panose="020B0604020202020204"/>
                <a:cs typeface="Arial" panose="020B0604020202020204"/>
              </a:rPr>
              <a:t>-</a:t>
            </a:r>
            <a:r>
              <a:rPr sz="2400" dirty="0">
                <a:latin typeface="Arial" panose="020B0604020202020204"/>
                <a:cs typeface="Arial" panose="020B0604020202020204"/>
              </a:rPr>
              <a:t>Xeon</a:t>
            </a:r>
            <a:r>
              <a:rPr sz="2400" spc="-10" dirty="0">
                <a:latin typeface="Arial" panose="020B0604020202020204"/>
                <a:cs typeface="Arial" panose="020B0604020202020204"/>
              </a:rPr>
              <a:t>5</a:t>
            </a:r>
            <a:r>
              <a:rPr sz="2400" dirty="0">
                <a:latin typeface="Arial" panose="020B0604020202020204"/>
                <a:cs typeface="Arial" panose="020B0604020202020204"/>
              </a:rPr>
              <a:t>675:3.07GH</a:t>
            </a:r>
            <a:r>
              <a:rPr sz="2400" spc="-5" dirty="0">
                <a:latin typeface="Arial" panose="020B0604020202020204"/>
                <a:cs typeface="Arial" panose="020B0604020202020204"/>
              </a:rPr>
              <a:t>z</a:t>
            </a:r>
            <a:r>
              <a:rPr sz="2400" spc="5" dirty="0">
                <a:latin typeface="宋体" panose="02010600030101010101" pitchFamily="2" charset="-122"/>
                <a:cs typeface="宋体" panose="02010600030101010101" pitchFamily="2" charset="-122"/>
              </a:rPr>
              <a:t>，</a:t>
            </a:r>
            <a:r>
              <a:rPr sz="2400" spc="-5" dirty="0">
                <a:latin typeface="Arial" panose="020B0604020202020204"/>
                <a:cs typeface="Arial" panose="020B0604020202020204"/>
              </a:rPr>
              <a:t>6</a:t>
            </a:r>
            <a:r>
              <a:rPr sz="2400" dirty="0">
                <a:latin typeface="宋体" panose="02010600030101010101" pitchFamily="2" charset="-122"/>
                <a:cs typeface="宋体" panose="02010600030101010101" pitchFamily="2" charset="-122"/>
              </a:rPr>
              <a:t>核</a:t>
            </a:r>
            <a:r>
              <a:rPr sz="2400" spc="5" dirty="0">
                <a:latin typeface="宋体" panose="02010600030101010101" pitchFamily="2" charset="-122"/>
                <a:cs typeface="宋体" panose="02010600030101010101" pitchFamily="2" charset="-122"/>
              </a:rPr>
              <a:t>；</a:t>
            </a:r>
            <a:r>
              <a:rPr sz="2400" spc="-5" dirty="0">
                <a:latin typeface="Arial" panose="020B0604020202020204"/>
                <a:cs typeface="Arial" panose="020B0604020202020204"/>
              </a:rPr>
              <a:t>MI</a:t>
            </a:r>
            <a:r>
              <a:rPr sz="2400" dirty="0">
                <a:latin typeface="Arial" panose="020B0604020202020204"/>
                <a:cs typeface="Arial" panose="020B0604020202020204"/>
              </a:rPr>
              <a:t>C</a:t>
            </a:r>
            <a:r>
              <a:rPr sz="2400"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60core</a:t>
            </a:r>
            <a:r>
              <a:rPr sz="2400" spc="5" dirty="0">
                <a:latin typeface="Arial" panose="020B0604020202020204"/>
                <a:cs typeface="Arial" panose="020B0604020202020204"/>
              </a:rPr>
              <a:t>s</a:t>
            </a:r>
            <a:r>
              <a:rPr sz="2400"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1.0GHz</a:t>
            </a:r>
            <a:endParaRPr sz="2400">
              <a:latin typeface="Arial" panose="020B0604020202020204"/>
              <a:cs typeface="Arial" panose="020B0604020202020204"/>
            </a:endParaRPr>
          </a:p>
        </p:txBody>
      </p:sp>
      <p:sp>
        <p:nvSpPr>
          <p:cNvPr id="11" name="object 11"/>
          <p:cNvSpPr/>
          <p:nvPr/>
        </p:nvSpPr>
        <p:spPr>
          <a:xfrm>
            <a:off x="785787" y="1285875"/>
            <a:ext cx="6899148" cy="3540379"/>
          </a:xfrm>
          <a:prstGeom prst="rect">
            <a:avLst/>
          </a:prstGeom>
          <a:blipFill>
            <a:blip r:embed="rId7" cstate="print"/>
            <a:stretch>
              <a:fillRect/>
            </a:stretch>
          </a:blipFill>
        </p:spPr>
        <p:txBody>
          <a:bodyPr wrap="square" lIns="0" tIns="0" rIns="0" bIns="0" rtlCol="0"/>
          <a:lstStyle/>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6313" y="1080516"/>
            <a:ext cx="3416046" cy="141732"/>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251523" y="1124711"/>
            <a:ext cx="3312795" cy="0"/>
          </a:xfrm>
          <a:custGeom>
            <a:avLst/>
            <a:gdLst/>
            <a:ahLst/>
            <a:cxnLst/>
            <a:rect l="l" t="t" r="r" b="b"/>
            <a:pathLst>
              <a:path w="3312795">
                <a:moveTo>
                  <a:pt x="0" y="0"/>
                </a:moveTo>
                <a:lnTo>
                  <a:pt x="3312350" y="0"/>
                </a:lnTo>
              </a:path>
            </a:pathLst>
          </a:custGeom>
          <a:ln w="38100">
            <a:solidFill>
              <a:srgbClr val="C00000"/>
            </a:solidFill>
          </a:ln>
        </p:spPr>
        <p:txBody>
          <a:bodyPr wrap="square" lIns="0" tIns="0" rIns="0" bIns="0" rtlCol="0"/>
          <a:lstStyle/>
          <a:p/>
        </p:txBody>
      </p:sp>
      <p:sp>
        <p:nvSpPr>
          <p:cNvPr id="4" name="object 4"/>
          <p:cNvSpPr/>
          <p:nvPr/>
        </p:nvSpPr>
        <p:spPr>
          <a:xfrm>
            <a:off x="235458" y="189737"/>
            <a:ext cx="2694432" cy="1118616"/>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2268473" y="189737"/>
            <a:ext cx="883158" cy="111861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2490216" y="189737"/>
            <a:ext cx="1745742" cy="1118616"/>
          </a:xfrm>
          <a:prstGeom prst="rect">
            <a:avLst/>
          </a:prstGeom>
          <a:blipFill>
            <a:blip r:embed="rId4" cstate="print"/>
            <a:stretch>
              <a:fillRect/>
            </a:stretch>
          </a:blipFill>
        </p:spPr>
        <p:txBody>
          <a:bodyPr wrap="square" lIns="0" tIns="0" rIns="0" bIns="0" rtlCol="0"/>
          <a:lstStyle/>
          <a:p/>
        </p:txBody>
      </p:sp>
      <p:sp>
        <p:nvSpPr>
          <p:cNvPr id="7" name="object 7"/>
          <p:cNvSpPr/>
          <p:nvPr/>
        </p:nvSpPr>
        <p:spPr>
          <a:xfrm>
            <a:off x="3574541" y="189737"/>
            <a:ext cx="2694432" cy="1118616"/>
          </a:xfrm>
          <a:prstGeom prst="rect">
            <a:avLst/>
          </a:prstGeom>
          <a:blipFill>
            <a:blip r:embed="rId5" cstate="print"/>
            <a:stretch>
              <a:fillRect/>
            </a:stretch>
          </a:blipFill>
        </p:spPr>
        <p:txBody>
          <a:bodyPr wrap="square" lIns="0" tIns="0" rIns="0" bIns="0" rtlCol="0"/>
          <a:lstStyle/>
          <a:p/>
        </p:txBody>
      </p:sp>
      <p:sp>
        <p:nvSpPr>
          <p:cNvPr id="8" name="object 8"/>
          <p:cNvSpPr/>
          <p:nvPr/>
        </p:nvSpPr>
        <p:spPr>
          <a:xfrm>
            <a:off x="5607558" y="189737"/>
            <a:ext cx="813053" cy="1118616"/>
          </a:xfrm>
          <a:prstGeom prst="rect">
            <a:avLst/>
          </a:prstGeom>
          <a:blipFill>
            <a:blip r:embed="rId6" cstate="print"/>
            <a:stretch>
              <a:fillRect/>
            </a:stretch>
          </a:blipFill>
        </p:spPr>
        <p:txBody>
          <a:bodyPr wrap="square" lIns="0" tIns="0" rIns="0" bIns="0" rtlCol="0"/>
          <a:lstStyle/>
          <a:p/>
        </p:txBody>
      </p:sp>
      <p:sp>
        <p:nvSpPr>
          <p:cNvPr id="9" name="object 9"/>
          <p:cNvSpPr txBox="1">
            <a:spLocks noGrp="1"/>
          </p:cNvSpPr>
          <p:nvPr>
            <p:ph type="title"/>
          </p:nvPr>
        </p:nvSpPr>
        <p:spPr>
          <a:prstGeom prst="rect">
            <a:avLst/>
          </a:prstGeom>
        </p:spPr>
        <p:txBody>
          <a:bodyPr vert="horz" wrap="square" lIns="0" tIns="0" rIns="0" bIns="0" rtlCol="0">
            <a:spAutoFit/>
          </a:bodyPr>
          <a:lstStyle/>
          <a:p>
            <a:pPr marL="378460">
              <a:lnSpc>
                <a:spcPct val="100000"/>
              </a:lnSpc>
            </a:pPr>
            <a:r>
              <a:rPr spc="-5" dirty="0"/>
              <a:t>性能测</a:t>
            </a:r>
            <a:r>
              <a:rPr dirty="0"/>
              <a:t>试</a:t>
            </a:r>
            <a:r>
              <a:rPr spc="-25" dirty="0">
                <a:latin typeface="微软雅黑" panose="020B0503020204020204" charset="-122"/>
                <a:cs typeface="微软雅黑" panose="020B0503020204020204" charset="-122"/>
              </a:rPr>
              <a:t>-</a:t>
            </a:r>
            <a:r>
              <a:rPr dirty="0">
                <a:latin typeface="微软雅黑" panose="020B0503020204020204" charset="-122"/>
                <a:cs typeface="微软雅黑" panose="020B0503020204020204" charset="-122"/>
              </a:rPr>
              <a:t>SN</a:t>
            </a:r>
            <a:r>
              <a:rPr spc="-10" dirty="0">
                <a:latin typeface="微软雅黑" panose="020B0503020204020204" charset="-122"/>
                <a:cs typeface="微软雅黑" panose="020B0503020204020204" charset="-122"/>
              </a:rPr>
              <a:t>B</a:t>
            </a:r>
            <a:r>
              <a:rPr spc="-5" dirty="0"/>
              <a:t>平台性能</a:t>
            </a:r>
            <a:endParaRPr spc="-5" dirty="0"/>
          </a:p>
        </p:txBody>
      </p:sp>
      <p:sp>
        <p:nvSpPr>
          <p:cNvPr id="10" name="object 10"/>
          <p:cNvSpPr txBox="1"/>
          <p:nvPr/>
        </p:nvSpPr>
        <p:spPr>
          <a:xfrm>
            <a:off x="721613" y="4918566"/>
            <a:ext cx="7452995" cy="1062355"/>
          </a:xfrm>
          <a:prstGeom prst="rect">
            <a:avLst/>
          </a:prstGeom>
        </p:spPr>
        <p:txBody>
          <a:bodyPr vert="horz" wrap="square" lIns="0" tIns="0" rIns="0" bIns="0" rtlCol="0">
            <a:spAutoFit/>
          </a:bodyPr>
          <a:lstStyle/>
          <a:p>
            <a:pPr marL="12700">
              <a:lnSpc>
                <a:spcPct val="100000"/>
              </a:lnSpc>
            </a:pPr>
            <a:r>
              <a:rPr sz="2800" dirty="0">
                <a:latin typeface="Arial" panose="020B0604020202020204"/>
                <a:cs typeface="Arial" panose="020B0604020202020204"/>
              </a:rPr>
              <a:t>2E</a:t>
            </a:r>
            <a:r>
              <a:rPr sz="2800" spc="-5" dirty="0">
                <a:latin typeface="Arial" panose="020B0604020202020204"/>
                <a:cs typeface="Arial" panose="020B0604020202020204"/>
              </a:rPr>
              <a:t>5</a:t>
            </a:r>
            <a:r>
              <a:rPr sz="2800" dirty="0">
                <a:latin typeface="Arial" panose="020B0604020202020204"/>
                <a:cs typeface="Arial" panose="020B0604020202020204"/>
              </a:rPr>
              <a:t>-2680CPU+2MIC = </a:t>
            </a:r>
            <a:r>
              <a:rPr sz="4800" b="1" i="1" dirty="0">
                <a:solidFill>
                  <a:srgbClr val="FF0000"/>
                </a:solidFill>
                <a:latin typeface="Arial" panose="020B0604020202020204"/>
                <a:cs typeface="Arial" panose="020B0604020202020204"/>
              </a:rPr>
              <a:t>4.8</a:t>
            </a:r>
            <a:r>
              <a:rPr sz="4800" b="1" i="1" spc="-5" dirty="0">
                <a:solidFill>
                  <a:srgbClr val="FF0000"/>
                </a:solidFill>
                <a:latin typeface="Arial" panose="020B0604020202020204"/>
                <a:cs typeface="Arial" panose="020B0604020202020204"/>
              </a:rPr>
              <a:t>4</a:t>
            </a:r>
            <a:r>
              <a:rPr sz="2800" dirty="0">
                <a:latin typeface="Arial" panose="020B0604020202020204"/>
                <a:cs typeface="Arial" panose="020B0604020202020204"/>
              </a:rPr>
              <a:t>*2E</a:t>
            </a:r>
            <a:r>
              <a:rPr sz="2800" spc="-5" dirty="0">
                <a:latin typeface="Arial" panose="020B0604020202020204"/>
                <a:cs typeface="Arial" panose="020B0604020202020204"/>
              </a:rPr>
              <a:t>5</a:t>
            </a:r>
            <a:r>
              <a:rPr sz="2800" dirty="0">
                <a:latin typeface="Arial" panose="020B0604020202020204"/>
                <a:cs typeface="Arial" panose="020B0604020202020204"/>
              </a:rPr>
              <a:t>-268</a:t>
            </a:r>
            <a:r>
              <a:rPr sz="2800" spc="5" dirty="0">
                <a:latin typeface="Arial" panose="020B0604020202020204"/>
                <a:cs typeface="Arial" panose="020B0604020202020204"/>
              </a:rPr>
              <a:t>0</a:t>
            </a:r>
            <a:r>
              <a:rPr sz="2800" dirty="0">
                <a:latin typeface="Arial" panose="020B0604020202020204"/>
                <a:cs typeface="Arial" panose="020B0604020202020204"/>
              </a:rPr>
              <a:t>CPU</a:t>
            </a:r>
            <a:endParaRPr sz="2800">
              <a:latin typeface="Arial" panose="020B0604020202020204"/>
              <a:cs typeface="Arial" panose="020B0604020202020204"/>
            </a:endParaRPr>
          </a:p>
          <a:p>
            <a:pPr marL="307975">
              <a:lnSpc>
                <a:spcPct val="100000"/>
              </a:lnSpc>
              <a:spcBef>
                <a:spcPts val="455"/>
              </a:spcBef>
            </a:pPr>
            <a:r>
              <a:rPr sz="2400" spc="-5" dirty="0">
                <a:latin typeface="Arial" panose="020B0604020202020204"/>
                <a:cs typeface="Arial" panose="020B0604020202020204"/>
              </a:rPr>
              <a:t>-</a:t>
            </a:r>
            <a:r>
              <a:rPr sz="2400" dirty="0">
                <a:latin typeface="Arial" panose="020B0604020202020204"/>
                <a:cs typeface="Arial" panose="020B0604020202020204"/>
              </a:rPr>
              <a:t>E</a:t>
            </a:r>
            <a:r>
              <a:rPr sz="2400" spc="-5" dirty="0">
                <a:latin typeface="Arial" panose="020B0604020202020204"/>
                <a:cs typeface="Arial" panose="020B0604020202020204"/>
              </a:rPr>
              <a:t>5-2680</a:t>
            </a:r>
            <a:r>
              <a:rPr sz="2400"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2.70GHz</a:t>
            </a:r>
            <a:r>
              <a:rPr sz="2400" spc="5" dirty="0">
                <a:latin typeface="宋体" panose="02010600030101010101" pitchFamily="2" charset="-122"/>
                <a:cs typeface="宋体" panose="02010600030101010101" pitchFamily="2" charset="-122"/>
              </a:rPr>
              <a:t>，</a:t>
            </a:r>
            <a:r>
              <a:rPr sz="2400" spc="-5" dirty="0">
                <a:latin typeface="Arial" panose="020B0604020202020204"/>
                <a:cs typeface="Arial" panose="020B0604020202020204"/>
              </a:rPr>
              <a:t>8</a:t>
            </a:r>
            <a:r>
              <a:rPr sz="2400" dirty="0">
                <a:latin typeface="宋体" panose="02010600030101010101" pitchFamily="2" charset="-122"/>
                <a:cs typeface="宋体" panose="02010600030101010101" pitchFamily="2" charset="-122"/>
              </a:rPr>
              <a:t>核；</a:t>
            </a:r>
            <a:r>
              <a:rPr sz="2400" spc="-5" dirty="0">
                <a:latin typeface="Arial" panose="020B0604020202020204"/>
                <a:cs typeface="Arial" panose="020B0604020202020204"/>
              </a:rPr>
              <a:t>MI</a:t>
            </a:r>
            <a:r>
              <a:rPr sz="2400" dirty="0">
                <a:latin typeface="Arial" panose="020B0604020202020204"/>
                <a:cs typeface="Arial" panose="020B0604020202020204"/>
              </a:rPr>
              <a:t>C</a:t>
            </a:r>
            <a:r>
              <a:rPr sz="2400" spc="5"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60cores</a:t>
            </a:r>
            <a:r>
              <a:rPr sz="2400" spc="5" dirty="0">
                <a:latin typeface="宋体" panose="02010600030101010101" pitchFamily="2" charset="-122"/>
                <a:cs typeface="宋体" panose="02010600030101010101" pitchFamily="2" charset="-122"/>
              </a:rPr>
              <a:t>，</a:t>
            </a:r>
            <a:r>
              <a:rPr sz="2400" dirty="0">
                <a:latin typeface="Arial" panose="020B0604020202020204"/>
                <a:cs typeface="Arial" panose="020B0604020202020204"/>
              </a:rPr>
              <a:t>1.0</a:t>
            </a:r>
            <a:r>
              <a:rPr sz="2400" spc="-10" dirty="0">
                <a:latin typeface="Arial" panose="020B0604020202020204"/>
                <a:cs typeface="Arial" panose="020B0604020202020204"/>
              </a:rPr>
              <a:t>G</a:t>
            </a:r>
            <a:r>
              <a:rPr sz="2400" dirty="0">
                <a:latin typeface="Arial" panose="020B0604020202020204"/>
                <a:cs typeface="Arial" panose="020B0604020202020204"/>
              </a:rPr>
              <a:t>Hz</a:t>
            </a:r>
            <a:endParaRPr sz="2400">
              <a:latin typeface="Arial" panose="020B0604020202020204"/>
              <a:cs typeface="Arial" panose="020B0604020202020204"/>
            </a:endParaRPr>
          </a:p>
        </p:txBody>
      </p:sp>
      <p:sp>
        <p:nvSpPr>
          <p:cNvPr id="11" name="object 11"/>
          <p:cNvSpPr/>
          <p:nvPr/>
        </p:nvSpPr>
        <p:spPr>
          <a:xfrm>
            <a:off x="714349" y="1357249"/>
            <a:ext cx="7085710" cy="3594607"/>
          </a:xfrm>
          <a:prstGeom prst="rect">
            <a:avLst/>
          </a:prstGeom>
          <a:blipFill>
            <a:blip r:embed="rId7" cstate="print"/>
            <a:stretch>
              <a:fillRect/>
            </a:stretch>
          </a:blipFill>
        </p:spPr>
        <p:txBody>
          <a:bodyPr wrap="square" lIns="0" tIns="0" rIns="0" bIns="0" rtlCol="0"/>
          <a:lstStyle/>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7"/>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4500657"/>
            <a:ext cx="9144000" cy="2357340"/>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3714750" y="2205101"/>
            <a:ext cx="1704975" cy="1838325"/>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7270750" y="6000762"/>
            <a:ext cx="1373124" cy="582612"/>
          </a:xfrm>
          <a:prstGeom prst="rect">
            <a:avLst/>
          </a:prstGeom>
          <a:blipFill>
            <a:blip r:embed="rId4" cstate="print"/>
            <a:stretch>
              <a:fillRect/>
            </a:stretch>
          </a:blipFill>
        </p:spPr>
        <p:txBody>
          <a:bodyPr wrap="square" lIns="0" tIns="0" rIns="0" bIns="0" rtlCol="0"/>
          <a:lstStyl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B5F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11806</Words>
  <Application>WPS 演示</Application>
  <PresentationFormat>On-screen Show (4:3)</PresentationFormat>
  <Paragraphs>1564</Paragraphs>
  <Slides>92</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92</vt:i4>
      </vt:variant>
    </vt:vector>
  </HeadingPairs>
  <TitlesOfParts>
    <vt:vector size="109" baseType="lpstr">
      <vt:lpstr>Arial</vt:lpstr>
      <vt:lpstr>宋体</vt:lpstr>
      <vt:lpstr>Wingdings</vt:lpstr>
      <vt:lpstr>微软雅黑</vt:lpstr>
      <vt:lpstr>Calibri</vt:lpstr>
      <vt:lpstr>Arial</vt:lpstr>
      <vt:lpstr>Times New Roman</vt:lpstr>
      <vt:lpstr>Arial Unicode MS</vt:lpstr>
      <vt:lpstr>Wingdings</vt:lpstr>
      <vt:lpstr>Calibri</vt:lpstr>
      <vt:lpstr>Office Theme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CPU多核并行计算</vt:lpstr>
      <vt:lpstr>异构计算解决方案</vt:lpstr>
      <vt:lpstr>MIC技术特性</vt:lpstr>
      <vt:lpstr>MIC技术优势</vt:lpstr>
      <vt:lpstr>微异构架构</vt:lpstr>
      <vt:lpstr>硬件峰值性能：MIC VS CPU</vt:lpstr>
      <vt:lpstr>MKL库实测性能：MIC VS CPU</vt:lpstr>
      <vt:lpstr>Inspur-Intel Joint-lab MIC应用性能</vt:lpstr>
      <vt:lpstr>性能功耗比高</vt:lpstr>
      <vt:lpstr>软件编程高效</vt:lpstr>
      <vt:lpstr>前期快速移植</vt:lpstr>
      <vt:lpstr>快速开发应用案例</vt:lpstr>
      <vt:lpstr>编程复用性</vt:lpstr>
      <vt:lpstr>编程复用性</vt:lpstr>
      <vt:lpstr>工具链丰富</vt:lpstr>
      <vt:lpstr>计算规模易扩展</vt:lpstr>
      <vt:lpstr>气象Grapes(WSM6) MIC 计算扩展</vt:lpstr>
      <vt:lpstr>MIC技术优势总结</vt:lpstr>
      <vt:lpstr>PowerPoint 演示文稿</vt:lpstr>
      <vt:lpstr>MIC应用开展策略</vt:lpstr>
      <vt:lpstr>适应MIC的应用特征分析</vt:lpstr>
      <vt:lpstr>适合MIC的应用</vt:lpstr>
      <vt:lpstr>CPU+MIC并行框架</vt:lpstr>
      <vt:lpstr>MIC软件框架设计的五个重点方向</vt:lpstr>
      <vt:lpstr>系统可扩展</vt:lpstr>
      <vt:lpstr>最大并行化</vt:lpstr>
      <vt:lpstr>资源负载均衡</vt:lpstr>
      <vt:lpstr>数据分块处理</vt:lpstr>
      <vt:lpstr>程序自适应性</vt:lpstr>
      <vt:lpstr>PowerPoint 演示文稿</vt:lpstr>
      <vt:lpstr>MIC编程模式</vt:lpstr>
      <vt:lpstr>native模式</vt:lpstr>
      <vt:lpstr>native模式使用方式</vt:lpstr>
      <vt:lpstr>native模式</vt:lpstr>
      <vt:lpstr>对等模式</vt:lpstr>
      <vt:lpstr>对等模式使用方式</vt:lpstr>
      <vt:lpstr>对等模式</vt:lpstr>
      <vt:lpstr>offload模式</vt:lpstr>
      <vt:lpstr>Offload模式</vt:lpstr>
      <vt:lpstr>MIC编程特点</vt:lpstr>
      <vt:lpstr>简单示例</vt:lpstr>
      <vt:lpstr>offload语法</vt:lpstr>
      <vt:lpstr>offload语法 续</vt:lpstr>
      <vt:lpstr>语法详解 target</vt:lpstr>
      <vt:lpstr>语法详解 in</vt:lpstr>
      <vt:lpstr>In示例代码</vt:lpstr>
      <vt:lpstr>In运行结果</vt:lpstr>
      <vt:lpstr>Out示例代码</vt:lpstr>
      <vt:lpstr>Out运行结果</vt:lpstr>
      <vt:lpstr>语法详解 if</vt:lpstr>
      <vt:lpstr>offload+OpenMP</vt:lpstr>
      <vt:lpstr>MIC性能优化策略</vt:lpstr>
      <vt:lpstr>MIC优化方法</vt:lpstr>
      <vt:lpstr>并行度优化</vt:lpstr>
      <vt:lpstr>并行度优化：循环合并</vt:lpstr>
      <vt:lpstr>并行度优化：嵌套并行</vt:lpstr>
      <vt:lpstr>并行度优化：并行粒度</vt:lpstr>
      <vt:lpstr>内存管理优化</vt:lpstr>
      <vt:lpstr>数据传输优化：异步传输</vt:lpstr>
      <vt:lpstr>向量化优化</vt:lpstr>
      <vt:lpstr>自动向量化方法</vt:lpstr>
      <vt:lpstr>PowerPoint 演示文稿</vt:lpstr>
      <vt:lpstr>PowerPoint 演示文稿</vt:lpstr>
      <vt:lpstr>自动向量化优化方法</vt:lpstr>
      <vt:lpstr>MIC存储器优化</vt:lpstr>
      <vt:lpstr>Cache优化方法</vt:lpstr>
      <vt:lpstr>循环融合</vt:lpstr>
      <vt:lpstr>循环分割</vt:lpstr>
      <vt:lpstr>循环分块</vt:lpstr>
      <vt:lpstr>循环交换</vt:lpstr>
      <vt:lpstr>向量化优化与访存优化结合</vt:lpstr>
      <vt:lpstr>负载均衡优化</vt:lpstr>
      <vt:lpstr>设备内OpenMP线程负载均衡</vt:lpstr>
      <vt:lpstr>线程亲和性优化</vt:lpstr>
      <vt:lpstr>线程可扩展性优化</vt:lpstr>
      <vt:lpstr>PowerPoint 演示文稿</vt:lpstr>
      <vt:lpstr>石油勘探PSTM MIC项目背景</vt:lpstr>
      <vt:lpstr>算法分析</vt:lpstr>
      <vt:lpstr>PSTM框架设计</vt:lpstr>
      <vt:lpstr>CPU与MIC数据传递设计</vt:lpstr>
      <vt:lpstr>CPU/MIC内核设计</vt:lpstr>
      <vt:lpstr>PSTM串行算法分析</vt:lpstr>
      <vt:lpstr>内核并行度设计</vt:lpstr>
      <vt:lpstr>自动向量化优化-加入引语</vt:lpstr>
      <vt:lpstr>自动向量化优化-调整循环</vt:lpstr>
      <vt:lpstr>测试平台-软件环境</vt:lpstr>
      <vt:lpstr>性能测试-WSM平台性能</vt:lpstr>
      <vt:lpstr>性能测试-SNB平台性能</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Haibo Xie</dc:creator>
  <cp:lastModifiedBy>yunlan</cp:lastModifiedBy>
  <cp:revision>22</cp:revision>
  <dcterms:created xsi:type="dcterms:W3CDTF">2016-12-09T01:36:00Z</dcterms:created>
  <dcterms:modified xsi:type="dcterms:W3CDTF">2019-01-03T15:41:32Z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2016-01-04T00:00:00Z</vt:filetime>
  </property>
  <property fmtid="{D5CDD505-2E9C-101B-9397-08002B2CF9AE}" pid="3" name="LastSaved">
    <vt:filetime>2016-12-09T00:00:00Z</vt:filetime>
  </property>
  <property fmtid="{D5CDD505-2E9C-101B-9397-08002B2CF9AE}" pid="4" name="KSOProductBuildVer">
    <vt:lpwstr>2052-11.1.0.8214</vt:lpwstr>
  </property>
</Properties>
</file>